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74" r:id="rId9"/>
    <p:sldId id="261" r:id="rId10"/>
    <p:sldId id="263" r:id="rId11"/>
    <p:sldId id="264" r:id="rId12"/>
    <p:sldId id="272" r:id="rId13"/>
    <p:sldId id="265" r:id="rId14"/>
    <p:sldId id="275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01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2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79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67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5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8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7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43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A3C66-E90D-42C6-A009-DF9E1DD7143A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BAB3-8CB1-45DA-AAB9-19F1401C6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www.shef.ac.uk/examsTimetable/viewExam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Environmental Law &amp; Regulation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Env</a:t>
            </a:r>
            <a:r>
              <a:rPr lang="en-GB" dirty="0" smtClean="0"/>
              <a:t>. Law Lecture </a:t>
            </a:r>
            <a:r>
              <a:rPr lang="en-GB" dirty="0" smtClean="0"/>
              <a:t>2</a:t>
            </a:r>
          </a:p>
          <a:p>
            <a:r>
              <a:rPr lang="en-GB" dirty="0" smtClean="0"/>
              <a:t>MGT 388 Lecture 10</a:t>
            </a:r>
          </a:p>
          <a:p>
            <a:r>
              <a:rPr lang="en-GB" dirty="0" smtClean="0"/>
              <a:t>NOTE: REMEMBER TO ATTEND YOUR </a:t>
            </a:r>
            <a:r>
              <a:rPr lang="en-GB" dirty="0" smtClean="0"/>
              <a:t>IP </a:t>
            </a:r>
            <a:r>
              <a:rPr lang="en-GB" dirty="0" smtClean="0"/>
              <a:t>LAW SEMINAR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Types of liability for environmental harm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Regulatory liability </a:t>
            </a:r>
            <a:endParaRPr lang="en-GB" dirty="0"/>
          </a:p>
          <a:p>
            <a:pPr lvl="1"/>
            <a:r>
              <a:rPr lang="en-GB" dirty="0" smtClean="0"/>
              <a:t>Breach </a:t>
            </a:r>
            <a:r>
              <a:rPr lang="en-GB" dirty="0" smtClean="0"/>
              <a:t>of permit</a:t>
            </a:r>
          </a:p>
          <a:p>
            <a:pPr lvl="1"/>
            <a:r>
              <a:rPr lang="en-GB" dirty="0" smtClean="0"/>
              <a:t>Statutory nuisance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(ii) Criminal liability</a:t>
            </a:r>
          </a:p>
          <a:p>
            <a:pPr lvl="1"/>
            <a:r>
              <a:rPr lang="en-GB" dirty="0"/>
              <a:t>Environmental Protection Act </a:t>
            </a:r>
            <a:r>
              <a:rPr lang="en-GB" dirty="0"/>
              <a:t>1990 (EPA) </a:t>
            </a:r>
            <a:endParaRPr lang="en-GB" dirty="0" smtClean="0"/>
          </a:p>
          <a:p>
            <a:pPr lvl="1"/>
            <a:r>
              <a:rPr lang="en-GB" dirty="0" smtClean="0"/>
              <a:t>Environmental </a:t>
            </a:r>
            <a:r>
              <a:rPr lang="en-GB" dirty="0"/>
              <a:t>Permitting Regulations </a:t>
            </a:r>
            <a:r>
              <a:rPr lang="en-GB" dirty="0"/>
              <a:t>2016 (EPR)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(iii) Civil liability</a:t>
            </a:r>
          </a:p>
          <a:p>
            <a:pPr lvl="1"/>
            <a:r>
              <a:rPr lang="en-GB" dirty="0" smtClean="0"/>
              <a:t>Negligence</a:t>
            </a:r>
            <a:endParaRPr lang="en-GB" dirty="0" smtClean="0"/>
          </a:p>
          <a:p>
            <a:pPr lvl="1"/>
            <a:r>
              <a:rPr lang="en-GB" dirty="0" smtClean="0"/>
              <a:t>Nuisance</a:t>
            </a:r>
          </a:p>
          <a:p>
            <a:pPr lvl="1"/>
            <a:r>
              <a:rPr lang="en-GB" dirty="0" smtClean="0"/>
              <a:t>Trespass</a:t>
            </a:r>
          </a:p>
          <a:p>
            <a:pPr lvl="1"/>
            <a:r>
              <a:rPr lang="en-GB" dirty="0" smtClean="0"/>
              <a:t>Statutory civil liability </a:t>
            </a:r>
            <a:r>
              <a:rPr lang="en-GB" dirty="0"/>
              <a:t>for breach of waste duty of care 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15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n-lt"/>
              </a:rPr>
              <a:t>(</a:t>
            </a:r>
            <a:r>
              <a:rPr lang="en-GB" dirty="0" err="1" smtClean="0">
                <a:latin typeface="+mn-lt"/>
              </a:rPr>
              <a:t>i</a:t>
            </a:r>
            <a:r>
              <a:rPr lang="en-GB" dirty="0" smtClean="0">
                <a:latin typeface="+mn-lt"/>
              </a:rPr>
              <a:t>) Regulatory </a:t>
            </a:r>
            <a:r>
              <a:rPr lang="en-GB" dirty="0" smtClean="0">
                <a:latin typeface="+mn-lt"/>
              </a:rPr>
              <a:t>liability: Breach of Permit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Under the EPR 2016 the regulator </a:t>
            </a:r>
            <a:r>
              <a:rPr lang="en-GB" dirty="0"/>
              <a:t>(EA or LA) </a:t>
            </a:r>
            <a:r>
              <a:rPr lang="en-GB" dirty="0" smtClean="0"/>
              <a:t>may:</a:t>
            </a:r>
          </a:p>
          <a:p>
            <a:pPr lvl="1"/>
            <a:r>
              <a:rPr lang="en-GB" dirty="0" smtClean="0"/>
              <a:t>Serve enforcement notice i.e. to enforce the conditions of the permit.</a:t>
            </a:r>
          </a:p>
          <a:p>
            <a:pPr lvl="2"/>
            <a:r>
              <a:rPr lang="en-GB" dirty="0" smtClean="0"/>
              <a:t>Where operator is in breach or will likely breach a condition</a:t>
            </a:r>
          </a:p>
          <a:p>
            <a:pPr lvl="2"/>
            <a:r>
              <a:rPr lang="en-GB" dirty="0" smtClean="0"/>
              <a:t>May </a:t>
            </a:r>
            <a:r>
              <a:rPr lang="en-GB" dirty="0"/>
              <a:t>require the operator to take steps </a:t>
            </a:r>
            <a:r>
              <a:rPr lang="en-GB" dirty="0" smtClean="0"/>
              <a:t>to: comply </a:t>
            </a:r>
            <a:r>
              <a:rPr lang="en-GB" dirty="0"/>
              <a:t>with the </a:t>
            </a:r>
            <a:r>
              <a:rPr lang="en-GB" dirty="0" smtClean="0"/>
              <a:t>condition</a:t>
            </a:r>
            <a:r>
              <a:rPr lang="en-GB" dirty="0"/>
              <a:t> </a:t>
            </a:r>
            <a:r>
              <a:rPr lang="en-GB" dirty="0" smtClean="0"/>
              <a:t>and to </a:t>
            </a:r>
            <a:r>
              <a:rPr lang="en-GB" dirty="0"/>
              <a:t>remedy the effects of pollution caused by the </a:t>
            </a:r>
            <a:r>
              <a:rPr lang="en-GB" dirty="0" smtClean="0"/>
              <a:t>contravention</a:t>
            </a:r>
          </a:p>
          <a:p>
            <a:pPr marL="914400" lvl="2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Serve suspension notice i.e. to suspend activities/operations</a:t>
            </a:r>
          </a:p>
          <a:p>
            <a:pPr lvl="2"/>
            <a:r>
              <a:rPr lang="en-GB" dirty="0" smtClean="0"/>
              <a:t>Where regulator believes a risk of serious pollution</a:t>
            </a:r>
          </a:p>
          <a:p>
            <a:pPr lvl="2"/>
            <a:r>
              <a:rPr lang="en-GB" dirty="0" smtClean="0"/>
              <a:t>Must </a:t>
            </a:r>
            <a:r>
              <a:rPr lang="en-GB" dirty="0"/>
              <a:t>specify </a:t>
            </a:r>
            <a:r>
              <a:rPr lang="en-GB" dirty="0" smtClean="0"/>
              <a:t>the </a:t>
            </a:r>
            <a:r>
              <a:rPr lang="en-GB" dirty="0"/>
              <a:t>risk of serious </a:t>
            </a:r>
            <a:r>
              <a:rPr lang="en-GB" dirty="0" smtClean="0"/>
              <a:t>pollution and </a:t>
            </a:r>
            <a:r>
              <a:rPr lang="en-GB" dirty="0"/>
              <a:t>the </a:t>
            </a:r>
            <a:r>
              <a:rPr lang="en-GB" dirty="0" smtClean="0"/>
              <a:t>necessary steps to </a:t>
            </a:r>
            <a:r>
              <a:rPr lang="en-GB" dirty="0"/>
              <a:t>remedy </a:t>
            </a:r>
            <a:r>
              <a:rPr lang="en-GB" dirty="0" smtClean="0"/>
              <a:t>situation 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lvl="1"/>
            <a:r>
              <a:rPr lang="en-GB" dirty="0" smtClean="0"/>
              <a:t>Take remedial action</a:t>
            </a:r>
          </a:p>
          <a:p>
            <a:pPr lvl="2"/>
            <a:r>
              <a:rPr lang="en-GB" dirty="0"/>
              <a:t>Where regulator believes a risk of serious pollution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egulator </a:t>
            </a:r>
            <a:r>
              <a:rPr lang="en-GB" dirty="0"/>
              <a:t>may arrange for steps to be taken to remove that </a:t>
            </a:r>
            <a:r>
              <a:rPr lang="en-GB" dirty="0" smtClean="0"/>
              <a:t>risk</a:t>
            </a:r>
          </a:p>
          <a:p>
            <a:pPr lvl="2"/>
            <a:r>
              <a:rPr lang="en-GB" dirty="0" smtClean="0"/>
              <a:t>Must give operator </a:t>
            </a:r>
            <a:r>
              <a:rPr lang="en-GB" dirty="0"/>
              <a:t>5 days </a:t>
            </a:r>
            <a:r>
              <a:rPr lang="en-GB" dirty="0" smtClean="0"/>
              <a:t>notice</a:t>
            </a:r>
            <a:r>
              <a:rPr lang="en-GB" dirty="0"/>
              <a:t> </a:t>
            </a:r>
            <a:r>
              <a:rPr lang="en-GB" dirty="0" smtClean="0"/>
              <a:t>prior to implementing remedial action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regulator may recover the cost of taking all </a:t>
            </a:r>
            <a:r>
              <a:rPr lang="en-GB" dirty="0" smtClean="0"/>
              <a:t>necessary action from </a:t>
            </a:r>
            <a:r>
              <a:rPr lang="en-GB" dirty="0"/>
              <a:t>the operator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0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n-lt"/>
              </a:rPr>
              <a:t>(</a:t>
            </a:r>
            <a:r>
              <a:rPr lang="en-GB" dirty="0" err="1" smtClean="0">
                <a:latin typeface="+mn-lt"/>
              </a:rPr>
              <a:t>i</a:t>
            </a:r>
            <a:r>
              <a:rPr lang="en-GB" dirty="0" smtClean="0">
                <a:latin typeface="+mn-lt"/>
              </a:rPr>
              <a:t>) Regulatory liability: Statutory Nuisance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(</a:t>
            </a:r>
            <a:r>
              <a:rPr lang="en-GB" dirty="0"/>
              <a:t>a) Statutory nuisance </a:t>
            </a:r>
            <a:r>
              <a:rPr lang="en-GB" dirty="0" smtClean="0"/>
              <a:t>defined </a:t>
            </a:r>
            <a:r>
              <a:rPr lang="en-GB" dirty="0"/>
              <a:t>in section 79(1) </a:t>
            </a:r>
            <a:r>
              <a:rPr lang="en-GB" dirty="0" smtClean="0"/>
              <a:t>EPA 1990 as:</a:t>
            </a:r>
            <a:endParaRPr lang="en-GB" dirty="0"/>
          </a:p>
          <a:p>
            <a:pPr lvl="1"/>
            <a:r>
              <a:rPr lang="en-GB" dirty="0" smtClean="0"/>
              <a:t>smoke </a:t>
            </a:r>
            <a:r>
              <a:rPr lang="en-GB" dirty="0"/>
              <a:t>emitted from premises so as to be prejudicial to health or a </a:t>
            </a:r>
            <a:r>
              <a:rPr lang="en-GB" dirty="0" smtClean="0"/>
              <a:t>nuisance</a:t>
            </a:r>
            <a:endParaRPr lang="en-GB" dirty="0"/>
          </a:p>
          <a:p>
            <a:pPr lvl="1"/>
            <a:r>
              <a:rPr lang="en-GB" dirty="0" smtClean="0"/>
              <a:t>fumes </a:t>
            </a:r>
            <a:r>
              <a:rPr lang="en-GB" dirty="0"/>
              <a:t>or gases emitted from premises so as to be prejudicial to health or a </a:t>
            </a:r>
            <a:r>
              <a:rPr lang="en-GB" dirty="0" smtClean="0"/>
              <a:t>nuisance</a:t>
            </a:r>
            <a:endParaRPr lang="en-GB" dirty="0"/>
          </a:p>
          <a:p>
            <a:pPr lvl="1"/>
            <a:r>
              <a:rPr lang="en-GB" dirty="0" smtClean="0"/>
              <a:t>dust</a:t>
            </a:r>
            <a:r>
              <a:rPr lang="en-GB" dirty="0"/>
              <a:t>, steam, smell or other effluvia arising on industrial, trade or business premises, and</a:t>
            </a:r>
            <a:br>
              <a:rPr lang="en-GB" dirty="0"/>
            </a:br>
            <a:r>
              <a:rPr lang="en-GB" dirty="0"/>
              <a:t>being prejudicial to health or a </a:t>
            </a:r>
            <a:r>
              <a:rPr lang="en-GB" dirty="0" smtClean="0"/>
              <a:t>nuisance</a:t>
            </a:r>
            <a:endParaRPr lang="en-GB" dirty="0"/>
          </a:p>
          <a:p>
            <a:pPr lvl="1"/>
            <a:r>
              <a:rPr lang="en-GB" dirty="0" smtClean="0"/>
              <a:t>any </a:t>
            </a:r>
            <a:r>
              <a:rPr lang="en-GB" dirty="0"/>
              <a:t>accumulation or deposit which is prejudicial to health or a </a:t>
            </a:r>
            <a:r>
              <a:rPr lang="en-GB" dirty="0" smtClean="0"/>
              <a:t>nuisance</a:t>
            </a:r>
            <a:endParaRPr lang="en-GB" dirty="0"/>
          </a:p>
          <a:p>
            <a:pPr lvl="1"/>
            <a:r>
              <a:rPr lang="en-GB" dirty="0" smtClean="0"/>
              <a:t>noise </a:t>
            </a:r>
            <a:r>
              <a:rPr lang="en-GB" dirty="0"/>
              <a:t>emitted from premises so as to be prejudicial to health or a </a:t>
            </a:r>
            <a:r>
              <a:rPr lang="en-GB" dirty="0" smtClean="0"/>
              <a:t>nuisance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b) Where the local authority is satisfied that a nuisance exists, or is likely to occur, or to</a:t>
            </a:r>
            <a:br>
              <a:rPr lang="en-GB" dirty="0"/>
            </a:br>
            <a:r>
              <a:rPr lang="en-GB" dirty="0"/>
              <a:t>recur, the authority must serve an abatement notice </a:t>
            </a:r>
            <a:r>
              <a:rPr lang="en-GB" dirty="0" smtClean="0"/>
              <a:t>(s80 EPA 1990) which </a:t>
            </a:r>
            <a:r>
              <a:rPr lang="en-GB" dirty="0"/>
              <a:t>may </a:t>
            </a:r>
            <a:r>
              <a:rPr lang="en-GB" dirty="0" smtClean="0"/>
              <a:t>require: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abatement of the nuisance or prohibiting or restricting its occurrence or</a:t>
            </a:r>
            <a:br>
              <a:rPr lang="en-GB" dirty="0"/>
            </a:br>
            <a:r>
              <a:rPr lang="en-GB" dirty="0" smtClean="0"/>
              <a:t>recurrence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execution of such work or taking of steps necessary to achieve this</a:t>
            </a:r>
            <a:r>
              <a:rPr lang="en-GB" dirty="0"/>
              <a:t> </a:t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4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n-lt"/>
              </a:rPr>
              <a:t>(ii) Criminal liability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Regulatory offences</a:t>
            </a:r>
          </a:p>
          <a:p>
            <a:pPr lvl="1"/>
            <a:r>
              <a:rPr lang="en-GB" dirty="0" smtClean="0"/>
              <a:t>to </a:t>
            </a:r>
            <a:r>
              <a:rPr lang="en-GB" dirty="0"/>
              <a:t>fail to obtain a </a:t>
            </a:r>
            <a:r>
              <a:rPr lang="en-GB" dirty="0" smtClean="0"/>
              <a:t>permit </a:t>
            </a:r>
            <a:r>
              <a:rPr lang="en-GB" dirty="0"/>
              <a:t>(</a:t>
            </a:r>
            <a:r>
              <a:rPr lang="en-GB" dirty="0" err="1"/>
              <a:t>Reg</a:t>
            </a:r>
            <a:r>
              <a:rPr lang="en-GB" dirty="0"/>
              <a:t> 38 EPR 2016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to </a:t>
            </a:r>
            <a:r>
              <a:rPr lang="en-GB" dirty="0"/>
              <a:t>fail to comply with a permit </a:t>
            </a:r>
            <a:r>
              <a:rPr lang="en-GB" dirty="0" smtClean="0"/>
              <a:t>condition </a:t>
            </a:r>
            <a:r>
              <a:rPr lang="en-GB" dirty="0"/>
              <a:t>(</a:t>
            </a:r>
            <a:r>
              <a:rPr lang="en-GB" dirty="0" err="1"/>
              <a:t>Reg</a:t>
            </a:r>
            <a:r>
              <a:rPr lang="en-GB" dirty="0"/>
              <a:t> 38 EPR 2016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to </a:t>
            </a:r>
            <a:r>
              <a:rPr lang="en-GB" dirty="0"/>
              <a:t>fail to comply with the requirements of an enforcement notice or </a:t>
            </a:r>
            <a:r>
              <a:rPr lang="en-GB" dirty="0" smtClean="0"/>
              <a:t>suspension notice </a:t>
            </a:r>
            <a:r>
              <a:rPr lang="en-GB" dirty="0"/>
              <a:t>(</a:t>
            </a:r>
            <a:r>
              <a:rPr lang="en-GB" dirty="0" err="1"/>
              <a:t>Reg</a:t>
            </a:r>
            <a:r>
              <a:rPr lang="en-GB" dirty="0"/>
              <a:t> 38 EPR 2016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to </a:t>
            </a:r>
            <a:r>
              <a:rPr lang="en-GB" dirty="0"/>
              <a:t>obstruct a regulator in the course of their work or to give false evidence to </a:t>
            </a:r>
            <a:r>
              <a:rPr lang="en-GB" dirty="0" smtClean="0"/>
              <a:t>the regulator </a:t>
            </a:r>
            <a:r>
              <a:rPr lang="en-GB" dirty="0"/>
              <a:t>(</a:t>
            </a:r>
            <a:r>
              <a:rPr lang="en-GB" dirty="0" err="1"/>
              <a:t>Reg</a:t>
            </a:r>
            <a:r>
              <a:rPr lang="en-GB" dirty="0"/>
              <a:t> 38 EPR 2016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to fail to </a:t>
            </a:r>
            <a:r>
              <a:rPr lang="en-GB" dirty="0"/>
              <a:t>comply with the abatement notice</a:t>
            </a:r>
            <a:r>
              <a:rPr lang="en-GB" dirty="0"/>
              <a:t> </a:t>
            </a:r>
            <a:r>
              <a:rPr lang="en-GB" dirty="0" smtClean="0"/>
              <a:t>(s80 EPA 1990)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E</a:t>
            </a:r>
            <a:r>
              <a:rPr lang="en-GB" dirty="0" smtClean="0"/>
              <a:t>nvironmental offences (EPA 1990) include:</a:t>
            </a:r>
          </a:p>
          <a:p>
            <a:pPr lvl="1"/>
            <a:r>
              <a:rPr lang="en-GB" dirty="0"/>
              <a:t>breaching the waste duty of care (s34 EPA 1990) </a:t>
            </a:r>
          </a:p>
          <a:p>
            <a:pPr lvl="1"/>
            <a:r>
              <a:rPr lang="en-GB" dirty="0" smtClean="0"/>
              <a:t>causing </a:t>
            </a:r>
            <a:r>
              <a:rPr lang="en-GB" dirty="0"/>
              <a:t>or knowingly </a:t>
            </a:r>
            <a:r>
              <a:rPr lang="en-GB" dirty="0" smtClean="0"/>
              <a:t>permit </a:t>
            </a:r>
            <a:r>
              <a:rPr lang="en-GB" dirty="0"/>
              <a:t>poisonous noxious or polluting matter to </a:t>
            </a:r>
            <a:r>
              <a:rPr lang="en-GB" dirty="0" smtClean="0"/>
              <a:t>enter surface </a:t>
            </a:r>
            <a:r>
              <a:rPr lang="en-GB" dirty="0"/>
              <a:t>or underground waters </a:t>
            </a:r>
            <a:r>
              <a:rPr lang="en-GB" dirty="0" smtClean="0"/>
              <a:t>(EPR 2016)</a:t>
            </a:r>
          </a:p>
          <a:p>
            <a:pPr lvl="1"/>
            <a:r>
              <a:rPr lang="en-GB" dirty="0" smtClean="0"/>
              <a:t>causing </a:t>
            </a:r>
            <a:r>
              <a:rPr lang="en-GB" dirty="0"/>
              <a:t>the deposit of waste in a manner which </a:t>
            </a:r>
            <a:r>
              <a:rPr lang="en-GB" dirty="0" smtClean="0"/>
              <a:t>is likely to damage </a:t>
            </a:r>
            <a:r>
              <a:rPr lang="en-GB" dirty="0"/>
              <a:t>the environment or </a:t>
            </a:r>
            <a:r>
              <a:rPr lang="en-GB" dirty="0" smtClean="0"/>
              <a:t>harm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human health (</a:t>
            </a:r>
            <a:r>
              <a:rPr lang="en-GB" dirty="0" smtClean="0"/>
              <a:t>S33 EPA 1990</a:t>
            </a:r>
            <a:r>
              <a:rPr lang="en-GB" dirty="0"/>
              <a:t>)</a:t>
            </a:r>
            <a:r>
              <a:rPr lang="en-GB" dirty="0"/>
              <a:t> </a:t>
            </a:r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27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(ii) Criminal </a:t>
            </a:r>
            <a:r>
              <a:rPr lang="en-GB" dirty="0" smtClean="0">
                <a:latin typeface="+mn-lt"/>
              </a:rPr>
              <a:t>liability (cont.)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Meaning of </a:t>
            </a:r>
            <a:r>
              <a:rPr lang="en-GB" dirty="0" err="1" smtClean="0"/>
              <a:t>‘cause</a:t>
            </a:r>
            <a:r>
              <a:rPr lang="en-GB" dirty="0" smtClean="0"/>
              <a:t> = carrying </a:t>
            </a:r>
            <a:r>
              <a:rPr lang="en-GB" dirty="0"/>
              <a:t>out an active </a:t>
            </a:r>
            <a:r>
              <a:rPr lang="en-GB" dirty="0" smtClean="0"/>
              <a:t>operation which </a:t>
            </a:r>
            <a:r>
              <a:rPr lang="en-GB" dirty="0"/>
              <a:t>results in that pollution unless some extraordinary event </a:t>
            </a:r>
            <a:r>
              <a:rPr lang="en-GB" dirty="0" smtClean="0"/>
              <a:t>intervenes (</a:t>
            </a:r>
            <a:r>
              <a:rPr lang="en-GB" i="1" dirty="0" err="1" smtClean="0"/>
              <a:t>Alphacell</a:t>
            </a:r>
            <a:r>
              <a:rPr lang="en-GB" i="1" dirty="0" smtClean="0"/>
              <a:t> </a:t>
            </a:r>
            <a:r>
              <a:rPr lang="en-GB" i="1" dirty="0"/>
              <a:t>v Woodward </a:t>
            </a:r>
            <a:r>
              <a:rPr lang="en-GB" dirty="0"/>
              <a:t>[1972</a:t>
            </a:r>
            <a:r>
              <a:rPr lang="en-GB" dirty="0" smtClean="0"/>
              <a:t>]; </a:t>
            </a:r>
            <a:r>
              <a:rPr lang="nl-NL" i="1" dirty="0"/>
              <a:t>CPC (UK) Ltd v NRA </a:t>
            </a:r>
            <a:r>
              <a:rPr lang="nl-NL" dirty="0"/>
              <a:t>[1995</a:t>
            </a:r>
            <a:r>
              <a:rPr lang="nl-NL" dirty="0" smtClean="0"/>
              <a:t>]; </a:t>
            </a:r>
            <a:r>
              <a:rPr lang="en-GB" dirty="0"/>
              <a:t>Empress Car Company v NRA</a:t>
            </a:r>
            <a:r>
              <a:rPr lang="en-GB" dirty="0"/>
              <a:t> </a:t>
            </a:r>
            <a:r>
              <a:rPr lang="en-GB" dirty="0" smtClean="0"/>
              <a:t>[1988])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Who can be held criminally liable?</a:t>
            </a:r>
          </a:p>
          <a:p>
            <a:pPr lvl="1"/>
            <a:r>
              <a:rPr lang="en-GB" dirty="0"/>
              <a:t>(a) The individual who committed the offence</a:t>
            </a:r>
          </a:p>
          <a:p>
            <a:pPr lvl="1"/>
            <a:r>
              <a:rPr lang="en-GB" dirty="0"/>
              <a:t>(b) The company which employed an individual who committed an offence in the course of his employment</a:t>
            </a:r>
          </a:p>
          <a:p>
            <a:pPr lvl="1"/>
            <a:r>
              <a:rPr lang="en-GB" dirty="0"/>
              <a:t>(c) Personal liability may be imposed on directors and senior managers who have consented to, or connived at an offence, or where the offence is due to their </a:t>
            </a:r>
            <a:r>
              <a:rPr lang="en-GB" dirty="0" smtClean="0"/>
              <a:t>negligence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Sentencing</a:t>
            </a:r>
          </a:p>
          <a:p>
            <a:pPr lvl="1"/>
            <a:r>
              <a:rPr lang="en-GB" dirty="0" smtClean="0"/>
              <a:t>Magistrates court – </a:t>
            </a:r>
            <a:r>
              <a:rPr lang="en-GB" dirty="0"/>
              <a:t>fine </a:t>
            </a:r>
            <a:r>
              <a:rPr lang="en-GB" dirty="0" smtClean="0"/>
              <a:t>up </a:t>
            </a:r>
            <a:r>
              <a:rPr lang="en-GB" dirty="0"/>
              <a:t>to £20,000 (or </a:t>
            </a:r>
            <a:r>
              <a:rPr lang="en-GB" dirty="0" smtClean="0"/>
              <a:t>up to </a:t>
            </a:r>
            <a:r>
              <a:rPr lang="en-GB" dirty="0"/>
              <a:t>£50,000 </a:t>
            </a:r>
            <a:r>
              <a:rPr lang="en-GB" dirty="0" smtClean="0"/>
              <a:t>for fly tipping); imprisonment up to 6m.  </a:t>
            </a:r>
          </a:p>
          <a:p>
            <a:pPr lvl="1"/>
            <a:r>
              <a:rPr lang="en-GB" dirty="0" smtClean="0"/>
              <a:t>Crown court (</a:t>
            </a:r>
            <a:r>
              <a:rPr lang="en-GB" dirty="0"/>
              <a:t>s</a:t>
            </a:r>
            <a:r>
              <a:rPr lang="en-GB" dirty="0" smtClean="0"/>
              <a:t>erious offences) – unlimited fine; </a:t>
            </a:r>
            <a:r>
              <a:rPr lang="en-GB" dirty="0"/>
              <a:t>imprisonment up to </a:t>
            </a:r>
            <a:r>
              <a:rPr lang="en-GB" dirty="0" smtClean="0"/>
              <a:t>2 years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ourt </a:t>
            </a:r>
            <a:r>
              <a:rPr lang="en-GB" dirty="0"/>
              <a:t>may </a:t>
            </a:r>
            <a:r>
              <a:rPr lang="en-GB" dirty="0" smtClean="0"/>
              <a:t>also serve notice requiring </a:t>
            </a:r>
            <a:r>
              <a:rPr lang="en-GB" dirty="0"/>
              <a:t>remedial works </a:t>
            </a:r>
            <a:r>
              <a:rPr lang="en-GB" dirty="0" smtClean="0"/>
              <a:t>to be </a:t>
            </a:r>
            <a:r>
              <a:rPr lang="en-GB" dirty="0"/>
              <a:t>undertaken at the offender‘s </a:t>
            </a:r>
            <a:r>
              <a:rPr lang="en-GB" dirty="0" smtClean="0"/>
              <a:t>expense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90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n-lt"/>
              </a:rPr>
              <a:t>(iii) Civil liability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u="sng" dirty="0" smtClean="0"/>
              <a:t>At common law</a:t>
            </a:r>
          </a:p>
          <a:p>
            <a:r>
              <a:rPr lang="en-GB" dirty="0" smtClean="0"/>
              <a:t>Tort of Negligence</a:t>
            </a:r>
          </a:p>
          <a:p>
            <a:r>
              <a:rPr lang="en-GB" dirty="0" smtClean="0"/>
              <a:t>Tort of Nuisance</a:t>
            </a:r>
          </a:p>
          <a:p>
            <a:pPr lvl="1"/>
            <a:r>
              <a:rPr lang="en-GB" dirty="0" smtClean="0"/>
              <a:t>Private Nuisance - </a:t>
            </a:r>
            <a:r>
              <a:rPr lang="en-GB" dirty="0" smtClean="0"/>
              <a:t>interference with a person's enjoyment and use of their land</a:t>
            </a:r>
            <a:endParaRPr lang="en-GB" dirty="0" smtClean="0"/>
          </a:p>
          <a:p>
            <a:pPr lvl="1"/>
            <a:r>
              <a:rPr lang="en-GB" dirty="0" smtClean="0"/>
              <a:t>(See also public nuisance; rule in </a:t>
            </a:r>
            <a:r>
              <a:rPr lang="en-GB" dirty="0" err="1" smtClean="0"/>
              <a:t>Rylands</a:t>
            </a:r>
            <a:r>
              <a:rPr lang="en-GB" dirty="0" smtClean="0"/>
              <a:t> v </a:t>
            </a:r>
            <a:r>
              <a:rPr lang="en-GB" dirty="0" smtClean="0"/>
              <a:t>Fletcher)</a:t>
            </a:r>
          </a:p>
          <a:p>
            <a:pPr marL="457200" lvl="1" indent="0">
              <a:buNone/>
            </a:pPr>
            <a:r>
              <a:rPr lang="en-GB" dirty="0" smtClean="0"/>
              <a:t> Tort of Trespass</a:t>
            </a:r>
          </a:p>
          <a:p>
            <a:r>
              <a:rPr lang="en-GB" dirty="0" smtClean="0"/>
              <a:t>Tort </a:t>
            </a:r>
            <a:r>
              <a:rPr lang="en-GB" dirty="0"/>
              <a:t>of </a:t>
            </a:r>
            <a:r>
              <a:rPr lang="en-GB" dirty="0" smtClean="0"/>
              <a:t>Trespass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u="sng" dirty="0"/>
              <a:t>At </a:t>
            </a:r>
            <a:r>
              <a:rPr lang="en-GB" u="sng" dirty="0" smtClean="0"/>
              <a:t>statute</a:t>
            </a:r>
            <a:endParaRPr lang="en-GB" dirty="0"/>
          </a:p>
          <a:p>
            <a:r>
              <a:rPr lang="en-GB" dirty="0" smtClean="0"/>
              <a:t>Statutory </a:t>
            </a:r>
            <a:r>
              <a:rPr lang="en-GB" dirty="0"/>
              <a:t>civil liability for breach of waste duty of </a:t>
            </a:r>
            <a:r>
              <a:rPr lang="en-GB" dirty="0" smtClean="0"/>
              <a:t>care (s76(3) EPA 1990)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67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The </a:t>
            </a:r>
            <a:r>
              <a:rPr lang="en-GB" dirty="0" err="1">
                <a:latin typeface="+mn-lt"/>
              </a:rPr>
              <a:t>B</a:t>
            </a:r>
            <a:r>
              <a:rPr lang="en-GB" dirty="0" err="1" smtClean="0">
                <a:latin typeface="+mn-lt"/>
              </a:rPr>
              <a:t>uncefield</a:t>
            </a:r>
            <a:r>
              <a:rPr lang="en-GB" dirty="0" smtClean="0">
                <a:latin typeface="+mn-lt"/>
              </a:rPr>
              <a:t> fire – legal liability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Regulatory/Criminal liability</a:t>
            </a:r>
          </a:p>
          <a:p>
            <a:pPr lvl="1"/>
            <a:r>
              <a:rPr lang="en-GB" dirty="0" smtClean="0"/>
              <a:t>Criminal charges brought under </a:t>
            </a:r>
            <a:r>
              <a:rPr lang="en-GB" dirty="0"/>
              <a:t>Control of Major Accidents and Hazards Regulations</a:t>
            </a:r>
            <a:r>
              <a:rPr lang="en-GB" dirty="0" smtClean="0"/>
              <a:t> by regulator (joint initiative between EA &amp; HSE) against:</a:t>
            </a:r>
          </a:p>
          <a:p>
            <a:pPr lvl="2"/>
            <a:r>
              <a:rPr lang="en-GB" dirty="0"/>
              <a:t>Total UK Ltd - fined £</a:t>
            </a:r>
            <a:r>
              <a:rPr lang="en-GB" dirty="0" smtClean="0"/>
              <a:t>3.6m plus </a:t>
            </a:r>
            <a:r>
              <a:rPr lang="en-GB" dirty="0"/>
              <a:t>£2.6m in costs</a:t>
            </a:r>
          </a:p>
          <a:p>
            <a:pPr lvl="2"/>
            <a:r>
              <a:rPr lang="en-GB" dirty="0" smtClean="0"/>
              <a:t>Hertfordshire </a:t>
            </a:r>
            <a:r>
              <a:rPr lang="en-GB" dirty="0"/>
              <a:t>Oil Storage </a:t>
            </a:r>
            <a:r>
              <a:rPr lang="en-GB" dirty="0" smtClean="0"/>
              <a:t>Ltd (operated by </a:t>
            </a:r>
            <a:r>
              <a:rPr lang="en-GB" dirty="0"/>
              <a:t>Total) - £1.45m </a:t>
            </a:r>
            <a:r>
              <a:rPr lang="en-GB" dirty="0" smtClean="0"/>
              <a:t>plus </a:t>
            </a:r>
            <a:r>
              <a:rPr lang="en-GB" dirty="0"/>
              <a:t>£1m in costs</a:t>
            </a:r>
            <a:endParaRPr lang="en-GB" dirty="0" smtClean="0"/>
          </a:p>
          <a:p>
            <a:pPr lvl="2"/>
            <a:r>
              <a:rPr lang="en-GB" dirty="0" smtClean="0"/>
              <a:t>British </a:t>
            </a:r>
            <a:r>
              <a:rPr lang="en-GB" dirty="0"/>
              <a:t>Pipeline Agency </a:t>
            </a:r>
            <a:r>
              <a:rPr lang="en-GB" dirty="0" smtClean="0"/>
              <a:t>Ltd (BP/Shell</a:t>
            </a:r>
            <a:r>
              <a:rPr lang="en-GB" dirty="0"/>
              <a:t>) </a:t>
            </a:r>
            <a:r>
              <a:rPr lang="en-GB" dirty="0" smtClean="0"/>
              <a:t>– fined £300k </a:t>
            </a:r>
            <a:r>
              <a:rPr lang="en-GB" dirty="0"/>
              <a:t>plus £</a:t>
            </a:r>
            <a:r>
              <a:rPr lang="en-GB" dirty="0" smtClean="0"/>
              <a:t>480k costs</a:t>
            </a:r>
          </a:p>
          <a:p>
            <a:pPr lvl="2"/>
            <a:r>
              <a:rPr lang="en-GB" dirty="0" smtClean="0"/>
              <a:t>TAV </a:t>
            </a:r>
            <a:r>
              <a:rPr lang="en-GB" dirty="0"/>
              <a:t>Engineering Ltd </a:t>
            </a:r>
            <a:r>
              <a:rPr lang="en-GB" dirty="0" smtClean="0"/>
              <a:t>– fined £1k</a:t>
            </a:r>
          </a:p>
          <a:p>
            <a:pPr lvl="2"/>
            <a:r>
              <a:rPr lang="en-GB" dirty="0" smtClean="0"/>
              <a:t>Motherwell </a:t>
            </a:r>
            <a:r>
              <a:rPr lang="en-GB" dirty="0"/>
              <a:t>Control </a:t>
            </a:r>
            <a:r>
              <a:rPr lang="en-GB" dirty="0" smtClean="0"/>
              <a:t>Systems – fined £1k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 smtClean="0"/>
              <a:t>Civil Liability</a:t>
            </a:r>
          </a:p>
          <a:p>
            <a:pPr lvl="1"/>
            <a:r>
              <a:rPr lang="en-GB" dirty="0"/>
              <a:t>2,700 claims were filed by residents, businesses and </a:t>
            </a:r>
            <a:r>
              <a:rPr lang="en-GB" dirty="0" smtClean="0"/>
              <a:t>insurers for damage to property personal injury &amp; consequential economic loss</a:t>
            </a:r>
          </a:p>
          <a:p>
            <a:pPr lvl="2"/>
            <a:r>
              <a:rPr lang="en-GB" dirty="0" smtClean="0"/>
              <a:t>Total </a:t>
            </a:r>
            <a:r>
              <a:rPr lang="en-GB" dirty="0"/>
              <a:t>UK Ltd </a:t>
            </a:r>
            <a:r>
              <a:rPr lang="en-GB" dirty="0" smtClean="0"/>
              <a:t>found to be liable in torts of negligence and nuisance </a:t>
            </a:r>
            <a:r>
              <a:rPr lang="en-GB" dirty="0" smtClean="0"/>
              <a:t>(private, public and </a:t>
            </a:r>
            <a:r>
              <a:rPr lang="en-GB" i="1" dirty="0" err="1" smtClean="0"/>
              <a:t>Rylands</a:t>
            </a:r>
            <a:r>
              <a:rPr lang="en-GB" i="1" dirty="0" smtClean="0"/>
              <a:t> v Fletcher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Total UK ordered to pay £700 million in damages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14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MGT388: final exam (law component)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Multiple Choice Questions (20 questions)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ollows seminar question format with multiple choice options as per online pre-tests</a:t>
            </a:r>
          </a:p>
          <a:p>
            <a:pPr lvl="1"/>
            <a:r>
              <a:rPr lang="en-GB" dirty="0" smtClean="0"/>
              <a:t>1 mark for correct answer; -1/3 mark for incorrect answer; 0 for ‘opt out’</a:t>
            </a:r>
          </a:p>
          <a:p>
            <a:r>
              <a:rPr lang="en-GB" dirty="0" smtClean="0"/>
              <a:t>Exam will be based on </a:t>
            </a:r>
            <a:r>
              <a:rPr lang="en-GB" u="sng" dirty="0" smtClean="0"/>
              <a:t>Contract Law and IP Law only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 feel it unfair to test you on areas where no opportunity for seminar discussion</a:t>
            </a:r>
          </a:p>
          <a:p>
            <a:r>
              <a:rPr lang="en-GB" dirty="0" smtClean="0"/>
              <a:t>Open book</a:t>
            </a:r>
          </a:p>
          <a:p>
            <a:pPr lvl="1"/>
            <a:r>
              <a:rPr lang="en-GB" dirty="0" smtClean="0"/>
              <a:t>Any </a:t>
            </a:r>
            <a:r>
              <a:rPr lang="en-GB" u="sng" dirty="0" smtClean="0"/>
              <a:t>paper-based</a:t>
            </a:r>
            <a:r>
              <a:rPr lang="en-GB" dirty="0" smtClean="0"/>
              <a:t> resources may be taken into exam hall (no electronic resources)</a:t>
            </a:r>
          </a:p>
          <a:p>
            <a:r>
              <a:rPr lang="en-GB" dirty="0" smtClean="0"/>
              <a:t>Time limit</a:t>
            </a:r>
          </a:p>
          <a:p>
            <a:pPr lvl="1"/>
            <a:r>
              <a:rPr lang="en-GB" dirty="0" smtClean="0"/>
              <a:t>One hour – use all of this time!</a:t>
            </a:r>
          </a:p>
          <a:p>
            <a:r>
              <a:rPr lang="en-GB" dirty="0" smtClean="0"/>
              <a:t>Scheduled </a:t>
            </a:r>
            <a:r>
              <a:rPr lang="en-GB" dirty="0"/>
              <a:t>d</a:t>
            </a:r>
            <a:r>
              <a:rPr lang="en-GB" dirty="0" smtClean="0"/>
              <a:t>irectly before/after </a:t>
            </a:r>
            <a:r>
              <a:rPr lang="en-GB" dirty="0"/>
              <a:t>Finance exam </a:t>
            </a:r>
            <a:r>
              <a:rPr lang="en-GB" dirty="0" smtClean="0"/>
              <a:t>in multiple locations</a:t>
            </a:r>
            <a:endParaRPr lang="en-GB" dirty="0" smtClean="0">
              <a:hlinkClick r:id="rId2"/>
            </a:endParaRPr>
          </a:p>
          <a:p>
            <a:pPr lvl="1"/>
            <a:r>
              <a:rPr lang="en-GB" dirty="0" smtClean="0">
                <a:hlinkClick r:id="rId2"/>
              </a:rPr>
              <a:t>https://www.shef.ac.uk/examsTimetable/viewExams.html</a:t>
            </a:r>
            <a:endParaRPr lang="en-GB" dirty="0" smtClean="0"/>
          </a:p>
          <a:p>
            <a:pPr lvl="1"/>
            <a:r>
              <a:rPr lang="en-GB" dirty="0" smtClean="0"/>
              <a:t>Note: Finance part of the exam is </a:t>
            </a:r>
            <a:r>
              <a:rPr lang="en-GB" u="sng" dirty="0"/>
              <a:t>not</a:t>
            </a:r>
            <a:r>
              <a:rPr lang="en-GB" dirty="0"/>
              <a:t> open </a:t>
            </a:r>
            <a:r>
              <a:rPr lang="en-GB" dirty="0" smtClean="0"/>
              <a:t>book &amp; follows different format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sp>
        <p:nvSpPr>
          <p:cNvPr id="5" name="Cross 4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MGT388 Final Exam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88" y="5571392"/>
            <a:ext cx="1929912" cy="12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Environmental Law &amp; </a:t>
            </a:r>
            <a:r>
              <a:rPr lang="en-GB" dirty="0" smtClean="0">
                <a:latin typeface="+mn-lt"/>
              </a:rPr>
              <a:t>Regulation: Overview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Lecture 1</a:t>
            </a:r>
          </a:p>
          <a:p>
            <a:pPr lvl="1"/>
            <a:r>
              <a:rPr lang="en-GB" dirty="0" smtClean="0"/>
              <a:t>What is environmental law?</a:t>
            </a:r>
          </a:p>
          <a:p>
            <a:pPr lvl="2"/>
            <a:r>
              <a:rPr lang="en-GB" dirty="0" smtClean="0"/>
              <a:t>Complexity; development; principles; sources</a:t>
            </a:r>
          </a:p>
          <a:p>
            <a:pPr lvl="1"/>
            <a:r>
              <a:rPr lang="en-GB" dirty="0" smtClean="0"/>
              <a:t>Types of environmental regulatory control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Lecture 2</a:t>
            </a:r>
          </a:p>
          <a:p>
            <a:pPr lvl="1"/>
            <a:r>
              <a:rPr lang="en-GB" dirty="0"/>
              <a:t>Environmental permits </a:t>
            </a:r>
          </a:p>
          <a:p>
            <a:pPr lvl="1"/>
            <a:r>
              <a:rPr lang="en-GB" dirty="0"/>
              <a:t>Additional requirements for waste management</a:t>
            </a:r>
          </a:p>
          <a:p>
            <a:pPr lvl="1"/>
            <a:r>
              <a:rPr lang="en-GB" dirty="0"/>
              <a:t>Regulatory </a:t>
            </a:r>
            <a:r>
              <a:rPr lang="en-GB" dirty="0" smtClean="0"/>
              <a:t>liability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2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Environmental permits (EP)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Governed by Environmental Permitting Regulations 2016 (EPR)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Person </a:t>
            </a:r>
            <a:r>
              <a:rPr lang="en-GB" dirty="0"/>
              <a:t>must </a:t>
            </a:r>
            <a:r>
              <a:rPr lang="en-GB" dirty="0" smtClean="0"/>
              <a:t>obtain an environmental permit </a:t>
            </a:r>
            <a:r>
              <a:rPr lang="en-GB" dirty="0"/>
              <a:t>(EP</a:t>
            </a:r>
            <a:r>
              <a:rPr lang="en-GB" dirty="0" smtClean="0"/>
              <a:t>) to </a:t>
            </a:r>
            <a:r>
              <a:rPr lang="en-GB" dirty="0"/>
              <a:t>operate a ‘regulated facility’ </a:t>
            </a:r>
            <a:r>
              <a:rPr lang="en-GB" dirty="0" smtClean="0"/>
              <a:t>(Reg. 12) which includes:</a:t>
            </a:r>
          </a:p>
          <a:p>
            <a:pPr lvl="1"/>
            <a:r>
              <a:rPr lang="en-GB" dirty="0" smtClean="0"/>
              <a:t>Installations (covers e.g. energy, metals, minerals, chemical industries), mobile plant, waste operations, radioactive substance activity, water discharge and groundwater activities (Reg. 8)</a:t>
            </a:r>
          </a:p>
          <a:p>
            <a:pPr lvl="1"/>
            <a:r>
              <a:rPr lang="en-GB" dirty="0" smtClean="0"/>
              <a:t>Certain waste &amp; recycling operations are exempt from requirement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93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Application for environmental permit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Body granting permit depends on classification of facility:</a:t>
            </a:r>
          </a:p>
          <a:p>
            <a:pPr lvl="1"/>
            <a:r>
              <a:rPr lang="en-GB" dirty="0"/>
              <a:t>Part A(1) facilities - by Environment Agency (EA)</a:t>
            </a:r>
          </a:p>
          <a:p>
            <a:pPr lvl="1"/>
            <a:r>
              <a:rPr lang="en-GB" dirty="0"/>
              <a:t>Part A(2) facilities - by Local Authority (LA)</a:t>
            </a:r>
          </a:p>
          <a:p>
            <a:pPr lvl="1"/>
            <a:r>
              <a:rPr lang="en-GB" dirty="0"/>
              <a:t>Part B facilities - by Local Authority (LA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 smtClean="0"/>
              <a:t>Determining the application – regulator will consider whether:</a:t>
            </a:r>
          </a:p>
          <a:p>
            <a:pPr lvl="1"/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Will meet required level of </a:t>
            </a:r>
            <a:r>
              <a:rPr lang="en-GB" dirty="0" err="1" smtClean="0"/>
              <a:t>env</a:t>
            </a:r>
            <a:r>
              <a:rPr lang="en-GB" dirty="0" smtClean="0"/>
              <a:t> protection (as per the relevant EU Directive)</a:t>
            </a:r>
          </a:p>
          <a:p>
            <a:pPr lvl="1"/>
            <a:r>
              <a:rPr lang="en-GB" dirty="0" smtClean="0"/>
              <a:t>(ii) Operator is competent to manage such a facility </a:t>
            </a:r>
            <a:r>
              <a:rPr lang="en-GB" dirty="0"/>
              <a:t>(</a:t>
            </a:r>
            <a:r>
              <a:rPr lang="en-GB" dirty="0" err="1" smtClean="0"/>
              <a:t>mgt</a:t>
            </a:r>
            <a:r>
              <a:rPr lang="en-GB" dirty="0" smtClean="0"/>
              <a:t> systems, technical competence, history of compliance, sufficient funds)</a:t>
            </a:r>
          </a:p>
          <a:p>
            <a:pPr lvl="1"/>
            <a:r>
              <a:rPr lang="en-GB" dirty="0" smtClean="0"/>
              <a:t>Note: requires expert judgment of technical nature - difficult to challenge (</a:t>
            </a:r>
            <a:r>
              <a:rPr lang="en-GB" i="1" dirty="0" smtClean="0"/>
              <a:t>Levy v EA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Public participation/consultation</a:t>
            </a:r>
          </a:p>
          <a:p>
            <a:pPr lvl="1"/>
            <a:r>
              <a:rPr lang="en-GB" dirty="0" smtClean="0"/>
              <a:t>Required for new application or ‘substantial </a:t>
            </a:r>
            <a:r>
              <a:rPr lang="en-GB" dirty="0"/>
              <a:t>change’ of activity (not ‘variation’)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9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Types of environmental permits (EP)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(</a:t>
            </a:r>
            <a:r>
              <a:rPr lang="en-GB" dirty="0"/>
              <a:t>a) Bespoke </a:t>
            </a:r>
            <a:r>
              <a:rPr lang="en-GB" dirty="0" smtClean="0"/>
              <a:t>permits</a:t>
            </a:r>
            <a:endParaRPr lang="en-GB" dirty="0"/>
          </a:p>
          <a:p>
            <a:pPr lvl="1"/>
            <a:r>
              <a:rPr lang="en-GB" dirty="0" smtClean="0"/>
              <a:t>apply </a:t>
            </a:r>
            <a:r>
              <a:rPr lang="en-GB" dirty="0"/>
              <a:t>to the more seriously polluting activities and to complex installations where a</a:t>
            </a:r>
            <a:br>
              <a:rPr lang="en-GB" dirty="0"/>
            </a:br>
            <a:r>
              <a:rPr lang="en-GB" dirty="0"/>
              <a:t>number of different activities are being carried out together on the same set of premises –</a:t>
            </a:r>
            <a:br>
              <a:rPr lang="en-GB" dirty="0"/>
            </a:br>
            <a:r>
              <a:rPr lang="en-GB" dirty="0"/>
              <a:t>e.g. power stations, chemical works, landfill sites and waste incinerators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b) Standard </a:t>
            </a:r>
            <a:r>
              <a:rPr lang="en-GB" dirty="0" smtClean="0"/>
              <a:t>permits</a:t>
            </a:r>
          </a:p>
          <a:p>
            <a:pPr lvl="1"/>
            <a:r>
              <a:rPr lang="en-GB" dirty="0" smtClean="0"/>
              <a:t>EA or LA may make standard rules </a:t>
            </a:r>
            <a:r>
              <a:rPr lang="en-GB" dirty="0"/>
              <a:t>which will apply to all operators of a some types of </a:t>
            </a:r>
            <a:r>
              <a:rPr lang="en-GB" dirty="0" smtClean="0"/>
              <a:t>facility.</a:t>
            </a:r>
          </a:p>
          <a:p>
            <a:pPr lvl="1"/>
            <a:r>
              <a:rPr lang="en-GB" dirty="0"/>
              <a:t>Applicant must accept ALL the standard conditions and has no right to appeal against</a:t>
            </a:r>
            <a:br>
              <a:rPr lang="en-GB" dirty="0"/>
            </a:br>
            <a:r>
              <a:rPr lang="en-GB" dirty="0"/>
              <a:t>them </a:t>
            </a:r>
            <a:endParaRPr lang="en-GB" dirty="0" smtClean="0"/>
          </a:p>
          <a:p>
            <a:pPr lvl="1"/>
            <a:r>
              <a:rPr lang="en-GB" dirty="0" smtClean="0"/>
              <a:t>Currently </a:t>
            </a:r>
            <a:r>
              <a:rPr lang="en-GB" dirty="0"/>
              <a:t>standard permits are available for a range of waste management activities. For</a:t>
            </a:r>
            <a:br>
              <a:rPr lang="en-GB" dirty="0"/>
            </a:br>
            <a:r>
              <a:rPr lang="en-GB" dirty="0"/>
              <a:t>each of these activities the standard rules </a:t>
            </a:r>
            <a:r>
              <a:rPr lang="en-GB" dirty="0" smtClean="0"/>
              <a:t>provide</a:t>
            </a:r>
            <a:endParaRPr lang="en-GB" dirty="0"/>
          </a:p>
          <a:p>
            <a:pPr lvl="2"/>
            <a:r>
              <a:rPr lang="en-GB" dirty="0" smtClean="0"/>
              <a:t>Quantities </a:t>
            </a:r>
            <a:r>
              <a:rPr lang="en-GB" dirty="0"/>
              <a:t>and types of waste which may be </a:t>
            </a:r>
            <a:r>
              <a:rPr lang="en-GB" dirty="0" smtClean="0"/>
              <a:t>held</a:t>
            </a:r>
            <a:endParaRPr lang="en-GB" dirty="0"/>
          </a:p>
          <a:p>
            <a:pPr lvl="2"/>
            <a:r>
              <a:rPr lang="en-GB" dirty="0"/>
              <a:t>H</a:t>
            </a:r>
            <a:r>
              <a:rPr lang="en-GB" dirty="0" smtClean="0"/>
              <a:t>ow </a:t>
            </a:r>
            <a:r>
              <a:rPr lang="en-GB" dirty="0"/>
              <a:t>the waste is to be stored and </a:t>
            </a:r>
            <a:r>
              <a:rPr lang="en-GB" dirty="0" smtClean="0"/>
              <a:t>treated</a:t>
            </a:r>
            <a:endParaRPr lang="en-GB" dirty="0"/>
          </a:p>
          <a:p>
            <a:pPr lvl="2"/>
            <a:r>
              <a:rPr lang="en-GB" dirty="0" smtClean="0"/>
              <a:t>How </a:t>
            </a:r>
            <a:r>
              <a:rPr lang="en-GB" dirty="0"/>
              <a:t>far the site must be from other sensitive sites like housing or sites of </a:t>
            </a:r>
            <a:r>
              <a:rPr lang="en-GB" dirty="0" smtClean="0"/>
              <a:t>special scientific interest</a:t>
            </a:r>
            <a:endParaRPr lang="en-GB" dirty="0"/>
          </a:p>
          <a:p>
            <a:pPr lvl="2"/>
            <a:r>
              <a:rPr lang="en-GB" dirty="0" smtClean="0"/>
              <a:t>Applicant </a:t>
            </a:r>
            <a:r>
              <a:rPr lang="en-GB" dirty="0"/>
              <a:t>must accept ALL the standard conditions and has no right to appeal against</a:t>
            </a:r>
            <a:br>
              <a:rPr lang="en-GB" dirty="0"/>
            </a:br>
            <a:r>
              <a:rPr lang="en-GB" dirty="0"/>
              <a:t>them </a:t>
            </a:r>
            <a:br>
              <a:rPr lang="en-GB" dirty="0"/>
            </a:b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07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Cease of operations &amp; decommissioning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Where an operator is ceases to undertake a particular activity its obligations depend on class of facility:</a:t>
            </a:r>
          </a:p>
          <a:p>
            <a:r>
              <a:rPr lang="en-GB" dirty="0"/>
              <a:t>Part A2 and Part B </a:t>
            </a:r>
            <a:r>
              <a:rPr lang="en-GB" dirty="0" smtClean="0"/>
              <a:t>facilities - give regulator (LA) 20 </a:t>
            </a:r>
            <a:r>
              <a:rPr lang="en-GB" dirty="0"/>
              <a:t>days notice of his intention to cease the activities </a:t>
            </a:r>
            <a:endParaRPr lang="en-GB" dirty="0" smtClean="0"/>
          </a:p>
          <a:p>
            <a:r>
              <a:rPr lang="en-GB" dirty="0" smtClean="0"/>
              <a:t>Part </a:t>
            </a:r>
            <a:r>
              <a:rPr lang="en-GB" dirty="0"/>
              <a:t>A1 facilities </a:t>
            </a:r>
            <a:r>
              <a:rPr lang="en-GB" dirty="0" smtClean="0"/>
              <a:t>– regulator (EA) must be </a:t>
            </a:r>
            <a:r>
              <a:rPr lang="en-GB" dirty="0"/>
              <a:t>satisfied that the necessary measures have been </a:t>
            </a:r>
            <a:r>
              <a:rPr lang="en-GB" dirty="0" smtClean="0"/>
              <a:t>taken—</a:t>
            </a:r>
            <a:endParaRPr lang="en-GB" dirty="0"/>
          </a:p>
          <a:p>
            <a:pPr lvl="1"/>
            <a:r>
              <a:rPr lang="en-GB" dirty="0" smtClean="0"/>
              <a:t>to </a:t>
            </a:r>
            <a:r>
              <a:rPr lang="en-GB" dirty="0"/>
              <a:t>avoid a pollution risk resulting from the operation of the regulated facility; </a:t>
            </a:r>
            <a:r>
              <a:rPr lang="en-GB" dirty="0" smtClean="0"/>
              <a:t>and</a:t>
            </a:r>
            <a:endParaRPr lang="en-GB" dirty="0"/>
          </a:p>
          <a:p>
            <a:pPr lvl="1"/>
            <a:r>
              <a:rPr lang="en-GB" dirty="0" smtClean="0"/>
              <a:t>to </a:t>
            </a:r>
            <a:r>
              <a:rPr lang="en-GB" dirty="0"/>
              <a:t>return the site of the regulated facility to a satisfactory state, having regard to the state of the site before the facility was put into operation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6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What about the management of waste?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waste?</a:t>
            </a:r>
          </a:p>
          <a:p>
            <a:pPr lvl="1"/>
            <a:r>
              <a:rPr lang="en-GB" dirty="0" smtClean="0"/>
              <a:t>Key question is h</a:t>
            </a:r>
            <a:r>
              <a:rPr lang="en-GB" dirty="0" smtClean="0"/>
              <a:t>as the substance been </a:t>
            </a:r>
            <a:r>
              <a:rPr lang="en-GB" dirty="0" smtClean="0"/>
              <a:t>‘discarded’?</a:t>
            </a:r>
          </a:p>
          <a:p>
            <a:r>
              <a:rPr lang="en-GB" dirty="0" smtClean="0"/>
              <a:t>Waste as ‘p</a:t>
            </a:r>
            <a:r>
              <a:rPr lang="en-GB" dirty="0" smtClean="0"/>
              <a:t>roduction residue’</a:t>
            </a:r>
          </a:p>
          <a:p>
            <a:pPr lvl="1"/>
            <a:r>
              <a:rPr lang="en-GB" dirty="0" smtClean="0"/>
              <a:t>Case C-9/00 Palin Granite (2002)</a:t>
            </a:r>
          </a:p>
          <a:p>
            <a:r>
              <a:rPr lang="en-GB" dirty="0" smtClean="0"/>
              <a:t>Covers accidental releases of contaminants into soil/groundwater</a:t>
            </a:r>
          </a:p>
          <a:p>
            <a:pPr lvl="1"/>
            <a:r>
              <a:rPr lang="en-GB" dirty="0" smtClean="0"/>
              <a:t>Case C-1/03 Van de </a:t>
            </a:r>
            <a:r>
              <a:rPr lang="en-GB" dirty="0" err="1" smtClean="0"/>
              <a:t>Walle</a:t>
            </a:r>
            <a:r>
              <a:rPr lang="en-GB" dirty="0" smtClean="0"/>
              <a:t> (2005)</a:t>
            </a:r>
          </a:p>
          <a:p>
            <a:r>
              <a:rPr lang="en-GB" dirty="0" smtClean="0"/>
              <a:t>When does waste cease to be waste?</a:t>
            </a:r>
          </a:p>
          <a:p>
            <a:pPr lvl="1"/>
            <a:r>
              <a:rPr lang="en-GB" dirty="0" smtClean="0"/>
              <a:t>OSS Group v Environment Agency (2008)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Waste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65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Waste management regulatory regime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Waste </a:t>
            </a:r>
            <a:r>
              <a:rPr lang="en-GB" dirty="0"/>
              <a:t>management = the deposit, treating, keeping or disposing of controlled </a:t>
            </a:r>
            <a:r>
              <a:rPr lang="en-GB" dirty="0" smtClean="0"/>
              <a:t>waste</a:t>
            </a:r>
          </a:p>
          <a:p>
            <a:endParaRPr lang="en-GB" dirty="0"/>
          </a:p>
          <a:p>
            <a:r>
              <a:rPr lang="en-GB" dirty="0" smtClean="0"/>
              <a:t>Regulated </a:t>
            </a:r>
            <a:r>
              <a:rPr lang="en-GB" dirty="0" smtClean="0"/>
              <a:t>by </a:t>
            </a:r>
            <a:r>
              <a:rPr lang="en-GB" dirty="0"/>
              <a:t>Environment Agency </a:t>
            </a:r>
            <a:r>
              <a:rPr lang="en-GB" dirty="0" smtClean="0"/>
              <a:t>as part of environmental permitting system (discussed earlier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Additional </a:t>
            </a:r>
            <a:r>
              <a:rPr lang="en-GB" dirty="0" smtClean="0"/>
              <a:t>considerations</a:t>
            </a:r>
            <a:endParaRPr lang="en-GB" dirty="0" smtClean="0"/>
          </a:p>
          <a:p>
            <a:pPr lvl="1"/>
            <a:r>
              <a:rPr lang="en-GB" dirty="0" smtClean="0"/>
              <a:t>The waste duty of </a:t>
            </a:r>
            <a:r>
              <a:rPr lang="en-GB" dirty="0" smtClean="0"/>
              <a:t>care</a:t>
            </a:r>
          </a:p>
          <a:p>
            <a:pPr lvl="1"/>
            <a:r>
              <a:rPr lang="en-GB" dirty="0" smtClean="0"/>
              <a:t>Criminal offences relating to waste (See criminal liability later)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Waste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3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The w</a:t>
            </a:r>
            <a:r>
              <a:rPr lang="en-GB" dirty="0" smtClean="0">
                <a:latin typeface="+mn-lt"/>
              </a:rPr>
              <a:t>aste duty of care (s34 EPA 1990)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</a:t>
            </a:r>
            <a:r>
              <a:rPr lang="en-GB" dirty="0" smtClean="0"/>
              <a:t>uty </a:t>
            </a:r>
            <a:r>
              <a:rPr lang="en-GB" dirty="0"/>
              <a:t>to take all those measures which </a:t>
            </a:r>
            <a:r>
              <a:rPr lang="en-GB" dirty="0" smtClean="0"/>
              <a:t>are</a:t>
            </a:r>
            <a:r>
              <a:rPr lang="en-GB" dirty="0"/>
              <a:t> </a:t>
            </a:r>
            <a:r>
              <a:rPr lang="en-GB" dirty="0" smtClean="0"/>
              <a:t>applicable </a:t>
            </a:r>
            <a:r>
              <a:rPr lang="en-GB" dirty="0"/>
              <a:t>to that person in his capacity in relation to the waste, </a:t>
            </a:r>
            <a:r>
              <a:rPr lang="en-GB" dirty="0" smtClean="0"/>
              <a:t>and</a:t>
            </a:r>
            <a:r>
              <a:rPr lang="en-GB" dirty="0"/>
              <a:t> </a:t>
            </a:r>
            <a:r>
              <a:rPr lang="en-GB" dirty="0" smtClean="0"/>
              <a:t>reasonable </a:t>
            </a:r>
            <a:r>
              <a:rPr lang="en-GB" dirty="0"/>
              <a:t>in the circumstances</a:t>
            </a:r>
            <a:br>
              <a:rPr lang="en-GB" dirty="0"/>
            </a:br>
            <a:r>
              <a:rPr lang="en-GB" dirty="0"/>
              <a:t>to achieve the statutory objectives of the duty of care. </a:t>
            </a:r>
            <a:endParaRPr lang="en-GB" dirty="0" smtClean="0"/>
          </a:p>
          <a:p>
            <a:r>
              <a:rPr lang="en-GB" dirty="0" smtClean="0"/>
              <a:t>Statutory objectives:</a:t>
            </a:r>
          </a:p>
          <a:p>
            <a:pPr lvl="1"/>
            <a:r>
              <a:rPr lang="en-GB" dirty="0"/>
              <a:t>to prevent waste management offences being committed by any person over whom</a:t>
            </a:r>
            <a:br>
              <a:rPr lang="en-GB" dirty="0"/>
            </a:br>
            <a:r>
              <a:rPr lang="en-GB" dirty="0"/>
              <a:t>the holder has control</a:t>
            </a:r>
          </a:p>
          <a:p>
            <a:pPr lvl="1"/>
            <a:r>
              <a:rPr lang="en-GB" dirty="0"/>
              <a:t>to prevent the escape of waste from the control of the holder or any other person</a:t>
            </a:r>
            <a:br>
              <a:rPr lang="en-GB" dirty="0"/>
            </a:br>
            <a:r>
              <a:rPr lang="en-GB" dirty="0"/>
              <a:t>over whom the holder has control</a:t>
            </a:r>
          </a:p>
          <a:p>
            <a:pPr lvl="1"/>
            <a:r>
              <a:rPr lang="en-GB" dirty="0"/>
              <a:t>on the transfer of waste to ensure that waste is transferred only to an authorised</a:t>
            </a:r>
            <a:br>
              <a:rPr lang="en-GB" dirty="0"/>
            </a:br>
            <a:r>
              <a:rPr lang="en-GB" dirty="0"/>
              <a:t>person, and that sufficient written description of the waste is given</a:t>
            </a:r>
          </a:p>
          <a:p>
            <a:endParaRPr lang="en-GB" dirty="0" smtClean="0"/>
          </a:p>
          <a:p>
            <a:r>
              <a:rPr lang="en-GB" dirty="0" smtClean="0"/>
              <a:t>Code </a:t>
            </a:r>
            <a:r>
              <a:rPr lang="en-GB" dirty="0"/>
              <a:t>of </a:t>
            </a:r>
            <a:r>
              <a:rPr lang="en-GB" dirty="0" smtClean="0"/>
              <a:t>Practice issued </a:t>
            </a:r>
            <a:r>
              <a:rPr lang="en-GB" dirty="0"/>
              <a:t>by the Secretary of State under </a:t>
            </a:r>
            <a:r>
              <a:rPr lang="en-GB" dirty="0" smtClean="0"/>
              <a:t>s34 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ill </a:t>
            </a:r>
            <a:r>
              <a:rPr lang="en-GB" dirty="0"/>
              <a:t>be taken into account if a holder is </a:t>
            </a:r>
            <a:r>
              <a:rPr lang="en-GB" dirty="0" smtClean="0"/>
              <a:t>prosecuted for </a:t>
            </a:r>
            <a:r>
              <a:rPr lang="en-GB" dirty="0"/>
              <a:t>failure to meet </a:t>
            </a:r>
            <a:r>
              <a:rPr lang="en-GB" dirty="0" smtClean="0"/>
              <a:t>waste duty    of </a:t>
            </a:r>
            <a:r>
              <a:rPr lang="en-GB" dirty="0"/>
              <a:t>care.</a:t>
            </a:r>
            <a:r>
              <a:rPr lang="en-GB" dirty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5709138"/>
            <a:ext cx="1148862" cy="1148862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Waste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3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1256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Environmental Law &amp; Regulation</vt:lpstr>
      <vt:lpstr>Environmental Law &amp; Regulation: Overview</vt:lpstr>
      <vt:lpstr>Environmental permits (EP)</vt:lpstr>
      <vt:lpstr>Application for environmental permit</vt:lpstr>
      <vt:lpstr>Types of environmental permits (EP)</vt:lpstr>
      <vt:lpstr>Cease of operations &amp; decommissioning</vt:lpstr>
      <vt:lpstr>What about the management of waste?</vt:lpstr>
      <vt:lpstr>Waste management regulatory regime</vt:lpstr>
      <vt:lpstr>The waste duty of care (s34 EPA 1990)</vt:lpstr>
      <vt:lpstr>Types of liability for environmental harm</vt:lpstr>
      <vt:lpstr>(i) Regulatory liability: Breach of Permit </vt:lpstr>
      <vt:lpstr>(i) Regulatory liability: Statutory Nuisance </vt:lpstr>
      <vt:lpstr>(ii) Criminal liability </vt:lpstr>
      <vt:lpstr>(ii) Criminal liability (cont.)</vt:lpstr>
      <vt:lpstr>(iii) Civil liability </vt:lpstr>
      <vt:lpstr>The Buncefield fire – legal liability</vt:lpstr>
      <vt:lpstr>MGT388: final exam (law component)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Law &amp; Regulation</dc:title>
  <dc:creator>Luke Samuel Blindell</dc:creator>
  <cp:lastModifiedBy>Luke Samuel Blindell</cp:lastModifiedBy>
  <cp:revision>65</cp:revision>
  <dcterms:created xsi:type="dcterms:W3CDTF">2017-11-15T14:07:53Z</dcterms:created>
  <dcterms:modified xsi:type="dcterms:W3CDTF">2017-11-21T17:46:51Z</dcterms:modified>
</cp:coreProperties>
</file>