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2" r:id="rId7"/>
    <p:sldId id="261" r:id="rId8"/>
    <p:sldId id="263" r:id="rId9"/>
    <p:sldId id="264" r:id="rId10"/>
    <p:sldId id="265" r:id="rId11"/>
    <p:sldId id="266" r:id="rId12"/>
    <p:sldId id="267" r:id="rId13"/>
    <p:sldId id="268" r:id="rId14"/>
    <p:sldId id="270"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CE596F6-EFA6-4E1B-9EDB-F50EF98CFF58}" type="datetimeFigureOut">
              <a:rPr lang="en-GB" smtClean="0"/>
              <a:t>18/10/2017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A7B72E-B672-4E38-9264-BD9F1B541D3B}" type="slidenum">
              <a:rPr lang="en-GB" smtClean="0"/>
              <a:t>‹#›</a:t>
            </a:fld>
            <a:endParaRPr lang="en-GB"/>
          </a:p>
        </p:txBody>
      </p:sp>
    </p:spTree>
    <p:extLst>
      <p:ext uri="{BB962C8B-B14F-4D97-AF65-F5344CB8AC3E}">
        <p14:creationId xmlns:p14="http://schemas.microsoft.com/office/powerpoint/2010/main" val="1605560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CE596F6-EFA6-4E1B-9EDB-F50EF98CFF58}" type="datetimeFigureOut">
              <a:rPr lang="en-GB" smtClean="0"/>
              <a:t>18/10/2017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A7B72E-B672-4E38-9264-BD9F1B541D3B}" type="slidenum">
              <a:rPr lang="en-GB" smtClean="0"/>
              <a:t>‹#›</a:t>
            </a:fld>
            <a:endParaRPr lang="en-GB"/>
          </a:p>
        </p:txBody>
      </p:sp>
    </p:spTree>
    <p:extLst>
      <p:ext uri="{BB962C8B-B14F-4D97-AF65-F5344CB8AC3E}">
        <p14:creationId xmlns:p14="http://schemas.microsoft.com/office/powerpoint/2010/main" val="141424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CE596F6-EFA6-4E1B-9EDB-F50EF98CFF58}" type="datetimeFigureOut">
              <a:rPr lang="en-GB" smtClean="0"/>
              <a:t>18/10/2017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A7B72E-B672-4E38-9264-BD9F1B541D3B}" type="slidenum">
              <a:rPr lang="en-GB" smtClean="0"/>
              <a:t>‹#›</a:t>
            </a:fld>
            <a:endParaRPr lang="en-GB"/>
          </a:p>
        </p:txBody>
      </p:sp>
    </p:spTree>
    <p:extLst>
      <p:ext uri="{BB962C8B-B14F-4D97-AF65-F5344CB8AC3E}">
        <p14:creationId xmlns:p14="http://schemas.microsoft.com/office/powerpoint/2010/main" val="2028029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CE596F6-EFA6-4E1B-9EDB-F50EF98CFF58}" type="datetimeFigureOut">
              <a:rPr lang="en-GB" smtClean="0"/>
              <a:t>18/10/2017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A7B72E-B672-4E38-9264-BD9F1B541D3B}" type="slidenum">
              <a:rPr lang="en-GB" smtClean="0"/>
              <a:t>‹#›</a:t>
            </a:fld>
            <a:endParaRPr lang="en-GB"/>
          </a:p>
        </p:txBody>
      </p:sp>
    </p:spTree>
    <p:extLst>
      <p:ext uri="{BB962C8B-B14F-4D97-AF65-F5344CB8AC3E}">
        <p14:creationId xmlns:p14="http://schemas.microsoft.com/office/powerpoint/2010/main" val="2435703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E596F6-EFA6-4E1B-9EDB-F50EF98CFF58}" type="datetimeFigureOut">
              <a:rPr lang="en-GB" smtClean="0"/>
              <a:t>18/10/2017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A7B72E-B672-4E38-9264-BD9F1B541D3B}" type="slidenum">
              <a:rPr lang="en-GB" smtClean="0"/>
              <a:t>‹#›</a:t>
            </a:fld>
            <a:endParaRPr lang="en-GB"/>
          </a:p>
        </p:txBody>
      </p:sp>
    </p:spTree>
    <p:extLst>
      <p:ext uri="{BB962C8B-B14F-4D97-AF65-F5344CB8AC3E}">
        <p14:creationId xmlns:p14="http://schemas.microsoft.com/office/powerpoint/2010/main" val="2160654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CE596F6-EFA6-4E1B-9EDB-F50EF98CFF58}" type="datetimeFigureOut">
              <a:rPr lang="en-GB" smtClean="0"/>
              <a:t>18/10/2017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A7B72E-B672-4E38-9264-BD9F1B541D3B}" type="slidenum">
              <a:rPr lang="en-GB" smtClean="0"/>
              <a:t>‹#›</a:t>
            </a:fld>
            <a:endParaRPr lang="en-GB"/>
          </a:p>
        </p:txBody>
      </p:sp>
    </p:spTree>
    <p:extLst>
      <p:ext uri="{BB962C8B-B14F-4D97-AF65-F5344CB8AC3E}">
        <p14:creationId xmlns:p14="http://schemas.microsoft.com/office/powerpoint/2010/main" val="628279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CE596F6-EFA6-4E1B-9EDB-F50EF98CFF58}" type="datetimeFigureOut">
              <a:rPr lang="en-GB" smtClean="0"/>
              <a:t>18/10/2017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CA7B72E-B672-4E38-9264-BD9F1B541D3B}" type="slidenum">
              <a:rPr lang="en-GB" smtClean="0"/>
              <a:t>‹#›</a:t>
            </a:fld>
            <a:endParaRPr lang="en-GB"/>
          </a:p>
        </p:txBody>
      </p:sp>
    </p:spTree>
    <p:extLst>
      <p:ext uri="{BB962C8B-B14F-4D97-AF65-F5344CB8AC3E}">
        <p14:creationId xmlns:p14="http://schemas.microsoft.com/office/powerpoint/2010/main" val="2116222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CE596F6-EFA6-4E1B-9EDB-F50EF98CFF58}" type="datetimeFigureOut">
              <a:rPr lang="en-GB" smtClean="0"/>
              <a:t>18/10/2017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CA7B72E-B672-4E38-9264-BD9F1B541D3B}" type="slidenum">
              <a:rPr lang="en-GB" smtClean="0"/>
              <a:t>‹#›</a:t>
            </a:fld>
            <a:endParaRPr lang="en-GB"/>
          </a:p>
        </p:txBody>
      </p:sp>
    </p:spTree>
    <p:extLst>
      <p:ext uri="{BB962C8B-B14F-4D97-AF65-F5344CB8AC3E}">
        <p14:creationId xmlns:p14="http://schemas.microsoft.com/office/powerpoint/2010/main" val="3964396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E596F6-EFA6-4E1B-9EDB-F50EF98CFF58}" type="datetimeFigureOut">
              <a:rPr lang="en-GB" smtClean="0"/>
              <a:t>18/10/2017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CA7B72E-B672-4E38-9264-BD9F1B541D3B}" type="slidenum">
              <a:rPr lang="en-GB" smtClean="0"/>
              <a:t>‹#›</a:t>
            </a:fld>
            <a:endParaRPr lang="en-GB"/>
          </a:p>
        </p:txBody>
      </p:sp>
    </p:spTree>
    <p:extLst>
      <p:ext uri="{BB962C8B-B14F-4D97-AF65-F5344CB8AC3E}">
        <p14:creationId xmlns:p14="http://schemas.microsoft.com/office/powerpoint/2010/main" val="1096454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CE596F6-EFA6-4E1B-9EDB-F50EF98CFF58}" type="datetimeFigureOut">
              <a:rPr lang="en-GB" smtClean="0"/>
              <a:t>18/10/2017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A7B72E-B672-4E38-9264-BD9F1B541D3B}" type="slidenum">
              <a:rPr lang="en-GB" smtClean="0"/>
              <a:t>‹#›</a:t>
            </a:fld>
            <a:endParaRPr lang="en-GB"/>
          </a:p>
        </p:txBody>
      </p:sp>
    </p:spTree>
    <p:extLst>
      <p:ext uri="{BB962C8B-B14F-4D97-AF65-F5344CB8AC3E}">
        <p14:creationId xmlns:p14="http://schemas.microsoft.com/office/powerpoint/2010/main" val="3750617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CE596F6-EFA6-4E1B-9EDB-F50EF98CFF58}" type="datetimeFigureOut">
              <a:rPr lang="en-GB" smtClean="0"/>
              <a:t>18/10/2017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A7B72E-B672-4E38-9264-BD9F1B541D3B}" type="slidenum">
              <a:rPr lang="en-GB" smtClean="0"/>
              <a:t>‹#›</a:t>
            </a:fld>
            <a:endParaRPr lang="en-GB"/>
          </a:p>
        </p:txBody>
      </p:sp>
    </p:spTree>
    <p:extLst>
      <p:ext uri="{BB962C8B-B14F-4D97-AF65-F5344CB8AC3E}">
        <p14:creationId xmlns:p14="http://schemas.microsoft.com/office/powerpoint/2010/main" val="63778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E596F6-EFA6-4E1B-9EDB-F50EF98CFF58}" type="datetimeFigureOut">
              <a:rPr lang="en-GB" smtClean="0"/>
              <a:t>18/10/2017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A7B72E-B672-4E38-9264-BD9F1B541D3B}" type="slidenum">
              <a:rPr lang="en-GB" smtClean="0"/>
              <a:t>‹#›</a:t>
            </a:fld>
            <a:endParaRPr lang="en-GB"/>
          </a:p>
        </p:txBody>
      </p:sp>
    </p:spTree>
    <p:extLst>
      <p:ext uri="{BB962C8B-B14F-4D97-AF65-F5344CB8AC3E}">
        <p14:creationId xmlns:p14="http://schemas.microsoft.com/office/powerpoint/2010/main" val="3490338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Intellectual Property (IP)</a:t>
            </a:r>
            <a:endParaRPr lang="en-GB" dirty="0"/>
          </a:p>
        </p:txBody>
      </p:sp>
      <p:sp>
        <p:nvSpPr>
          <p:cNvPr id="3" name="Subtitle 2"/>
          <p:cNvSpPr>
            <a:spLocks noGrp="1"/>
          </p:cNvSpPr>
          <p:nvPr>
            <p:ph type="subTitle" idx="1"/>
          </p:nvPr>
        </p:nvSpPr>
        <p:spPr/>
        <p:txBody>
          <a:bodyPr/>
          <a:lstStyle/>
          <a:p>
            <a:r>
              <a:rPr lang="en-GB" dirty="0" smtClean="0"/>
              <a:t>IP Lecture 1</a:t>
            </a:r>
          </a:p>
          <a:p>
            <a:r>
              <a:rPr lang="en-GB" dirty="0" smtClean="0"/>
              <a:t>MGT 388 Lecture 4</a:t>
            </a:r>
            <a:endParaRPr lang="en-GB" dirty="0"/>
          </a:p>
        </p:txBody>
      </p:sp>
      <p:pic>
        <p:nvPicPr>
          <p:cNvPr id="4"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3990125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Requirements for copyright</a:t>
            </a:r>
            <a:endParaRPr lang="en-GB" dirty="0"/>
          </a:p>
        </p:txBody>
      </p:sp>
      <p:sp>
        <p:nvSpPr>
          <p:cNvPr id="3" name="Content Placeholder 2"/>
          <p:cNvSpPr>
            <a:spLocks noGrp="1"/>
          </p:cNvSpPr>
          <p:nvPr>
            <p:ph idx="1"/>
          </p:nvPr>
        </p:nvSpPr>
        <p:spPr/>
        <p:txBody>
          <a:bodyPr>
            <a:normAutofit lnSpcReduction="10000"/>
          </a:bodyPr>
          <a:lstStyle/>
          <a:p>
            <a:r>
              <a:rPr lang="en-GB" dirty="0" smtClean="0"/>
              <a:t>Automatically </a:t>
            </a:r>
            <a:r>
              <a:rPr lang="en-GB" dirty="0"/>
              <a:t>vests in the </a:t>
            </a:r>
            <a:r>
              <a:rPr lang="en-GB" dirty="0" smtClean="0"/>
              <a:t>author of </a:t>
            </a:r>
            <a:r>
              <a:rPr lang="en-GB" dirty="0"/>
              <a:t>the work (no need to register</a:t>
            </a:r>
            <a:r>
              <a:rPr lang="en-GB" dirty="0" smtClean="0"/>
              <a:t>)</a:t>
            </a:r>
            <a:endParaRPr lang="en-GB" dirty="0"/>
          </a:p>
          <a:p>
            <a:pPr marL="0" lvl="0" indent="0">
              <a:buNone/>
            </a:pPr>
            <a:endParaRPr lang="en-GB" dirty="0" smtClean="0"/>
          </a:p>
          <a:p>
            <a:pPr lvl="0"/>
            <a:r>
              <a:rPr lang="en-GB" dirty="0" smtClean="0"/>
              <a:t>Requirements:</a:t>
            </a:r>
          </a:p>
          <a:p>
            <a:pPr lvl="1"/>
            <a:r>
              <a:rPr lang="en-GB" dirty="0" smtClean="0"/>
              <a:t>The work is original</a:t>
            </a:r>
          </a:p>
          <a:p>
            <a:pPr lvl="1"/>
            <a:r>
              <a:rPr lang="en-GB" dirty="0" smtClean="0"/>
              <a:t>The work is recorded in a material form (i.e. protects expression not idea)</a:t>
            </a:r>
          </a:p>
          <a:p>
            <a:pPr lvl="1"/>
            <a:r>
              <a:rPr lang="en-GB" dirty="0" smtClean="0"/>
              <a:t>A ‘substantial part’ of work is reproduced without permission</a:t>
            </a:r>
          </a:p>
          <a:p>
            <a:pPr lvl="1"/>
            <a:r>
              <a:rPr lang="en-GB" dirty="0" smtClean="0"/>
              <a:t>Author or work is connected to a signatory state of Berne Convention</a:t>
            </a:r>
          </a:p>
          <a:p>
            <a:pPr lvl="1"/>
            <a:endParaRPr lang="en-GB" dirty="0" smtClean="0"/>
          </a:p>
          <a:p>
            <a:pPr lvl="0"/>
            <a:r>
              <a:rPr lang="en-GB" dirty="0" smtClean="0"/>
              <a:t>Author of work may transfer ownership of copyright (and rights thereof)</a:t>
            </a:r>
          </a:p>
          <a:p>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Copyright</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6" name="Picture 5"/>
          <p:cNvPicPr>
            <a:picLocks noChangeAspect="1"/>
          </p:cNvPicPr>
          <p:nvPr/>
        </p:nvPicPr>
        <p:blipFill>
          <a:blip r:embed="rId3"/>
          <a:stretch>
            <a:fillRect/>
          </a:stretch>
        </p:blipFill>
        <p:spPr>
          <a:xfrm>
            <a:off x="10984887" y="5742335"/>
            <a:ext cx="1207113" cy="1115665"/>
          </a:xfrm>
          <a:prstGeom prst="rect">
            <a:avLst/>
          </a:prstGeom>
        </p:spPr>
      </p:pic>
    </p:spTree>
    <p:extLst>
      <p:ext uri="{BB962C8B-B14F-4D97-AF65-F5344CB8AC3E}">
        <p14:creationId xmlns:p14="http://schemas.microsoft.com/office/powerpoint/2010/main" val="7409793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Scope of protection  </a:t>
            </a:r>
            <a:endParaRPr lang="en-GB" dirty="0"/>
          </a:p>
        </p:txBody>
      </p:sp>
      <p:sp>
        <p:nvSpPr>
          <p:cNvPr id="3" name="Content Placeholder 2"/>
          <p:cNvSpPr>
            <a:spLocks noGrp="1"/>
          </p:cNvSpPr>
          <p:nvPr>
            <p:ph idx="1"/>
          </p:nvPr>
        </p:nvSpPr>
        <p:spPr/>
        <p:txBody>
          <a:bodyPr>
            <a:normAutofit/>
          </a:bodyPr>
          <a:lstStyle/>
          <a:p>
            <a:r>
              <a:rPr lang="en-GB" dirty="0" smtClean="0"/>
              <a:t>Primary infringement (does </a:t>
            </a:r>
            <a:r>
              <a:rPr lang="en-GB" u="sng" dirty="0" smtClean="0"/>
              <a:t>not</a:t>
            </a:r>
            <a:r>
              <a:rPr lang="en-GB" dirty="0" smtClean="0"/>
              <a:t> have to be for commercial purposes)</a:t>
            </a:r>
          </a:p>
          <a:p>
            <a:pPr lvl="1"/>
            <a:r>
              <a:rPr lang="en-GB" dirty="0" smtClean="0"/>
              <a:t>Restricted </a:t>
            </a:r>
            <a:r>
              <a:rPr lang="en-GB" dirty="0"/>
              <a:t>acts </a:t>
            </a:r>
            <a:r>
              <a:rPr lang="en-GB" dirty="0" smtClean="0"/>
              <a:t>(i.e. only copyright owner permitted to do these)</a:t>
            </a:r>
            <a:r>
              <a:rPr lang="en-GB" dirty="0"/>
              <a:t/>
            </a:r>
            <a:br>
              <a:rPr lang="en-GB" dirty="0"/>
            </a:br>
            <a:r>
              <a:rPr lang="en-GB" dirty="0"/>
              <a:t>s16(1)(a): to copy</a:t>
            </a:r>
            <a:br>
              <a:rPr lang="en-GB" dirty="0"/>
            </a:br>
            <a:r>
              <a:rPr lang="en-GB" dirty="0"/>
              <a:t>s16(1)(b): to issue copies to the public</a:t>
            </a:r>
            <a:br>
              <a:rPr lang="en-GB" dirty="0"/>
            </a:br>
            <a:r>
              <a:rPr lang="en-GB" dirty="0"/>
              <a:t>s16(1)(c): to perform, show, or play works in public</a:t>
            </a:r>
            <a:br>
              <a:rPr lang="en-GB" dirty="0"/>
            </a:br>
            <a:r>
              <a:rPr lang="en-GB" dirty="0"/>
              <a:t>s16(1)(d): broadcast or include works in cable programme service</a:t>
            </a:r>
            <a:br>
              <a:rPr lang="en-GB" dirty="0"/>
            </a:br>
            <a:r>
              <a:rPr lang="en-GB" dirty="0"/>
              <a:t>s16(1)(e): to adapt the work or to do any of the above in relation to an adaptation of the </a:t>
            </a:r>
            <a:r>
              <a:rPr lang="en-GB" dirty="0" smtClean="0"/>
              <a:t>work</a:t>
            </a:r>
          </a:p>
          <a:p>
            <a:r>
              <a:rPr lang="en-GB" dirty="0" smtClean="0"/>
              <a:t>Secondary infringement</a:t>
            </a:r>
            <a:endParaRPr lang="en-GB" dirty="0"/>
          </a:p>
          <a:p>
            <a:pPr lvl="1"/>
            <a:r>
              <a:rPr lang="en-GB" dirty="0" smtClean="0"/>
              <a:t>Sections 22-26 (anyone who knowingly deals in infringing copies)</a:t>
            </a:r>
          </a:p>
          <a:p>
            <a:pPr lvl="1"/>
            <a:r>
              <a:rPr lang="en-GB" dirty="0" smtClean="0"/>
              <a:t>Must show knew/had reason to believe items were infringing copies</a:t>
            </a:r>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Copyright</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6" name="Picture 5"/>
          <p:cNvPicPr>
            <a:picLocks noChangeAspect="1"/>
          </p:cNvPicPr>
          <p:nvPr/>
        </p:nvPicPr>
        <p:blipFill>
          <a:blip r:embed="rId3"/>
          <a:stretch>
            <a:fillRect/>
          </a:stretch>
        </p:blipFill>
        <p:spPr>
          <a:xfrm>
            <a:off x="10984887" y="5742335"/>
            <a:ext cx="1207113" cy="1115665"/>
          </a:xfrm>
          <a:prstGeom prst="rect">
            <a:avLst/>
          </a:prstGeom>
        </p:spPr>
      </p:pic>
    </p:spTree>
    <p:extLst>
      <p:ext uri="{BB962C8B-B14F-4D97-AF65-F5344CB8AC3E}">
        <p14:creationId xmlns:p14="http://schemas.microsoft.com/office/powerpoint/2010/main" val="155153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Defences to breach of copyright</a:t>
            </a:r>
            <a:endParaRPr lang="en-GB" dirty="0"/>
          </a:p>
        </p:txBody>
      </p:sp>
      <p:sp>
        <p:nvSpPr>
          <p:cNvPr id="3" name="Content Placeholder 2"/>
          <p:cNvSpPr>
            <a:spLocks noGrp="1"/>
          </p:cNvSpPr>
          <p:nvPr>
            <p:ph idx="1"/>
          </p:nvPr>
        </p:nvSpPr>
        <p:spPr/>
        <p:txBody>
          <a:bodyPr>
            <a:normAutofit fontScale="92500" lnSpcReduction="20000"/>
          </a:bodyPr>
          <a:lstStyle/>
          <a:p>
            <a:r>
              <a:rPr lang="en-GB" b="1" dirty="0" smtClean="0"/>
              <a:t>Defences</a:t>
            </a:r>
            <a:endParaRPr lang="en-GB" dirty="0" smtClean="0"/>
          </a:p>
          <a:p>
            <a:pPr lvl="1"/>
            <a:r>
              <a:rPr lang="en-GB" dirty="0" smtClean="0"/>
              <a:t>Deny claimant is owner (or licensee) of copyright work</a:t>
            </a:r>
          </a:p>
          <a:p>
            <a:pPr lvl="1"/>
            <a:r>
              <a:rPr lang="en-GB" dirty="0" smtClean="0"/>
              <a:t>Deny work is entitled to copyright protection</a:t>
            </a:r>
          </a:p>
          <a:p>
            <a:pPr lvl="1"/>
            <a:r>
              <a:rPr lang="en-GB" dirty="0" smtClean="0"/>
              <a:t>Deny any infringing conduct has been committed</a:t>
            </a:r>
          </a:p>
          <a:p>
            <a:pPr lvl="1"/>
            <a:endParaRPr lang="en-GB" b="1" dirty="0"/>
          </a:p>
          <a:p>
            <a:r>
              <a:rPr lang="en-GB" b="1" dirty="0" smtClean="0"/>
              <a:t>If above shown then statutory </a:t>
            </a:r>
            <a:r>
              <a:rPr lang="en-GB" b="1" dirty="0"/>
              <a:t>defences (“fair dealing</a:t>
            </a:r>
            <a:r>
              <a:rPr lang="en-GB" b="1" dirty="0" smtClean="0"/>
              <a:t>”) may apply:</a:t>
            </a:r>
          </a:p>
          <a:p>
            <a:pPr lvl="1"/>
            <a:r>
              <a:rPr lang="en-GB" dirty="0" smtClean="0"/>
              <a:t>s29</a:t>
            </a:r>
            <a:r>
              <a:rPr lang="en-GB" dirty="0"/>
              <a:t>: </a:t>
            </a:r>
            <a:r>
              <a:rPr lang="en-GB" dirty="0" smtClean="0"/>
              <a:t>Non-commercial research </a:t>
            </a:r>
            <a:r>
              <a:rPr lang="en-GB" dirty="0"/>
              <a:t>and private </a:t>
            </a:r>
            <a:r>
              <a:rPr lang="en-GB" dirty="0" smtClean="0"/>
              <a:t>study</a:t>
            </a:r>
          </a:p>
          <a:p>
            <a:pPr lvl="1"/>
            <a:r>
              <a:rPr lang="en-GB" dirty="0" smtClean="0"/>
              <a:t>s30(1): criticism</a:t>
            </a:r>
            <a:r>
              <a:rPr lang="en-GB" dirty="0"/>
              <a:t> </a:t>
            </a:r>
            <a:r>
              <a:rPr lang="en-GB" dirty="0" smtClean="0"/>
              <a:t>&amp; review</a:t>
            </a:r>
          </a:p>
          <a:p>
            <a:pPr lvl="1"/>
            <a:r>
              <a:rPr lang="en-GB" dirty="0" smtClean="0"/>
              <a:t>s30(2): news reporting</a:t>
            </a:r>
          </a:p>
          <a:p>
            <a:pPr lvl="1"/>
            <a:r>
              <a:rPr lang="en-GB" dirty="0" smtClean="0"/>
              <a:t>s31</a:t>
            </a:r>
            <a:r>
              <a:rPr lang="en-GB" dirty="0"/>
              <a:t>: incidental </a:t>
            </a:r>
            <a:r>
              <a:rPr lang="en-GB" dirty="0" smtClean="0"/>
              <a:t>inclusion</a:t>
            </a:r>
          </a:p>
          <a:p>
            <a:pPr lvl="1"/>
            <a:r>
              <a:rPr lang="en-GB" dirty="0" smtClean="0"/>
              <a:t>ss32-36</a:t>
            </a:r>
            <a:r>
              <a:rPr lang="en-GB" dirty="0"/>
              <a:t>: educational </a:t>
            </a:r>
            <a:r>
              <a:rPr lang="en-GB" dirty="0" smtClean="0"/>
              <a:t>uses</a:t>
            </a:r>
          </a:p>
          <a:p>
            <a:pPr lvl="1"/>
            <a:r>
              <a:rPr lang="en-GB" dirty="0" smtClean="0"/>
              <a:t>ss37-43</a:t>
            </a:r>
            <a:r>
              <a:rPr lang="en-GB" dirty="0"/>
              <a:t>: </a:t>
            </a:r>
            <a:r>
              <a:rPr lang="en-GB" dirty="0" smtClean="0"/>
              <a:t>libraries</a:t>
            </a:r>
          </a:p>
          <a:p>
            <a:pPr lvl="1"/>
            <a:r>
              <a:rPr lang="en-GB" dirty="0" smtClean="0"/>
              <a:t>ss48-75</a:t>
            </a:r>
            <a:r>
              <a:rPr lang="en-GB" dirty="0"/>
              <a:t>: typefaces, </a:t>
            </a:r>
            <a:r>
              <a:rPr lang="en-GB" dirty="0" err="1"/>
              <a:t>timeshifting</a:t>
            </a:r>
            <a:r>
              <a:rPr lang="en-GB" dirty="0"/>
              <a:t>, rentals, clubs and societies etc. </a:t>
            </a:r>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Copyright</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6" name="Picture 5"/>
          <p:cNvPicPr>
            <a:picLocks noChangeAspect="1"/>
          </p:cNvPicPr>
          <p:nvPr/>
        </p:nvPicPr>
        <p:blipFill>
          <a:blip r:embed="rId3"/>
          <a:stretch>
            <a:fillRect/>
          </a:stretch>
        </p:blipFill>
        <p:spPr>
          <a:xfrm>
            <a:off x="10984887" y="5742335"/>
            <a:ext cx="1207113" cy="1115665"/>
          </a:xfrm>
          <a:prstGeom prst="rect">
            <a:avLst/>
          </a:prstGeom>
        </p:spPr>
      </p:pic>
    </p:spTree>
    <p:extLst>
      <p:ext uri="{BB962C8B-B14F-4D97-AF65-F5344CB8AC3E}">
        <p14:creationId xmlns:p14="http://schemas.microsoft.com/office/powerpoint/2010/main" val="24129658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Criminal Offences</a:t>
            </a:r>
            <a:endParaRPr lang="en-GB" dirty="0"/>
          </a:p>
        </p:txBody>
      </p:sp>
      <p:sp>
        <p:nvSpPr>
          <p:cNvPr id="3" name="Content Placeholder 2"/>
          <p:cNvSpPr>
            <a:spLocks noGrp="1"/>
          </p:cNvSpPr>
          <p:nvPr>
            <p:ph idx="1"/>
          </p:nvPr>
        </p:nvSpPr>
        <p:spPr/>
        <p:txBody>
          <a:bodyPr>
            <a:normAutofit fontScale="62500" lnSpcReduction="20000"/>
          </a:bodyPr>
          <a:lstStyle/>
          <a:p>
            <a:r>
              <a:rPr lang="en-GB" dirty="0" smtClean="0"/>
              <a:t>Note: higher burden of proof required under criminal law </a:t>
            </a:r>
            <a:r>
              <a:rPr lang="en-GB" dirty="0" smtClean="0"/>
              <a:t>than </a:t>
            </a:r>
            <a:r>
              <a:rPr lang="en-GB" dirty="0" smtClean="0"/>
              <a:t>under civil law</a:t>
            </a:r>
          </a:p>
          <a:p>
            <a:r>
              <a:rPr lang="en-GB" dirty="0" smtClean="0"/>
              <a:t>s107 (1) A </a:t>
            </a:r>
            <a:r>
              <a:rPr lang="en-GB" dirty="0"/>
              <a:t>person commits an offence who, without the licence of the copyright owner</a:t>
            </a:r>
            <a:r>
              <a:rPr lang="en-GB" dirty="0" smtClean="0"/>
              <a:t>—</a:t>
            </a:r>
          </a:p>
          <a:p>
            <a:pPr lvl="1"/>
            <a:r>
              <a:rPr lang="en-GB" dirty="0" smtClean="0"/>
              <a:t>(</a:t>
            </a:r>
            <a:r>
              <a:rPr lang="en-GB" dirty="0"/>
              <a:t>a</a:t>
            </a:r>
            <a:r>
              <a:rPr lang="en-GB" dirty="0" smtClean="0"/>
              <a:t>) makes </a:t>
            </a:r>
            <a:r>
              <a:rPr lang="en-GB" dirty="0"/>
              <a:t>for sale or hire, </a:t>
            </a:r>
            <a:r>
              <a:rPr lang="en-GB" dirty="0" smtClean="0"/>
              <a:t>or</a:t>
            </a:r>
          </a:p>
          <a:p>
            <a:pPr lvl="1"/>
            <a:r>
              <a:rPr lang="en-GB" dirty="0" smtClean="0"/>
              <a:t>(b) imports </a:t>
            </a:r>
            <a:r>
              <a:rPr lang="en-GB" dirty="0"/>
              <a:t>into the United Kingdom otherwise than for his private and domestic use, </a:t>
            </a:r>
            <a:r>
              <a:rPr lang="en-GB" dirty="0" smtClean="0"/>
              <a:t>or</a:t>
            </a:r>
          </a:p>
          <a:p>
            <a:pPr lvl="1"/>
            <a:r>
              <a:rPr lang="en-GB" dirty="0" smtClean="0"/>
              <a:t>(c) possesses </a:t>
            </a:r>
            <a:r>
              <a:rPr lang="en-GB" dirty="0"/>
              <a:t>in the course of a business with a view to committing any act infringing the copyright, </a:t>
            </a:r>
            <a:r>
              <a:rPr lang="en-GB" dirty="0" smtClean="0"/>
              <a:t>or</a:t>
            </a:r>
          </a:p>
          <a:p>
            <a:pPr lvl="1"/>
            <a:r>
              <a:rPr lang="en-GB" dirty="0" smtClean="0"/>
              <a:t>(d) in </a:t>
            </a:r>
            <a:r>
              <a:rPr lang="en-GB" dirty="0"/>
              <a:t>the course of a business </a:t>
            </a:r>
            <a:r>
              <a:rPr lang="en-GB" dirty="0" smtClean="0"/>
              <a:t>– </a:t>
            </a:r>
          </a:p>
          <a:p>
            <a:pPr lvl="2"/>
            <a:r>
              <a:rPr lang="en-GB" sz="2600" dirty="0" smtClean="0"/>
              <a:t>(</a:t>
            </a:r>
            <a:r>
              <a:rPr lang="en-GB" sz="2600" dirty="0" err="1"/>
              <a:t>i</a:t>
            </a:r>
            <a:r>
              <a:rPr lang="en-GB" sz="2600" dirty="0" smtClean="0"/>
              <a:t>) sells </a:t>
            </a:r>
            <a:r>
              <a:rPr lang="en-GB" sz="2600" dirty="0"/>
              <a:t>or lets for hire, </a:t>
            </a:r>
            <a:r>
              <a:rPr lang="en-GB" sz="2600" dirty="0" smtClean="0"/>
              <a:t>or</a:t>
            </a:r>
          </a:p>
          <a:p>
            <a:pPr lvl="2"/>
            <a:r>
              <a:rPr lang="en-GB" sz="2600" dirty="0" smtClean="0"/>
              <a:t>(ii) offers </a:t>
            </a:r>
            <a:r>
              <a:rPr lang="en-GB" sz="2600" dirty="0"/>
              <a:t>or exposes for sale or hire, </a:t>
            </a:r>
            <a:r>
              <a:rPr lang="en-GB" sz="2600" dirty="0" smtClean="0"/>
              <a:t>or</a:t>
            </a:r>
          </a:p>
          <a:p>
            <a:pPr lvl="2"/>
            <a:r>
              <a:rPr lang="en-GB" sz="2600" dirty="0" smtClean="0"/>
              <a:t>(iii) exhibits </a:t>
            </a:r>
            <a:r>
              <a:rPr lang="en-GB" sz="2600" dirty="0"/>
              <a:t>in public, </a:t>
            </a:r>
            <a:r>
              <a:rPr lang="en-GB" sz="2600" dirty="0" smtClean="0"/>
              <a:t>or</a:t>
            </a:r>
          </a:p>
          <a:p>
            <a:pPr lvl="2"/>
            <a:r>
              <a:rPr lang="en-GB" sz="2600" dirty="0" smtClean="0"/>
              <a:t>(iv) distributes</a:t>
            </a:r>
            <a:r>
              <a:rPr lang="en-GB" sz="2600" dirty="0"/>
              <a:t>, </a:t>
            </a:r>
            <a:r>
              <a:rPr lang="en-GB" sz="2600" dirty="0" smtClean="0"/>
              <a:t>or</a:t>
            </a:r>
          </a:p>
          <a:p>
            <a:pPr lvl="1"/>
            <a:r>
              <a:rPr lang="en-GB" dirty="0" smtClean="0"/>
              <a:t>(</a:t>
            </a:r>
            <a:r>
              <a:rPr lang="en-GB" dirty="0"/>
              <a:t>e) distributes otherwise than in the course of a business to such an extent as to affect prejudicially the owner of the copyright, an article which is, and which he knows or has reason to believe is, an infringing copy of a copyright work. </a:t>
            </a:r>
          </a:p>
          <a:p>
            <a:endParaRPr lang="en-GB" dirty="0"/>
          </a:p>
          <a:p>
            <a:r>
              <a:rPr lang="en-GB" dirty="0" smtClean="0"/>
              <a:t>s107(2A) A </a:t>
            </a:r>
            <a:r>
              <a:rPr lang="en-GB" dirty="0"/>
              <a:t>person who infringes copyright in a work by communicating the work to the </a:t>
            </a:r>
            <a:r>
              <a:rPr lang="en-GB" dirty="0" smtClean="0"/>
              <a:t>public</a:t>
            </a:r>
            <a:endParaRPr lang="en-GB" dirty="0"/>
          </a:p>
          <a:p>
            <a:pPr lvl="1"/>
            <a:r>
              <a:rPr lang="en-GB" dirty="0" smtClean="0"/>
              <a:t>(a) in </a:t>
            </a:r>
            <a:r>
              <a:rPr lang="en-GB" dirty="0"/>
              <a:t>the course of a business, </a:t>
            </a:r>
            <a:r>
              <a:rPr lang="en-GB" dirty="0" smtClean="0"/>
              <a:t>or</a:t>
            </a:r>
          </a:p>
          <a:p>
            <a:pPr lvl="1"/>
            <a:r>
              <a:rPr lang="en-GB" dirty="0" smtClean="0"/>
              <a:t>(b) otherwise </a:t>
            </a:r>
            <a:r>
              <a:rPr lang="en-GB" dirty="0"/>
              <a:t>than in the course of a business to such an extent as to affect prejudicially the owner of the </a:t>
            </a:r>
            <a:r>
              <a:rPr lang="en-GB" dirty="0" smtClean="0"/>
              <a:t>copyright</a:t>
            </a:r>
            <a:endParaRPr lang="en-GB" dirty="0"/>
          </a:p>
          <a:p>
            <a:endParaRPr lang="en-GB" dirty="0" smtClean="0"/>
          </a:p>
          <a:p>
            <a:endParaRPr lang="en-GB" dirty="0"/>
          </a:p>
        </p:txBody>
      </p:sp>
      <p:pic>
        <p:nvPicPr>
          <p:cNvPr id="5" name="Picture 4"/>
          <p:cNvPicPr>
            <a:picLocks noChangeAspect="1"/>
          </p:cNvPicPr>
          <p:nvPr/>
        </p:nvPicPr>
        <p:blipFill>
          <a:blip r:embed="rId2"/>
          <a:stretch>
            <a:fillRect/>
          </a:stretch>
        </p:blipFill>
        <p:spPr>
          <a:xfrm>
            <a:off x="10984887" y="5742335"/>
            <a:ext cx="1207113" cy="1115665"/>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Copyright</a:t>
            </a:r>
          </a:p>
        </p:txBody>
      </p:sp>
      <p:pic>
        <p:nvPicPr>
          <p:cNvPr id="7" name="Content Placeholder 4"/>
          <p:cNvPicPr>
            <a:picLocks noChangeAspect="1"/>
          </p:cNvPicPr>
          <p:nvPr/>
        </p:nvPicPr>
        <p:blipFill>
          <a:blip r:embed="rId3"/>
          <a:stretch>
            <a:fillRect/>
          </a:stretch>
        </p:blipFill>
        <p:spPr>
          <a:xfrm>
            <a:off x="10399621" y="0"/>
            <a:ext cx="1792379" cy="762066"/>
          </a:xfrm>
          <a:prstGeom prst="rect">
            <a:avLst/>
          </a:prstGeom>
        </p:spPr>
      </p:pic>
    </p:spTree>
    <p:extLst>
      <p:ext uri="{BB962C8B-B14F-4D97-AF65-F5344CB8AC3E}">
        <p14:creationId xmlns:p14="http://schemas.microsoft.com/office/powerpoint/2010/main" val="34284424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Moral Rights</a:t>
            </a:r>
            <a:endParaRPr lang="en-GB" dirty="0"/>
          </a:p>
        </p:txBody>
      </p:sp>
      <p:sp>
        <p:nvSpPr>
          <p:cNvPr id="3" name="Content Placeholder 2"/>
          <p:cNvSpPr>
            <a:spLocks noGrp="1"/>
          </p:cNvSpPr>
          <p:nvPr>
            <p:ph idx="1"/>
          </p:nvPr>
        </p:nvSpPr>
        <p:spPr/>
        <p:txBody>
          <a:bodyPr/>
          <a:lstStyle/>
          <a:p>
            <a:pPr marL="0" indent="0">
              <a:buNone/>
            </a:pPr>
            <a:r>
              <a:rPr lang="en-GB" sz="3600" dirty="0"/>
              <a:t>“Independently of the author's economic rights, </a:t>
            </a:r>
            <a:r>
              <a:rPr lang="en-GB" sz="3600" b="1" dirty="0"/>
              <a:t>and even after the transfer of the said rights</a:t>
            </a:r>
            <a:r>
              <a:rPr lang="en-GB" sz="3600" dirty="0"/>
              <a:t>, the </a:t>
            </a:r>
            <a:r>
              <a:rPr lang="en-GB" sz="3600" b="1" dirty="0"/>
              <a:t>author</a:t>
            </a:r>
            <a:r>
              <a:rPr lang="en-GB" sz="3600" dirty="0"/>
              <a:t> shall have the right to claim authorship of the work and to </a:t>
            </a:r>
            <a:r>
              <a:rPr lang="en-GB" sz="3600" b="1" dirty="0"/>
              <a:t>object to any distortion, mutilation or other modification of, or other derogatory action </a:t>
            </a:r>
            <a:r>
              <a:rPr lang="en-GB" sz="3600" dirty="0"/>
              <a:t>in relation to, the said work, which would be </a:t>
            </a:r>
            <a:r>
              <a:rPr lang="en-GB" sz="3600" b="1" dirty="0"/>
              <a:t>prejudicial to his </a:t>
            </a:r>
            <a:r>
              <a:rPr lang="en-GB" sz="3600" b="1" dirty="0" smtClean="0"/>
              <a:t>honour </a:t>
            </a:r>
            <a:r>
              <a:rPr lang="en-GB" sz="3600" b="1" dirty="0"/>
              <a:t>or reputation</a:t>
            </a:r>
            <a:r>
              <a:rPr lang="en-GB" sz="3600" dirty="0"/>
              <a:t>.” (Berne Convention Article 6 </a:t>
            </a:r>
            <a:r>
              <a:rPr lang="en-GB" sz="3600" dirty="0" err="1"/>
              <a:t>bis</a:t>
            </a:r>
            <a:r>
              <a:rPr lang="en-GB" sz="3600" dirty="0"/>
              <a:t>)</a:t>
            </a:r>
          </a:p>
          <a:p>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Copyright</a:t>
            </a:r>
          </a:p>
        </p:txBody>
      </p:sp>
      <p:pic>
        <p:nvPicPr>
          <p:cNvPr id="5" name="Picture 4"/>
          <p:cNvPicPr>
            <a:picLocks noChangeAspect="1"/>
          </p:cNvPicPr>
          <p:nvPr/>
        </p:nvPicPr>
        <p:blipFill>
          <a:blip r:embed="rId2"/>
          <a:stretch>
            <a:fillRect/>
          </a:stretch>
        </p:blipFill>
        <p:spPr>
          <a:xfrm>
            <a:off x="10984887" y="5742335"/>
            <a:ext cx="1207113" cy="1115665"/>
          </a:xfrm>
          <a:prstGeom prst="rect">
            <a:avLst/>
          </a:prstGeom>
        </p:spPr>
      </p:pic>
      <p:pic>
        <p:nvPicPr>
          <p:cNvPr id="6" name="Content Placeholder 4"/>
          <p:cNvPicPr>
            <a:picLocks noChangeAspect="1"/>
          </p:cNvPicPr>
          <p:nvPr/>
        </p:nvPicPr>
        <p:blipFill>
          <a:blip r:embed="rId3"/>
          <a:stretch>
            <a:fillRect/>
          </a:stretch>
        </p:blipFill>
        <p:spPr>
          <a:xfrm>
            <a:off x="10399621" y="0"/>
            <a:ext cx="1792379" cy="762066"/>
          </a:xfrm>
          <a:prstGeom prst="rect">
            <a:avLst/>
          </a:prstGeom>
        </p:spPr>
      </p:pic>
    </p:spTree>
    <p:extLst>
      <p:ext uri="{BB962C8B-B14F-4D97-AF65-F5344CB8AC3E}">
        <p14:creationId xmlns:p14="http://schemas.microsoft.com/office/powerpoint/2010/main" val="1060630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Moral Rights cont.</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CPDA s77 - Right to be identified as author or director of work</a:t>
            </a:r>
          </a:p>
          <a:p>
            <a:endParaRPr lang="en-GB" dirty="0" smtClean="0"/>
          </a:p>
          <a:p>
            <a:r>
              <a:rPr lang="en-GB" dirty="0" smtClean="0"/>
              <a:t>CPDA s80 - </a:t>
            </a:r>
            <a:r>
              <a:rPr lang="en-GB" dirty="0"/>
              <a:t>The author of a copyright literary, dramatic, musical or artistic work, and the director of a copyright film, has the right in the circumstances mentioned in this section not to have his work subjected to derogatory treatment</a:t>
            </a:r>
            <a:r>
              <a:rPr lang="en-GB" dirty="0" smtClean="0"/>
              <a:t>.</a:t>
            </a:r>
          </a:p>
          <a:p>
            <a:endParaRPr lang="en-GB" dirty="0" smtClean="0"/>
          </a:p>
          <a:p>
            <a:r>
              <a:rPr lang="en-GB" dirty="0"/>
              <a:t>CPDA </a:t>
            </a:r>
            <a:r>
              <a:rPr lang="en-GB" dirty="0" smtClean="0"/>
              <a:t>s81 – Above moral rights do not apply to: a </a:t>
            </a:r>
            <a:r>
              <a:rPr lang="en-GB" dirty="0"/>
              <a:t>computer </a:t>
            </a:r>
            <a:r>
              <a:rPr lang="en-GB" dirty="0" smtClean="0"/>
              <a:t>program; the </a:t>
            </a:r>
            <a:r>
              <a:rPr lang="en-GB" dirty="0"/>
              <a:t>design of a </a:t>
            </a:r>
            <a:r>
              <a:rPr lang="en-GB" dirty="0" smtClean="0"/>
              <a:t>typeface; any </a:t>
            </a:r>
            <a:r>
              <a:rPr lang="en-GB" dirty="0"/>
              <a:t>computer-generated work</a:t>
            </a:r>
            <a:r>
              <a:rPr lang="en-GB" dirty="0" smtClean="0"/>
              <a:t>.</a:t>
            </a:r>
          </a:p>
          <a:p>
            <a:endParaRPr lang="en-GB" dirty="0"/>
          </a:p>
          <a:p>
            <a:r>
              <a:rPr lang="en-GB" dirty="0"/>
              <a:t>CPDA s84 – </a:t>
            </a:r>
            <a:r>
              <a:rPr lang="en-GB" dirty="0" smtClean="0"/>
              <a:t>A person has </a:t>
            </a:r>
            <a:r>
              <a:rPr lang="en-GB" dirty="0"/>
              <a:t>the right not to have other works falsely attributed to him/her</a:t>
            </a:r>
          </a:p>
          <a:p>
            <a:endParaRPr lang="en-GB" dirty="0"/>
          </a:p>
          <a:p>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Copyright</a:t>
            </a:r>
          </a:p>
        </p:txBody>
      </p:sp>
      <p:pic>
        <p:nvPicPr>
          <p:cNvPr id="5" name="Picture 4"/>
          <p:cNvPicPr>
            <a:picLocks noChangeAspect="1"/>
          </p:cNvPicPr>
          <p:nvPr/>
        </p:nvPicPr>
        <p:blipFill>
          <a:blip r:embed="rId2"/>
          <a:stretch>
            <a:fillRect/>
          </a:stretch>
        </p:blipFill>
        <p:spPr>
          <a:xfrm>
            <a:off x="10984887" y="5742335"/>
            <a:ext cx="1207113" cy="1115665"/>
          </a:xfrm>
          <a:prstGeom prst="rect">
            <a:avLst/>
          </a:prstGeom>
        </p:spPr>
      </p:pic>
      <p:pic>
        <p:nvPicPr>
          <p:cNvPr id="6" name="Content Placeholder 4"/>
          <p:cNvPicPr>
            <a:picLocks noChangeAspect="1"/>
          </p:cNvPicPr>
          <p:nvPr/>
        </p:nvPicPr>
        <p:blipFill>
          <a:blip r:embed="rId3"/>
          <a:stretch>
            <a:fillRect/>
          </a:stretch>
        </p:blipFill>
        <p:spPr>
          <a:xfrm>
            <a:off x="10399621" y="0"/>
            <a:ext cx="1792379" cy="762066"/>
          </a:xfrm>
          <a:prstGeom prst="rect">
            <a:avLst/>
          </a:prstGeom>
        </p:spPr>
      </p:pic>
    </p:spTree>
    <p:extLst>
      <p:ext uri="{BB962C8B-B14F-4D97-AF65-F5344CB8AC3E}">
        <p14:creationId xmlns:p14="http://schemas.microsoft.com/office/powerpoint/2010/main" val="38792930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Intellectual Property?</a:t>
            </a:r>
            <a:endParaRPr lang="en-GB" dirty="0"/>
          </a:p>
        </p:txBody>
      </p:sp>
      <p:sp>
        <p:nvSpPr>
          <p:cNvPr id="3" name="Content Placeholder 2"/>
          <p:cNvSpPr>
            <a:spLocks noGrp="1"/>
          </p:cNvSpPr>
          <p:nvPr>
            <p:ph idx="1"/>
          </p:nvPr>
        </p:nvSpPr>
        <p:spPr/>
        <p:txBody>
          <a:bodyPr>
            <a:normAutofit/>
          </a:bodyPr>
          <a:lstStyle/>
          <a:p>
            <a:r>
              <a:rPr lang="en-GB" dirty="0" smtClean="0"/>
              <a:t>The products, results and rewards of human intellectual and commercial endeavour</a:t>
            </a:r>
          </a:p>
          <a:p>
            <a:pPr marL="0" indent="0">
              <a:buNone/>
            </a:pPr>
            <a:endParaRPr lang="en-GB" dirty="0"/>
          </a:p>
          <a:p>
            <a:r>
              <a:rPr lang="en-GB" dirty="0" smtClean="0"/>
              <a:t>Types of IP:</a:t>
            </a:r>
          </a:p>
          <a:p>
            <a:pPr lvl="1"/>
            <a:r>
              <a:rPr lang="en-GB" dirty="0" smtClean="0"/>
              <a:t>Information (trade secrets)</a:t>
            </a:r>
          </a:p>
          <a:p>
            <a:pPr lvl="1"/>
            <a:r>
              <a:rPr lang="en-GB" dirty="0" smtClean="0"/>
              <a:t>Creative expression and design</a:t>
            </a:r>
          </a:p>
          <a:p>
            <a:pPr lvl="1"/>
            <a:r>
              <a:rPr lang="en-GB" dirty="0" smtClean="0"/>
              <a:t>Reputation</a:t>
            </a:r>
          </a:p>
          <a:p>
            <a:pPr lvl="1"/>
            <a:r>
              <a:rPr lang="en-GB" dirty="0" smtClean="0"/>
              <a:t>Invention</a:t>
            </a:r>
          </a:p>
          <a:p>
            <a:pPr lvl="1"/>
            <a:endParaRPr lang="en-GB" dirty="0" smtClean="0"/>
          </a:p>
          <a:p>
            <a:pPr lvl="1"/>
            <a:endParaRPr lang="en-GB" dirty="0" smtClean="0"/>
          </a:p>
          <a:p>
            <a:endParaRPr lang="en-GB" dirty="0"/>
          </a:p>
          <a:p>
            <a:endParaRPr lang="en-GB" dirty="0" smtClean="0"/>
          </a:p>
          <a:p>
            <a:endParaRPr lang="en-GB" dirty="0"/>
          </a:p>
          <a:p>
            <a:endParaRPr lang="en-GB" dirty="0"/>
          </a:p>
          <a:p>
            <a:endParaRPr lang="en-GB" dirty="0"/>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Introduction</a:t>
            </a:r>
            <a:endParaRPr lang="en-GB"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3297252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Relevant IP laws</a:t>
            </a:r>
            <a:endParaRPr lang="en-GB" dirty="0"/>
          </a:p>
        </p:txBody>
      </p:sp>
      <p:sp>
        <p:nvSpPr>
          <p:cNvPr id="3" name="Content Placeholder 2"/>
          <p:cNvSpPr>
            <a:spLocks noGrp="1"/>
          </p:cNvSpPr>
          <p:nvPr>
            <p:ph idx="1"/>
          </p:nvPr>
        </p:nvSpPr>
        <p:spPr/>
        <p:txBody>
          <a:bodyPr>
            <a:normAutofit/>
          </a:bodyPr>
          <a:lstStyle/>
          <a:p>
            <a:r>
              <a:rPr lang="en-GB" dirty="0" smtClean="0"/>
              <a:t>Information (Trade Secrecy)</a:t>
            </a:r>
          </a:p>
          <a:p>
            <a:pPr lvl="1"/>
            <a:r>
              <a:rPr lang="en-GB" b="1" dirty="0" smtClean="0"/>
              <a:t>1. Confidential information</a:t>
            </a:r>
          </a:p>
          <a:p>
            <a:r>
              <a:rPr lang="en-GB" dirty="0" smtClean="0"/>
              <a:t>Creative expression and design</a:t>
            </a:r>
          </a:p>
          <a:p>
            <a:pPr lvl="1"/>
            <a:r>
              <a:rPr lang="en-GB" b="1" dirty="0" smtClean="0"/>
              <a:t>2. Copyright </a:t>
            </a:r>
          </a:p>
          <a:p>
            <a:r>
              <a:rPr lang="en-GB" dirty="0" smtClean="0"/>
              <a:t>Reputation</a:t>
            </a:r>
          </a:p>
          <a:p>
            <a:pPr lvl="1"/>
            <a:r>
              <a:rPr lang="en-GB" b="1" dirty="0" smtClean="0"/>
              <a:t>3. Passing Off</a:t>
            </a:r>
          </a:p>
          <a:p>
            <a:pPr lvl="1"/>
            <a:r>
              <a:rPr lang="en-GB" b="1" dirty="0" smtClean="0"/>
              <a:t>4. Registration of Trade Marks</a:t>
            </a:r>
          </a:p>
          <a:p>
            <a:r>
              <a:rPr lang="en-GB" dirty="0" smtClean="0"/>
              <a:t>Invention</a:t>
            </a:r>
          </a:p>
          <a:p>
            <a:pPr lvl="1"/>
            <a:r>
              <a:rPr lang="en-GB" b="1" dirty="0" smtClean="0"/>
              <a:t>5. Patents</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Introduction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2684427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Remedies for infringement of IP law</a:t>
            </a:r>
            <a:endParaRPr lang="en-GB" dirty="0"/>
          </a:p>
        </p:txBody>
      </p:sp>
      <p:sp>
        <p:nvSpPr>
          <p:cNvPr id="3" name="Content Placeholder 2"/>
          <p:cNvSpPr>
            <a:spLocks noGrp="1"/>
          </p:cNvSpPr>
          <p:nvPr>
            <p:ph idx="1"/>
          </p:nvPr>
        </p:nvSpPr>
        <p:spPr/>
        <p:txBody>
          <a:bodyPr>
            <a:normAutofit fontScale="92500" lnSpcReduction="20000"/>
          </a:bodyPr>
          <a:lstStyle/>
          <a:p>
            <a:r>
              <a:rPr lang="en-GB" dirty="0"/>
              <a:t>Search orders (</a:t>
            </a:r>
            <a:r>
              <a:rPr lang="en-GB" i="1" dirty="0"/>
              <a:t>Anton Pillar</a:t>
            </a:r>
            <a:r>
              <a:rPr lang="en-GB" dirty="0"/>
              <a:t>) </a:t>
            </a:r>
            <a:r>
              <a:rPr lang="en-GB" dirty="0" smtClean="0"/>
              <a:t>orders</a:t>
            </a:r>
          </a:p>
          <a:p>
            <a:r>
              <a:rPr lang="en-GB" dirty="0" smtClean="0"/>
              <a:t>Injunctions</a:t>
            </a:r>
          </a:p>
          <a:p>
            <a:pPr lvl="1"/>
            <a:r>
              <a:rPr lang="en-GB" dirty="0" smtClean="0"/>
              <a:t>Final injunctions</a:t>
            </a:r>
          </a:p>
          <a:p>
            <a:pPr lvl="1"/>
            <a:r>
              <a:rPr lang="en-GB" dirty="0" smtClean="0"/>
              <a:t>Interlocutory </a:t>
            </a:r>
            <a:r>
              <a:rPr lang="en-GB" dirty="0"/>
              <a:t>injunctions (</a:t>
            </a:r>
            <a:r>
              <a:rPr lang="en-GB" i="1" dirty="0"/>
              <a:t>American </a:t>
            </a:r>
            <a:r>
              <a:rPr lang="en-GB" i="1" dirty="0" err="1"/>
              <a:t>Cynamid</a:t>
            </a:r>
            <a:r>
              <a:rPr lang="en-GB" i="1" dirty="0"/>
              <a:t> v Ethicon </a:t>
            </a:r>
            <a:r>
              <a:rPr lang="en-GB" dirty="0"/>
              <a:t>[1975] AC </a:t>
            </a:r>
            <a:r>
              <a:rPr lang="en-GB" dirty="0" smtClean="0"/>
              <a:t>396)</a:t>
            </a:r>
          </a:p>
          <a:p>
            <a:pPr lvl="1"/>
            <a:r>
              <a:rPr lang="en-GB" dirty="0" smtClean="0"/>
              <a:t>Freezing </a:t>
            </a:r>
            <a:r>
              <a:rPr lang="en-GB" dirty="0"/>
              <a:t>orders (</a:t>
            </a:r>
            <a:r>
              <a:rPr lang="en-GB" i="1" dirty="0" err="1"/>
              <a:t>Mareva</a:t>
            </a:r>
            <a:r>
              <a:rPr lang="en-GB" i="1" dirty="0"/>
              <a:t> </a:t>
            </a:r>
            <a:r>
              <a:rPr lang="en-GB" dirty="0" smtClean="0"/>
              <a:t>injunctions)</a:t>
            </a:r>
          </a:p>
          <a:p>
            <a:r>
              <a:rPr lang="en-GB" dirty="0" smtClean="0"/>
              <a:t>Damages</a:t>
            </a:r>
          </a:p>
          <a:p>
            <a:r>
              <a:rPr lang="en-GB" dirty="0" smtClean="0"/>
              <a:t>Delivery up</a:t>
            </a:r>
          </a:p>
          <a:p>
            <a:r>
              <a:rPr lang="en-GB" dirty="0" smtClean="0"/>
              <a:t>Account </a:t>
            </a:r>
            <a:r>
              <a:rPr lang="en-GB" dirty="0"/>
              <a:t>of </a:t>
            </a:r>
            <a:r>
              <a:rPr lang="en-GB" dirty="0" smtClean="0"/>
              <a:t>profits</a:t>
            </a:r>
          </a:p>
          <a:p>
            <a:r>
              <a:rPr lang="en-GB" dirty="0" smtClean="0"/>
              <a:t>Destruction </a:t>
            </a:r>
            <a:r>
              <a:rPr lang="en-GB" dirty="0"/>
              <a:t>of the infringing </a:t>
            </a:r>
            <a:r>
              <a:rPr lang="en-GB" dirty="0" smtClean="0"/>
              <a:t>items</a:t>
            </a:r>
          </a:p>
          <a:p>
            <a:r>
              <a:rPr lang="en-GB" dirty="0" smtClean="0"/>
              <a:t>Limited </a:t>
            </a:r>
            <a:r>
              <a:rPr lang="en-GB" dirty="0"/>
              <a:t>criminal sanctions</a:t>
            </a:r>
            <a:r>
              <a:rPr lang="en-GB" dirty="0" smtClean="0"/>
              <a:t> </a:t>
            </a:r>
            <a:br>
              <a:rPr lang="en-GB" dirty="0" smtClean="0"/>
            </a:br>
            <a:endParaRPr lang="en-GB" dirty="0"/>
          </a:p>
        </p:txBody>
      </p:sp>
      <p:pic>
        <p:nvPicPr>
          <p:cNvPr id="4" name="Content Placeholder 4"/>
          <p:cNvPicPr>
            <a:picLocks noChangeAspect="1"/>
          </p:cNvPicPr>
          <p:nvPr/>
        </p:nvPicPr>
        <p:blipFill>
          <a:blip r:embed="rId2"/>
          <a:stretch>
            <a:fillRect/>
          </a:stretch>
        </p:blipFill>
        <p:spPr>
          <a:xfrm>
            <a:off x="10399621" y="0"/>
            <a:ext cx="1792379" cy="762066"/>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Introduction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143690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Confidential Information</a:t>
            </a:r>
            <a:endParaRPr lang="en-GB" dirty="0"/>
          </a:p>
        </p:txBody>
      </p:sp>
      <p:sp>
        <p:nvSpPr>
          <p:cNvPr id="3" name="Content Placeholder 2"/>
          <p:cNvSpPr>
            <a:spLocks noGrp="1"/>
          </p:cNvSpPr>
          <p:nvPr>
            <p:ph idx="1"/>
          </p:nvPr>
        </p:nvSpPr>
        <p:spPr/>
        <p:txBody>
          <a:bodyPr>
            <a:normAutofit/>
          </a:bodyPr>
          <a:lstStyle/>
          <a:p>
            <a:r>
              <a:rPr lang="en-GB" dirty="0"/>
              <a:t>T</a:t>
            </a:r>
            <a:r>
              <a:rPr lang="en-GB" dirty="0" smtClean="0"/>
              <a:t>he </a:t>
            </a:r>
            <a:r>
              <a:rPr lang="en-GB" dirty="0"/>
              <a:t>law will uphold a person’s obligation to keep a </a:t>
            </a:r>
            <a:r>
              <a:rPr lang="en-GB" dirty="0" smtClean="0"/>
              <a:t>secret</a:t>
            </a:r>
          </a:p>
          <a:p>
            <a:endParaRPr lang="en-GB" dirty="0" smtClean="0"/>
          </a:p>
          <a:p>
            <a:r>
              <a:rPr lang="en-GB" dirty="0" smtClean="0"/>
              <a:t>Used to protect ideas and information – no need for these to have tangible form</a:t>
            </a:r>
          </a:p>
          <a:p>
            <a:endParaRPr lang="en-GB" dirty="0" smtClean="0"/>
          </a:p>
          <a:p>
            <a:r>
              <a:rPr lang="en-GB" dirty="0" smtClean="0"/>
              <a:t>Information may be commercial, </a:t>
            </a:r>
            <a:r>
              <a:rPr lang="en-GB" dirty="0"/>
              <a:t>g</a:t>
            </a:r>
            <a:r>
              <a:rPr lang="en-GB" dirty="0" smtClean="0"/>
              <a:t>overnmental, or personal</a:t>
            </a:r>
          </a:p>
          <a:p>
            <a:endParaRPr lang="en-GB" dirty="0" smtClean="0"/>
          </a:p>
          <a:p>
            <a:r>
              <a:rPr lang="en-GB" dirty="0" smtClean="0"/>
              <a:t>Based on notion of good faith</a:t>
            </a:r>
          </a:p>
          <a:p>
            <a:endParaRPr lang="en-GB" dirty="0" smtClean="0"/>
          </a:p>
          <a:p>
            <a:endParaRPr lang="en-GB" dirty="0" smtClean="0"/>
          </a:p>
          <a:p>
            <a:pPr lvl="1"/>
            <a:endParaRPr lang="en-GB" dirty="0" smtClean="0"/>
          </a:p>
          <a:p>
            <a:endParaRPr lang="en-GB" dirty="0"/>
          </a:p>
          <a:p>
            <a:endParaRPr lang="en-GB" dirty="0" smtClean="0"/>
          </a:p>
          <a:p>
            <a:endParaRPr lang="en-GB" dirty="0" smtClean="0"/>
          </a:p>
          <a:p>
            <a:endParaRPr lang="en-GB" dirty="0" smtClean="0"/>
          </a:p>
          <a:p>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Confidential Information</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1948272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Three requirements for legal protection </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a:t>
            </a:r>
            <a:r>
              <a:rPr lang="en-GB" dirty="0" err="1" smtClean="0"/>
              <a:t>i</a:t>
            </a:r>
            <a:r>
              <a:rPr lang="en-GB" dirty="0" smtClean="0"/>
              <a:t>) Information </a:t>
            </a:r>
            <a:r>
              <a:rPr lang="en-GB" dirty="0"/>
              <a:t>must possess the necessary quality of </a:t>
            </a:r>
            <a:r>
              <a:rPr lang="en-GB" dirty="0" smtClean="0"/>
              <a:t>confidence</a:t>
            </a:r>
          </a:p>
          <a:p>
            <a:pPr lvl="1"/>
            <a:r>
              <a:rPr lang="en-GB" dirty="0" smtClean="0"/>
              <a:t>Identifiable (as the claimant’s idea) and certain – not vague or trivial</a:t>
            </a:r>
          </a:p>
          <a:p>
            <a:pPr lvl="1"/>
            <a:r>
              <a:rPr lang="en-GB" dirty="0" smtClean="0"/>
              <a:t>Not already in public domain – must be secret information</a:t>
            </a:r>
          </a:p>
          <a:p>
            <a:pPr marL="0" indent="0">
              <a:buNone/>
            </a:pPr>
            <a:r>
              <a:rPr lang="en-GB" dirty="0"/>
              <a:t>	</a:t>
            </a:r>
            <a:endParaRPr lang="en-GB" dirty="0" smtClean="0"/>
          </a:p>
          <a:p>
            <a:r>
              <a:rPr lang="en-GB" dirty="0" smtClean="0"/>
              <a:t>(ii) Information </a:t>
            </a:r>
            <a:r>
              <a:rPr lang="en-GB" dirty="0"/>
              <a:t>must have been imparted in circumstances imposing </a:t>
            </a:r>
            <a:r>
              <a:rPr lang="en-GB" dirty="0" smtClean="0"/>
              <a:t>obligation </a:t>
            </a:r>
            <a:r>
              <a:rPr lang="en-GB" dirty="0"/>
              <a:t>of </a:t>
            </a:r>
            <a:r>
              <a:rPr lang="en-GB" dirty="0" smtClean="0"/>
              <a:t>confidentiality</a:t>
            </a:r>
          </a:p>
          <a:p>
            <a:pPr lvl="1"/>
            <a:r>
              <a:rPr lang="en-GB" dirty="0" smtClean="0"/>
              <a:t>Term in contract</a:t>
            </a:r>
          </a:p>
          <a:p>
            <a:pPr lvl="1"/>
            <a:r>
              <a:rPr lang="en-GB" dirty="0" smtClean="0"/>
              <a:t>Implied due to relationship </a:t>
            </a:r>
          </a:p>
          <a:p>
            <a:pPr lvl="1"/>
            <a:r>
              <a:rPr lang="en-GB" dirty="0" smtClean="0"/>
              <a:t>Implied due to circumstances</a:t>
            </a:r>
          </a:p>
          <a:p>
            <a:r>
              <a:rPr lang="en-GB" dirty="0"/>
              <a:t>e.g. employee </a:t>
            </a:r>
            <a:r>
              <a:rPr lang="en-GB" dirty="0" smtClean="0"/>
              <a:t>– owes duty of fidelity to employer (but </a:t>
            </a:r>
            <a:r>
              <a:rPr lang="en-GB" dirty="0" smtClean="0"/>
              <a:t>note level of seniority &amp; skill level)</a:t>
            </a:r>
            <a:endParaRPr lang="en-GB" dirty="0" smtClean="0"/>
          </a:p>
          <a:p>
            <a:r>
              <a:rPr lang="en-GB" dirty="0" smtClean="0"/>
              <a:t>e.g</a:t>
            </a:r>
            <a:r>
              <a:rPr lang="en-GB" dirty="0"/>
              <a:t>. past </a:t>
            </a:r>
            <a:r>
              <a:rPr lang="en-GB" dirty="0" smtClean="0"/>
              <a:t>employee – trade </a:t>
            </a:r>
            <a:r>
              <a:rPr lang="en-GB" dirty="0" smtClean="0"/>
              <a:t>secrets </a:t>
            </a:r>
            <a:r>
              <a:rPr lang="en-GB" dirty="0" smtClean="0"/>
              <a:t>vs commercially sensitive information</a:t>
            </a:r>
          </a:p>
          <a:p>
            <a:r>
              <a:rPr lang="en-GB" dirty="0" smtClean="0"/>
              <a:t>e.g. involuntary 3</a:t>
            </a:r>
            <a:r>
              <a:rPr lang="en-GB" baseline="30000" dirty="0" smtClean="0"/>
              <a:t>rd</a:t>
            </a:r>
            <a:r>
              <a:rPr lang="en-GB" dirty="0" smtClean="0"/>
              <a:t> party recipient – depends on knowledge of </a:t>
            </a:r>
            <a:r>
              <a:rPr lang="en-GB" dirty="0" smtClean="0"/>
              <a:t>recipient</a:t>
            </a:r>
            <a:endParaRPr lang="en-GB" dirty="0" smtClean="0"/>
          </a:p>
          <a:p>
            <a:endParaRPr lang="en-GB" dirty="0" smtClean="0"/>
          </a:p>
          <a:p>
            <a:r>
              <a:rPr lang="en-GB" dirty="0" smtClean="0"/>
              <a:t>(iii) An </a:t>
            </a:r>
            <a:r>
              <a:rPr lang="en-GB" dirty="0"/>
              <a:t>unauthorised use of that </a:t>
            </a:r>
            <a:r>
              <a:rPr lang="en-GB" dirty="0" smtClean="0"/>
              <a:t>information</a:t>
            </a:r>
          </a:p>
          <a:p>
            <a:pPr lvl="1"/>
            <a:r>
              <a:rPr lang="en-GB" dirty="0" smtClean="0"/>
              <a:t>Questionable whether detriment is required</a:t>
            </a:r>
            <a:endParaRPr lang="en-GB" dirty="0"/>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sp>
        <p:nvSpPr>
          <p:cNvPr id="8" name="Cross 7"/>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Confidential Information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3047047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Defences to alleged breach of confidence</a:t>
            </a:r>
            <a:endParaRPr lang="en-GB" dirty="0"/>
          </a:p>
        </p:txBody>
      </p:sp>
      <p:sp>
        <p:nvSpPr>
          <p:cNvPr id="3" name="Content Placeholder 2"/>
          <p:cNvSpPr>
            <a:spLocks noGrp="1"/>
          </p:cNvSpPr>
          <p:nvPr>
            <p:ph idx="1"/>
          </p:nvPr>
        </p:nvSpPr>
        <p:spPr/>
        <p:txBody>
          <a:bodyPr/>
          <a:lstStyle/>
          <a:p>
            <a:r>
              <a:rPr lang="en-GB" dirty="0" smtClean="0"/>
              <a:t>Claimant gave consent for info to be disclosed</a:t>
            </a:r>
          </a:p>
          <a:p>
            <a:endParaRPr lang="en-GB" dirty="0" smtClean="0"/>
          </a:p>
          <a:p>
            <a:r>
              <a:rPr lang="en-GB" dirty="0" smtClean="0"/>
              <a:t>Information already in public domain</a:t>
            </a:r>
          </a:p>
          <a:p>
            <a:endParaRPr lang="en-GB" dirty="0" smtClean="0"/>
          </a:p>
          <a:p>
            <a:r>
              <a:rPr lang="en-GB" dirty="0" smtClean="0"/>
              <a:t>In the public interest for info to be disclosed</a:t>
            </a:r>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Confidential Information</a:t>
            </a:r>
          </a:p>
        </p:txBody>
      </p:sp>
      <p:pic>
        <p:nvPicPr>
          <p:cNvPr id="7"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81116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Remedies for Breach of Confidentiality</a:t>
            </a:r>
            <a:endParaRPr lang="en-GB" dirty="0"/>
          </a:p>
        </p:txBody>
      </p:sp>
      <p:sp>
        <p:nvSpPr>
          <p:cNvPr id="3" name="Content Placeholder 2"/>
          <p:cNvSpPr>
            <a:spLocks noGrp="1"/>
          </p:cNvSpPr>
          <p:nvPr>
            <p:ph idx="1"/>
          </p:nvPr>
        </p:nvSpPr>
        <p:spPr/>
        <p:txBody>
          <a:bodyPr/>
          <a:lstStyle/>
          <a:p>
            <a:endParaRPr lang="en-GB" dirty="0" smtClean="0"/>
          </a:p>
          <a:p>
            <a:r>
              <a:rPr lang="en-GB" dirty="0" smtClean="0"/>
              <a:t>Interlocutory injunction</a:t>
            </a:r>
          </a:p>
          <a:p>
            <a:endParaRPr lang="en-GB" dirty="0"/>
          </a:p>
          <a:p>
            <a:r>
              <a:rPr lang="en-GB" dirty="0" smtClean="0"/>
              <a:t>Final injunction</a:t>
            </a:r>
          </a:p>
          <a:p>
            <a:endParaRPr lang="en-GB" dirty="0"/>
          </a:p>
          <a:p>
            <a:r>
              <a:rPr lang="en-GB" dirty="0" smtClean="0"/>
              <a:t>Damages</a:t>
            </a:r>
            <a:endParaRPr lang="en-GB" dirty="0"/>
          </a:p>
        </p:txBody>
      </p:sp>
      <p:pic>
        <p:nvPicPr>
          <p:cNvPr id="6" name="Picture 5"/>
          <p:cNvPicPr>
            <a:picLocks noChangeAspect="1"/>
          </p:cNvPicPr>
          <p:nvPr/>
        </p:nvPicPr>
        <p:blipFill>
          <a:blip r:embed="rId2"/>
          <a:stretch>
            <a:fillRect/>
          </a:stretch>
        </p:blipFill>
        <p:spPr>
          <a:xfrm>
            <a:off x="10984887" y="5742335"/>
            <a:ext cx="1207113" cy="1115665"/>
          </a:xfrm>
          <a:prstGeom prst="rect">
            <a:avLst/>
          </a:prstGeom>
        </p:spPr>
      </p:pic>
      <p:sp>
        <p:nvSpPr>
          <p:cNvPr id="7" name="Cross 6"/>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Confidential Information</a:t>
            </a:r>
          </a:p>
        </p:txBody>
      </p:sp>
      <p:pic>
        <p:nvPicPr>
          <p:cNvPr id="8" name="Content Placeholder 4"/>
          <p:cNvPicPr>
            <a:picLocks noChangeAspect="1"/>
          </p:cNvPicPr>
          <p:nvPr/>
        </p:nvPicPr>
        <p:blipFill>
          <a:blip r:embed="rId3"/>
          <a:stretch>
            <a:fillRect/>
          </a:stretch>
        </p:blipFill>
        <p:spPr>
          <a:xfrm>
            <a:off x="10399621" y="0"/>
            <a:ext cx="1792379" cy="762066"/>
          </a:xfrm>
          <a:prstGeom prst="rect">
            <a:avLst/>
          </a:prstGeom>
        </p:spPr>
      </p:pic>
    </p:spTree>
    <p:extLst>
      <p:ext uri="{BB962C8B-B14F-4D97-AF65-F5344CB8AC3E}">
        <p14:creationId xmlns:p14="http://schemas.microsoft.com/office/powerpoint/2010/main" val="39768382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Copyright</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Seeks to protect </a:t>
            </a:r>
            <a:r>
              <a:rPr lang="en-GB" dirty="0"/>
              <a:t>the tangible expression of an idea NOT the idea </a:t>
            </a:r>
            <a:r>
              <a:rPr lang="en-GB" dirty="0" smtClean="0"/>
              <a:t>itself</a:t>
            </a:r>
          </a:p>
          <a:p>
            <a:endParaRPr lang="en-GB" dirty="0"/>
          </a:p>
          <a:p>
            <a:r>
              <a:rPr lang="en-GB" dirty="0" smtClean="0"/>
              <a:t>Serves to protect ‘works’ </a:t>
            </a:r>
            <a:r>
              <a:rPr lang="en-GB" dirty="0"/>
              <a:t>of authorship </a:t>
            </a:r>
            <a:r>
              <a:rPr lang="en-GB" dirty="0" smtClean="0"/>
              <a:t>(e.g. art</a:t>
            </a:r>
            <a:r>
              <a:rPr lang="en-GB" dirty="0"/>
              <a:t>, music, performance, literature, software, coding, </a:t>
            </a:r>
            <a:r>
              <a:rPr lang="en-GB" dirty="0" smtClean="0"/>
              <a:t>films, radio and television broadcasts)</a:t>
            </a:r>
            <a:endParaRPr lang="en-GB" dirty="0"/>
          </a:p>
          <a:p>
            <a:pPr marL="0" indent="0">
              <a:buNone/>
            </a:pPr>
            <a:endParaRPr lang="en-GB" dirty="0" smtClean="0"/>
          </a:p>
          <a:p>
            <a:r>
              <a:rPr lang="en-GB" dirty="0" smtClean="0"/>
              <a:t>Life plus 70 years (</a:t>
            </a:r>
            <a:r>
              <a:rPr lang="en-GB" dirty="0"/>
              <a:t>Copyright, Designs, and Patents Act 1988 (CDPA</a:t>
            </a:r>
            <a:r>
              <a:rPr lang="en-GB" dirty="0" smtClean="0"/>
              <a:t>))</a:t>
            </a:r>
          </a:p>
          <a:p>
            <a:endParaRPr lang="en-GB" dirty="0"/>
          </a:p>
          <a:p>
            <a:r>
              <a:rPr lang="en-GB" dirty="0"/>
              <a:t>Joint-authorship (s10) vs Co-authorship (s173</a:t>
            </a:r>
            <a:r>
              <a:rPr lang="en-GB" dirty="0" smtClean="0"/>
              <a:t>)</a:t>
            </a:r>
          </a:p>
          <a:p>
            <a:endParaRPr lang="en-GB" dirty="0"/>
          </a:p>
          <a:p>
            <a:pPr lvl="0"/>
            <a:r>
              <a:rPr lang="en-GB" dirty="0" smtClean="0"/>
              <a:t>Justifications – (</a:t>
            </a:r>
            <a:r>
              <a:rPr lang="en-GB" dirty="0" err="1" smtClean="0"/>
              <a:t>i</a:t>
            </a:r>
            <a:r>
              <a:rPr lang="en-GB" dirty="0" smtClean="0"/>
              <a:t>) Utilitarian, (ii) Labour </a:t>
            </a:r>
            <a:r>
              <a:rPr lang="en-GB" dirty="0"/>
              <a:t>(natural </a:t>
            </a:r>
            <a:r>
              <a:rPr lang="en-GB" dirty="0" smtClean="0"/>
              <a:t>law), (iii) Hegelian</a:t>
            </a:r>
            <a:endParaRPr lang="en-GB" dirty="0"/>
          </a:p>
          <a:p>
            <a:endParaRPr lang="en-GB" dirty="0" smtClean="0"/>
          </a:p>
          <a:p>
            <a:endParaRPr lang="en-GB" dirty="0"/>
          </a:p>
          <a:p>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Copyright</a:t>
            </a:r>
          </a:p>
        </p:txBody>
      </p:sp>
      <p:pic>
        <p:nvPicPr>
          <p:cNvPr id="5" name="Picture 4"/>
          <p:cNvPicPr>
            <a:picLocks noChangeAspect="1"/>
          </p:cNvPicPr>
          <p:nvPr/>
        </p:nvPicPr>
        <p:blipFill>
          <a:blip r:embed="rId2"/>
          <a:stretch>
            <a:fillRect/>
          </a:stretch>
        </p:blipFill>
        <p:spPr>
          <a:xfrm>
            <a:off x="10984887" y="5742335"/>
            <a:ext cx="1207113" cy="1115665"/>
          </a:xfrm>
          <a:prstGeom prst="rect">
            <a:avLst/>
          </a:prstGeom>
        </p:spPr>
      </p:pic>
      <p:pic>
        <p:nvPicPr>
          <p:cNvPr id="6" name="Content Placeholder 4"/>
          <p:cNvPicPr>
            <a:picLocks noChangeAspect="1"/>
          </p:cNvPicPr>
          <p:nvPr/>
        </p:nvPicPr>
        <p:blipFill>
          <a:blip r:embed="rId3"/>
          <a:stretch>
            <a:fillRect/>
          </a:stretch>
        </p:blipFill>
        <p:spPr>
          <a:xfrm>
            <a:off x="10399621" y="0"/>
            <a:ext cx="1792379" cy="762066"/>
          </a:xfrm>
          <a:prstGeom prst="rect">
            <a:avLst/>
          </a:prstGeom>
        </p:spPr>
      </p:pic>
    </p:spTree>
    <p:extLst>
      <p:ext uri="{BB962C8B-B14F-4D97-AF65-F5344CB8AC3E}">
        <p14:creationId xmlns:p14="http://schemas.microsoft.com/office/powerpoint/2010/main" val="29210860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1567</TotalTime>
  <Words>956</Words>
  <Application>Microsoft Office PowerPoint</Application>
  <PresentationFormat>Widescreen</PresentationFormat>
  <Paragraphs>160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Intellectual Property (IP)</vt:lpstr>
      <vt:lpstr>What is Intellectual Property?</vt:lpstr>
      <vt:lpstr>Relevant IP laws</vt:lpstr>
      <vt:lpstr>Remedies for infringement of IP law</vt:lpstr>
      <vt:lpstr>1. Confidential Information</vt:lpstr>
      <vt:lpstr>Three requirements for legal protection </vt:lpstr>
      <vt:lpstr>Defences to alleged breach of confidence</vt:lpstr>
      <vt:lpstr>Remedies for Breach of Confidentiality</vt:lpstr>
      <vt:lpstr>2. Copyright</vt:lpstr>
      <vt:lpstr>Requirements for copyright</vt:lpstr>
      <vt:lpstr>Scope of protection  </vt:lpstr>
      <vt:lpstr>Defences to breach of copyright</vt:lpstr>
      <vt:lpstr>Criminal Offences</vt:lpstr>
      <vt:lpstr>Moral Rights</vt:lpstr>
      <vt:lpstr>Moral Rights cont.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Intellectual Property</dc:title>
  <dc:creator>Luke Samuel Blindell</dc:creator>
  <cp:lastModifiedBy>Luke Samuel Blindell</cp:lastModifiedBy>
  <cp:revision>76</cp:revision>
  <dcterms:created xsi:type="dcterms:W3CDTF">2017-09-21T13:48:24Z</dcterms:created>
  <dcterms:modified xsi:type="dcterms:W3CDTF">2017-10-18T09:50:17Z</dcterms:modified>
</cp:coreProperties>
</file>