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6" r:id="rId6"/>
    <p:sldId id="267" r:id="rId7"/>
    <p:sldId id="273" r:id="rId8"/>
    <p:sldId id="268" r:id="rId9"/>
    <p:sldId id="259" r:id="rId10"/>
    <p:sldId id="260" r:id="rId11"/>
    <p:sldId id="263" r:id="rId12"/>
    <p:sldId id="262" r:id="rId13"/>
    <p:sldId id="264" r:id="rId14"/>
    <p:sldId id="270" r:id="rId15"/>
    <p:sldId id="26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3C77-10FF-43EF-8F61-36F854B6AD3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AA0-C4B2-4A1C-B071-5D0BA041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65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3C77-10FF-43EF-8F61-36F854B6AD3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AA0-C4B2-4A1C-B071-5D0BA041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53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3C77-10FF-43EF-8F61-36F854B6AD3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AA0-C4B2-4A1C-B071-5D0BA041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31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3C77-10FF-43EF-8F61-36F854B6AD3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AA0-C4B2-4A1C-B071-5D0BA041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71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3C77-10FF-43EF-8F61-36F854B6AD3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AA0-C4B2-4A1C-B071-5D0BA041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0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3C77-10FF-43EF-8F61-36F854B6AD3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AA0-C4B2-4A1C-B071-5D0BA041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3C77-10FF-43EF-8F61-36F854B6AD3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AA0-C4B2-4A1C-B071-5D0BA041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29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3C77-10FF-43EF-8F61-36F854B6AD3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AA0-C4B2-4A1C-B071-5D0BA041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3C77-10FF-43EF-8F61-36F854B6AD3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AA0-C4B2-4A1C-B071-5D0BA041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21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3C77-10FF-43EF-8F61-36F854B6AD3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AA0-C4B2-4A1C-B071-5D0BA041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5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3C77-10FF-43EF-8F61-36F854B6AD3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2AA0-C4B2-4A1C-B071-5D0BA041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62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3C77-10FF-43EF-8F61-36F854B6AD32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2AA0-C4B2-4A1C-B071-5D0BA0419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7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Intellectual Property (IP) Law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2</a:t>
            </a:r>
          </a:p>
          <a:p>
            <a:r>
              <a:rPr lang="en-GB" dirty="0"/>
              <a:t>MGT 388 Lecture </a:t>
            </a:r>
            <a:r>
              <a:rPr lang="en-GB" dirty="0" smtClean="0"/>
              <a:t>5</a:t>
            </a:r>
          </a:p>
          <a:p>
            <a:r>
              <a:rPr lang="en-GB" dirty="0" smtClean="0"/>
              <a:t>Remember to attend your law seminar this week or next week</a:t>
            </a:r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1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E</a:t>
            </a:r>
            <a:r>
              <a:rPr lang="en-GB" dirty="0" smtClean="0"/>
              <a:t>lements of Passing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There are three necessary elements of passing off (</a:t>
            </a:r>
            <a:r>
              <a:rPr lang="en-GB" i="1" dirty="0" smtClean="0"/>
              <a:t>Reckitt </a:t>
            </a:r>
            <a:r>
              <a:rPr lang="en-GB" i="1" dirty="0"/>
              <a:t>&amp; </a:t>
            </a:r>
            <a:r>
              <a:rPr lang="en-GB" i="1" dirty="0" smtClean="0"/>
              <a:t>Colman </a:t>
            </a:r>
            <a:r>
              <a:rPr lang="en-GB" i="1" dirty="0"/>
              <a:t>Products Ltd v Borden </a:t>
            </a:r>
            <a:r>
              <a:rPr lang="en-GB" i="1" dirty="0" smtClean="0"/>
              <a:t>Inc. </a:t>
            </a:r>
            <a:r>
              <a:rPr lang="en-GB" dirty="0"/>
              <a:t>[1990] </a:t>
            </a:r>
            <a:r>
              <a:rPr lang="en-GB" dirty="0" smtClean="0"/>
              <a:t>- ‘Jif </a:t>
            </a:r>
            <a:r>
              <a:rPr lang="en-GB" dirty="0"/>
              <a:t>lemon </a:t>
            </a:r>
            <a:r>
              <a:rPr lang="en-GB" dirty="0" smtClean="0"/>
              <a:t>case’). The claimant must show that there is:</a:t>
            </a:r>
            <a:br>
              <a:rPr lang="en-GB" dirty="0" smtClean="0"/>
            </a:br>
            <a:endParaRPr lang="en-GB" dirty="0" smtClean="0"/>
          </a:p>
          <a:p>
            <a:pPr marL="571500" indent="-571500">
              <a:buFont typeface="+mj-lt"/>
              <a:buAutoNum type="romanLcPeriod"/>
            </a:pPr>
            <a:r>
              <a:rPr lang="en-GB" dirty="0" smtClean="0"/>
              <a:t>Protectable Reputation/Goodwill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514350" indent="-514350">
              <a:buFont typeface="+mj-lt"/>
              <a:buAutoNum type="romanLcPeriod"/>
            </a:pPr>
            <a:r>
              <a:rPr lang="en-GB" dirty="0" smtClean="0"/>
              <a:t>Misrepresentation</a:t>
            </a:r>
          </a:p>
          <a:p>
            <a:pPr lvl="1"/>
            <a:endParaRPr lang="en-GB" dirty="0" smtClean="0"/>
          </a:p>
          <a:p>
            <a:pPr marL="514350" indent="-514350">
              <a:buFont typeface="+mj-lt"/>
              <a:buAutoNum type="romanLcPeriod"/>
            </a:pPr>
            <a:r>
              <a:rPr lang="en-GB" dirty="0" smtClean="0"/>
              <a:t>Damage to goodwill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Passing Off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</a:t>
            </a:r>
            <a:r>
              <a:rPr lang="en-GB" dirty="0" smtClean="0"/>
              <a:t>) Protectable </a:t>
            </a:r>
            <a:r>
              <a:rPr lang="en-GB" dirty="0"/>
              <a:t>Reputation/Goodwill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“the attractive force that brings customers to a business”</a:t>
            </a:r>
          </a:p>
          <a:p>
            <a:endParaRPr lang="en-GB" dirty="0" smtClean="0"/>
          </a:p>
          <a:p>
            <a:r>
              <a:rPr lang="en-GB" dirty="0" smtClean="0"/>
              <a:t>Claimant must show that business has protectable goodwill</a:t>
            </a:r>
          </a:p>
          <a:p>
            <a:pPr lvl="1"/>
            <a:r>
              <a:rPr lang="en-GB" dirty="0" smtClean="0"/>
              <a:t>i.e. that the word, symbol, get up etc. is perceived as being linked to business or its product/service</a:t>
            </a:r>
          </a:p>
          <a:p>
            <a:pPr lvl="1"/>
            <a:r>
              <a:rPr lang="en-GB" dirty="0" smtClean="0"/>
              <a:t>Claimant must have a business interest to protect</a:t>
            </a:r>
          </a:p>
          <a:p>
            <a:pPr lvl="1"/>
            <a:r>
              <a:rPr lang="en-GB" dirty="0" smtClean="0"/>
              <a:t>Goodwill must be based in UK</a:t>
            </a:r>
            <a:r>
              <a:rPr lang="en-GB" dirty="0"/>
              <a:t> </a:t>
            </a:r>
            <a:r>
              <a:rPr lang="en-GB" dirty="0" smtClean="0"/>
              <a:t>and in minds of general public</a:t>
            </a:r>
          </a:p>
          <a:p>
            <a:pPr lvl="1"/>
            <a:r>
              <a:rPr lang="en-GB" dirty="0" smtClean="0"/>
              <a:t>Goodwill may be established quickly </a:t>
            </a:r>
          </a:p>
          <a:p>
            <a:pPr lvl="1"/>
            <a:r>
              <a:rPr lang="en-GB" dirty="0" smtClean="0"/>
              <a:t>Generally goodwill must be exclusive to claimant</a:t>
            </a:r>
          </a:p>
          <a:p>
            <a:pPr lvl="2"/>
            <a:r>
              <a:rPr lang="en-GB" dirty="0"/>
              <a:t>(but see extended passing off cases e.g. ‘Swiss chocolate’ and ‘Champagne</a:t>
            </a:r>
            <a:r>
              <a:rPr lang="en-GB" dirty="0" smtClean="0"/>
              <a:t>’</a:t>
            </a:r>
          </a:p>
          <a:p>
            <a:pPr lvl="1"/>
            <a:endParaRPr lang="en-GB" dirty="0" smtClean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Passing Off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2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ii) Misrepresentation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There was a misrepresentation by the defendant of his/her goods to the public which would be likely to lead the public to believe that the goods so misrepresented are those of the </a:t>
            </a:r>
            <a:r>
              <a:rPr lang="en-GB" dirty="0" smtClean="0"/>
              <a:t>claimant (or that their production is in some way linked to them)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Misrepresentation can take the form of an identical or confusingly similar mark, logo, business name or ‘get up’ to that already used by the </a:t>
            </a:r>
            <a:r>
              <a:rPr lang="en-GB" dirty="0" smtClean="0"/>
              <a:t>claimant </a:t>
            </a:r>
            <a:r>
              <a:rPr lang="en-GB" dirty="0" smtClean="0"/>
              <a:t>(e.g. Phones4u vs Phone4u</a:t>
            </a:r>
            <a:r>
              <a:rPr lang="en-GB" dirty="0" smtClean="0"/>
              <a:t>) or that the use of the mark was in some way authorised or licensed by the claimant (e.g. Rihanna v Topshop)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Must show that infringing activity took place in the course of trade and that </a:t>
            </a:r>
            <a:r>
              <a:rPr lang="en-GB" dirty="0" smtClean="0"/>
              <a:t>customers </a:t>
            </a:r>
            <a:r>
              <a:rPr lang="en-GB" dirty="0"/>
              <a:t>were being </a:t>
            </a:r>
            <a:r>
              <a:rPr lang="en-GB" dirty="0" smtClean="0"/>
              <a:t>misled (i.e. confusion)</a:t>
            </a:r>
            <a:endParaRPr lang="en-GB" dirty="0"/>
          </a:p>
          <a:p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Passing Off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iii) Damage to goodwill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Claimant must show that there has been damage to its goodwill</a:t>
            </a:r>
          </a:p>
          <a:p>
            <a:pPr lvl="1"/>
            <a:r>
              <a:rPr lang="en-GB" dirty="0"/>
              <a:t>Most obviously – loss of sales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Claimant does </a:t>
            </a:r>
            <a:r>
              <a:rPr lang="en-GB" dirty="0"/>
              <a:t>not </a:t>
            </a:r>
            <a:r>
              <a:rPr lang="en-GB" dirty="0" smtClean="0"/>
              <a:t>have </a:t>
            </a:r>
            <a:r>
              <a:rPr lang="en-GB" dirty="0"/>
              <a:t>to show </a:t>
            </a:r>
            <a:r>
              <a:rPr lang="en-GB" i="1" dirty="0" smtClean="0"/>
              <a:t>actual</a:t>
            </a:r>
            <a:r>
              <a:rPr lang="en-GB" dirty="0" smtClean="0"/>
              <a:t> </a:t>
            </a:r>
            <a:r>
              <a:rPr lang="en-GB" dirty="0"/>
              <a:t>damage has been </a:t>
            </a:r>
            <a:r>
              <a:rPr lang="en-GB" dirty="0" smtClean="0"/>
              <a:t>suffered but only potential damage:</a:t>
            </a:r>
          </a:p>
          <a:p>
            <a:pPr lvl="1"/>
            <a:r>
              <a:rPr lang="en-GB" dirty="0" smtClean="0"/>
              <a:t>Loss of quality control</a:t>
            </a:r>
          </a:p>
          <a:p>
            <a:pPr lvl="1"/>
            <a:r>
              <a:rPr lang="en-GB" dirty="0" smtClean="0"/>
              <a:t>Loss </a:t>
            </a:r>
            <a:r>
              <a:rPr lang="en-GB" dirty="0"/>
              <a:t>of control over future </a:t>
            </a:r>
            <a:r>
              <a:rPr lang="en-GB" dirty="0" smtClean="0"/>
              <a:t>expansion</a:t>
            </a:r>
          </a:p>
          <a:p>
            <a:pPr lvl="1"/>
            <a:r>
              <a:rPr lang="en-GB" dirty="0"/>
              <a:t>Devaluation of the </a:t>
            </a:r>
            <a:r>
              <a:rPr lang="en-GB" dirty="0" smtClean="0"/>
              <a:t>trademark</a:t>
            </a:r>
            <a:endParaRPr lang="en-GB" dirty="0" smtClean="0"/>
          </a:p>
          <a:p>
            <a:pPr lvl="1"/>
            <a:r>
              <a:rPr lang="en-GB" dirty="0"/>
              <a:t>Dilution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Passing Off</a:t>
            </a:r>
          </a:p>
        </p:txBody>
      </p:sp>
    </p:spTree>
    <p:extLst>
      <p:ext uri="{BB962C8B-B14F-4D97-AF65-F5344CB8AC3E}">
        <p14:creationId xmlns:p14="http://schemas.microsoft.com/office/powerpoint/2010/main" val="310120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Defences to Passing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Claimant may argue that mark is incapable of protection</a:t>
            </a:r>
          </a:p>
          <a:p>
            <a:pPr lvl="1"/>
            <a:r>
              <a:rPr lang="en-GB" dirty="0" smtClean="0"/>
              <a:t>Not distinctive, ceased to be distinctive, merely descriptive of product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Claimant may argue one of essential elements not present</a:t>
            </a:r>
          </a:p>
          <a:p>
            <a:pPr lvl="1"/>
            <a:r>
              <a:rPr lang="en-GB" dirty="0" smtClean="0"/>
              <a:t>No goodwill associated with mark</a:t>
            </a:r>
          </a:p>
          <a:p>
            <a:pPr lvl="1"/>
            <a:r>
              <a:rPr lang="en-GB" dirty="0" smtClean="0"/>
              <a:t>No material misrepresentation or that it did not cause confusion</a:t>
            </a:r>
          </a:p>
          <a:p>
            <a:pPr lvl="1"/>
            <a:r>
              <a:rPr lang="en-GB" dirty="0" smtClean="0"/>
              <a:t>No damage to goodwill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Claimant may argue that concurrent rights to trade mark exist</a:t>
            </a:r>
          </a:p>
          <a:p>
            <a:pPr lvl="1"/>
            <a:r>
              <a:rPr lang="en-GB" dirty="0" smtClean="0"/>
              <a:t>e.g. both used mark for a long time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7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off vs. Registered Trademarks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Differing requirements and scope of protection offered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Note: common </a:t>
            </a:r>
            <a:r>
              <a:rPr lang="en-GB" dirty="0"/>
              <a:t>law (passing off) and rights arising out of the registration of a mark can exist concurrently over the same </a:t>
            </a:r>
            <a:r>
              <a:rPr lang="en-GB" dirty="0" smtClean="0"/>
              <a:t>mark </a:t>
            </a:r>
            <a:r>
              <a:rPr lang="en-GB" dirty="0" smtClean="0"/>
              <a:t>so often argued together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79646"/>
              </p:ext>
            </p:extLst>
          </p:nvPr>
        </p:nvGraphicFramePr>
        <p:xfrm>
          <a:off x="2286001" y="2502204"/>
          <a:ext cx="7095391" cy="1920327"/>
        </p:xfrm>
        <a:graphic>
          <a:graphicData uri="http://schemas.openxmlformats.org/drawingml/2006/table">
            <a:tbl>
              <a:tblPr/>
              <a:tblGrid>
                <a:gridCol w="3488568">
                  <a:extLst>
                    <a:ext uri="{9D8B030D-6E8A-4147-A177-3AD203B41FA5}">
                      <a16:colId xmlns:a16="http://schemas.microsoft.com/office/drawing/2014/main" val="1869912418"/>
                    </a:ext>
                  </a:extLst>
                </a:gridCol>
                <a:gridCol w="3606823">
                  <a:extLst>
                    <a:ext uri="{9D8B030D-6E8A-4147-A177-3AD203B41FA5}">
                      <a16:colId xmlns:a16="http://schemas.microsoft.com/office/drawing/2014/main" val="3494267655"/>
                    </a:ext>
                  </a:extLst>
                </a:gridCol>
              </a:tblGrid>
              <a:tr h="527539">
                <a:tc>
                  <a:txBody>
                    <a:bodyPr/>
                    <a:lstStyle/>
                    <a:p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Passing </a:t>
                      </a:r>
                      <a:r>
                        <a:rPr lang="en-GB" sz="1400" b="1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  ™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Registered </a:t>
                      </a:r>
                      <a:r>
                        <a:rPr lang="en-GB" sz="1400" b="1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Trade</a:t>
                      </a:r>
                      <a:r>
                        <a:rPr lang="en-GB" sz="1400" b="1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Mark  ®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973166"/>
                  </a:ext>
                </a:extLst>
              </a:tr>
              <a:tr h="425634">
                <a:tc>
                  <a:txBody>
                    <a:bodyPr/>
                    <a:lstStyle/>
                    <a:p>
                      <a:r>
                        <a:rPr lang="en-GB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formalities 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Formalities (i.e. registration</a:t>
                      </a:r>
                      <a:r>
                        <a:rPr lang="en-GB" sz="14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process</a:t>
                      </a:r>
                      <a:r>
                        <a:rPr lang="en-GB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251977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r>
                        <a:rPr lang="en-GB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Potentially protects multiple 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aspects of the business 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Only 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protects the mark </a:t>
                      </a:r>
                      <a:r>
                        <a:rPr lang="en-GB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registered and as registered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652572"/>
                  </a:ext>
                </a:extLst>
              </a:tr>
              <a:tr h="439615">
                <a:tc>
                  <a:txBody>
                    <a:bodyPr/>
                    <a:lstStyle/>
                    <a:p>
                      <a:r>
                        <a:rPr lang="en-GB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Evidential 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burden on </a:t>
                      </a:r>
                      <a:r>
                        <a:rPr lang="en-GB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claimant 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Evidential 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burden on </a:t>
                      </a:r>
                      <a:r>
                        <a:rPr lang="en-GB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opposition to registration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289790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61983" y="43606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  <p:sp>
        <p:nvSpPr>
          <p:cNvPr id="10" name="Cross 9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Trade Marks</a:t>
            </a:r>
          </a:p>
        </p:txBody>
      </p:sp>
    </p:spTree>
    <p:extLst>
      <p:ext uri="{BB962C8B-B14F-4D97-AF65-F5344CB8AC3E}">
        <p14:creationId xmlns:p14="http://schemas.microsoft.com/office/powerpoint/2010/main" val="63034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Remedies </a:t>
            </a:r>
            <a:r>
              <a:rPr lang="en-GB" dirty="0" smtClean="0"/>
              <a:t>for Trade Mark infringement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Damages</a:t>
            </a:r>
          </a:p>
          <a:p>
            <a:endParaRPr lang="en-GB" dirty="0"/>
          </a:p>
          <a:p>
            <a:r>
              <a:rPr lang="en-GB" dirty="0" smtClean="0"/>
              <a:t>Account </a:t>
            </a:r>
            <a:r>
              <a:rPr lang="en-GB" dirty="0"/>
              <a:t>of the defendant's </a:t>
            </a:r>
            <a:r>
              <a:rPr lang="en-GB" dirty="0" smtClean="0"/>
              <a:t>profits from the </a:t>
            </a:r>
            <a:r>
              <a:rPr lang="en-GB" dirty="0" smtClean="0"/>
              <a:t>misuse of the trademark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An </a:t>
            </a:r>
            <a:r>
              <a:rPr lang="en-GB" dirty="0"/>
              <a:t>order for the delivery up or destruction of the infringing </a:t>
            </a:r>
            <a:r>
              <a:rPr lang="en-GB" dirty="0" smtClean="0"/>
              <a:t>articles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Prohibitory injunction </a:t>
            </a:r>
            <a:r>
              <a:rPr lang="en-GB" dirty="0" smtClean="0"/>
              <a:t>(order </a:t>
            </a:r>
            <a:r>
              <a:rPr lang="en-GB" dirty="0" smtClean="0"/>
              <a:t>defendant to cease use of </a:t>
            </a:r>
            <a:r>
              <a:rPr lang="en-GB" dirty="0" smtClean="0"/>
              <a:t>trademark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Trade Marks</a:t>
            </a:r>
          </a:p>
        </p:txBody>
      </p:sp>
    </p:spTree>
    <p:extLst>
      <p:ext uri="{BB962C8B-B14F-4D97-AF65-F5344CB8AC3E}">
        <p14:creationId xmlns:p14="http://schemas.microsoft.com/office/powerpoint/2010/main" val="363406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Relevant IP laws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Information (Trade Secrecy)</a:t>
            </a:r>
          </a:p>
          <a:p>
            <a:pPr lvl="1"/>
            <a:r>
              <a:rPr lang="en-GB" b="1" dirty="0" smtClean="0"/>
              <a:t>1. Confidential information (See IP Lecture 1)</a:t>
            </a:r>
          </a:p>
          <a:p>
            <a:r>
              <a:rPr lang="en-GB" dirty="0" smtClean="0"/>
              <a:t>Creative expression and design</a:t>
            </a:r>
          </a:p>
          <a:p>
            <a:pPr lvl="1"/>
            <a:r>
              <a:rPr lang="en-GB" b="1" dirty="0" smtClean="0"/>
              <a:t>2. Copyright (See IP Lecture 1)</a:t>
            </a:r>
          </a:p>
          <a:p>
            <a:r>
              <a:rPr lang="en-GB" dirty="0" smtClean="0"/>
              <a:t>Reputation</a:t>
            </a:r>
          </a:p>
          <a:p>
            <a:pPr lvl="1"/>
            <a:r>
              <a:rPr lang="en-GB" b="1" dirty="0" smtClean="0"/>
              <a:t>3. </a:t>
            </a:r>
            <a:r>
              <a:rPr lang="en-GB" b="1" dirty="0"/>
              <a:t>Registration of Trade Marks</a:t>
            </a:r>
          </a:p>
          <a:p>
            <a:pPr lvl="1"/>
            <a:r>
              <a:rPr lang="en-GB" b="1" dirty="0" smtClean="0"/>
              <a:t>4. Passing Off</a:t>
            </a:r>
          </a:p>
          <a:p>
            <a:r>
              <a:rPr lang="en-GB" dirty="0" smtClean="0"/>
              <a:t>Invention</a:t>
            </a:r>
          </a:p>
          <a:p>
            <a:pPr lvl="1"/>
            <a:r>
              <a:rPr lang="en-GB" b="1" dirty="0" smtClean="0"/>
              <a:t>5. Patents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Protecting business reputation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Trademark: a </a:t>
            </a:r>
            <a:r>
              <a:rPr lang="en-GB" dirty="0"/>
              <a:t>mark or device usually attached to goods or services which indicates a connection between those goods or services and the trade mark owner. </a:t>
            </a:r>
          </a:p>
          <a:p>
            <a:endParaRPr lang="en-GB" dirty="0" smtClean="0"/>
          </a:p>
          <a:p>
            <a:r>
              <a:rPr lang="en-GB" dirty="0" smtClean="0"/>
              <a:t>Justification for protection of trade marks </a:t>
            </a:r>
          </a:p>
          <a:p>
            <a:pPr lvl="1"/>
            <a:r>
              <a:rPr lang="en-GB" dirty="0" smtClean="0"/>
              <a:t>Origin - Tells consumer where goods come from</a:t>
            </a:r>
          </a:p>
          <a:p>
            <a:pPr lvl="1"/>
            <a:r>
              <a:rPr lang="en-GB" dirty="0" smtClean="0"/>
              <a:t>Guarantee - consistency of quality &amp; safety</a:t>
            </a:r>
          </a:p>
          <a:p>
            <a:pPr lvl="1"/>
            <a:r>
              <a:rPr lang="en-GB" dirty="0"/>
              <a:t>Product differentiation - enables consumer to choose between </a:t>
            </a:r>
            <a:r>
              <a:rPr lang="en-GB" dirty="0" smtClean="0"/>
              <a:t>brands</a:t>
            </a:r>
          </a:p>
          <a:p>
            <a:pPr lvl="1"/>
            <a:r>
              <a:rPr lang="en-GB" dirty="0" smtClean="0"/>
              <a:t>Advertising function</a:t>
            </a:r>
          </a:p>
          <a:p>
            <a:pPr lvl="2"/>
            <a:r>
              <a:rPr lang="en-GB" dirty="0"/>
              <a:t>P</a:t>
            </a:r>
            <a:r>
              <a:rPr lang="en-GB" dirty="0" smtClean="0"/>
              <a:t>rotects </a:t>
            </a:r>
            <a:r>
              <a:rPr lang="en-GB" dirty="0"/>
              <a:t>against competitor </a:t>
            </a:r>
            <a:r>
              <a:rPr lang="en-GB" dirty="0" smtClean="0"/>
              <a:t>‘free riding’ on claimant’s reputation</a:t>
            </a:r>
          </a:p>
          <a:p>
            <a:pPr lvl="2"/>
            <a:r>
              <a:rPr lang="en-GB" dirty="0" smtClean="0"/>
              <a:t>Potentially protects against ‘dilution’ of reputation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Reputation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8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Protecting business </a:t>
            </a:r>
            <a:r>
              <a:rPr lang="en-GB" dirty="0" smtClean="0"/>
              <a:t>reputation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Examples of trade marks:</a:t>
            </a:r>
          </a:p>
          <a:p>
            <a:pPr lvl="1"/>
            <a:r>
              <a:rPr lang="en-GB" dirty="0" smtClean="0"/>
              <a:t>Brand names</a:t>
            </a:r>
          </a:p>
          <a:p>
            <a:pPr lvl="1"/>
            <a:r>
              <a:rPr lang="en-GB" dirty="0" smtClean="0"/>
              <a:t>Symbols e.g. McDonalds golden arches</a:t>
            </a:r>
          </a:p>
          <a:p>
            <a:pPr lvl="1"/>
            <a:r>
              <a:rPr lang="en-GB" dirty="0" smtClean="0"/>
              <a:t>Shapes (e.g. Jif lemon shaped bottle)</a:t>
            </a:r>
          </a:p>
          <a:p>
            <a:pPr lvl="1"/>
            <a:r>
              <a:rPr lang="en-GB" dirty="0" smtClean="0"/>
              <a:t>Slogans </a:t>
            </a:r>
            <a:r>
              <a:rPr lang="en-GB" dirty="0"/>
              <a:t>(where a ‘secondary meaning’ is </a:t>
            </a:r>
            <a:r>
              <a:rPr lang="en-GB" dirty="0" smtClean="0"/>
              <a:t>achieved)</a:t>
            </a:r>
          </a:p>
          <a:p>
            <a:pPr lvl="1"/>
            <a:r>
              <a:rPr lang="en-GB" dirty="0"/>
              <a:t>Sounds (e.g. Intel jingle)</a:t>
            </a:r>
          </a:p>
          <a:p>
            <a:pPr lvl="1"/>
            <a:r>
              <a:rPr lang="en-GB" dirty="0" smtClean="0"/>
              <a:t>Colours/colour schemes (possible though difficult following Cadbury’s v Nestle)</a:t>
            </a:r>
          </a:p>
          <a:p>
            <a:pPr lvl="1"/>
            <a:r>
              <a:rPr lang="en-GB" dirty="0" smtClean="0"/>
              <a:t>A celebrity’s image (following Irvine v </a:t>
            </a:r>
            <a:r>
              <a:rPr lang="en-GB" dirty="0" err="1" smtClean="0"/>
              <a:t>Talksport</a:t>
            </a:r>
            <a:r>
              <a:rPr lang="en-GB" dirty="0" smtClean="0"/>
              <a:t> Radio)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Law allows businesses to protect their trade marks in two ways:</a:t>
            </a:r>
          </a:p>
          <a:p>
            <a:pPr lvl="1"/>
            <a:r>
              <a:rPr lang="en-GB" dirty="0"/>
              <a:t>Registration of trade mark under Trade Marks Act 1994 (TMA) </a:t>
            </a:r>
          </a:p>
          <a:p>
            <a:pPr lvl="1"/>
            <a:r>
              <a:rPr lang="en-GB" dirty="0" smtClean="0"/>
              <a:t>Common </a:t>
            </a:r>
            <a:r>
              <a:rPr lang="en-GB" dirty="0"/>
              <a:t>law tort (civil wrong) of </a:t>
            </a:r>
            <a:r>
              <a:rPr lang="en-GB"/>
              <a:t>passing </a:t>
            </a:r>
            <a:r>
              <a:rPr lang="en-GB" smtClean="0"/>
              <a:t>off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Reputation</a:t>
            </a:r>
          </a:p>
        </p:txBody>
      </p:sp>
    </p:spTree>
    <p:extLst>
      <p:ext uri="{BB962C8B-B14F-4D97-AF65-F5344CB8AC3E}">
        <p14:creationId xmlns:p14="http://schemas.microsoft.com/office/powerpoint/2010/main" val="51926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Registration of Trade 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</a:t>
            </a:r>
            <a:r>
              <a:rPr lang="en-GB" dirty="0"/>
              <a:t>mark or device usually attached to goods or services which indicates </a:t>
            </a:r>
            <a:r>
              <a:rPr lang="en-GB" dirty="0" smtClean="0"/>
              <a:t>a connection </a:t>
            </a:r>
            <a:r>
              <a:rPr lang="en-GB" dirty="0"/>
              <a:t>between those goods or services and </a:t>
            </a:r>
            <a:r>
              <a:rPr lang="en-GB" dirty="0" smtClean="0"/>
              <a:t>the trade mark </a:t>
            </a:r>
            <a:r>
              <a:rPr lang="en-GB" dirty="0"/>
              <a:t>owner.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/>
              <a:t>Trade Marks Act 1994 (TMA) </a:t>
            </a:r>
            <a:r>
              <a:rPr lang="en-GB" dirty="0" smtClean="0"/>
              <a:t>governs registration of trade marks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Indefinite duration - A trade mark is registered for a period of ten years upon which it can be renewed every ten years</a:t>
            </a:r>
          </a:p>
          <a:p>
            <a:endParaRPr lang="en-GB" dirty="0"/>
          </a:p>
          <a:p>
            <a:r>
              <a:rPr lang="en-GB" dirty="0" smtClean="0"/>
              <a:t>‘Use it or </a:t>
            </a:r>
            <a:r>
              <a:rPr lang="en-GB" dirty="0"/>
              <a:t>l</a:t>
            </a:r>
            <a:r>
              <a:rPr lang="en-GB" dirty="0" smtClean="0"/>
              <a:t>ose it’ – s46(1) trade mark can be revoked if not been used for a continuous period of 5 years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Registered Trade Marks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‘registerability’ of a trade mark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Whether a trade mark may </a:t>
            </a:r>
            <a:r>
              <a:rPr lang="en-GB" dirty="0"/>
              <a:t>be registered </a:t>
            </a:r>
            <a:r>
              <a:rPr lang="en-GB" dirty="0" smtClean="0"/>
              <a:t>depends on whether:</a:t>
            </a:r>
          </a:p>
          <a:p>
            <a:pPr lvl="1"/>
            <a:r>
              <a:rPr lang="en-GB" dirty="0" err="1" smtClean="0"/>
              <a:t>i</a:t>
            </a:r>
            <a:r>
              <a:rPr lang="en-GB" dirty="0" smtClean="0"/>
              <a:t>) the subject matter is capable </a:t>
            </a:r>
            <a:r>
              <a:rPr lang="en-GB" dirty="0"/>
              <a:t>of </a:t>
            </a:r>
            <a:r>
              <a:rPr lang="en-GB" dirty="0" smtClean="0"/>
              <a:t>registration</a:t>
            </a:r>
          </a:p>
          <a:p>
            <a:pPr lvl="2"/>
            <a:r>
              <a:rPr lang="en-GB" dirty="0" smtClean="0"/>
              <a:t>s1: A </a:t>
            </a:r>
            <a:r>
              <a:rPr lang="en-GB" u="sng" dirty="0" smtClean="0"/>
              <a:t>sign</a:t>
            </a:r>
            <a:r>
              <a:rPr lang="en-GB" dirty="0" smtClean="0"/>
              <a:t> which is </a:t>
            </a:r>
            <a:r>
              <a:rPr lang="en-GB" u="sng" dirty="0" smtClean="0"/>
              <a:t>capable of graphic representation </a:t>
            </a:r>
            <a:r>
              <a:rPr lang="en-GB" dirty="0" smtClean="0"/>
              <a:t>and which is </a:t>
            </a:r>
            <a:r>
              <a:rPr lang="en-GB" u="sng" dirty="0" smtClean="0"/>
              <a:t>capable of distinguishing</a:t>
            </a:r>
          </a:p>
          <a:p>
            <a:pPr marL="914400" lvl="2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ii) </a:t>
            </a:r>
            <a:r>
              <a:rPr lang="en-GB" dirty="0"/>
              <a:t>a</a:t>
            </a:r>
            <a:r>
              <a:rPr lang="en-GB" dirty="0" smtClean="0"/>
              <a:t>ny </a:t>
            </a:r>
            <a:r>
              <a:rPr lang="en-GB" dirty="0"/>
              <a:t>objections to application </a:t>
            </a:r>
            <a:r>
              <a:rPr lang="en-GB" dirty="0" smtClean="0"/>
              <a:t>under </a:t>
            </a:r>
            <a:r>
              <a:rPr lang="en-GB" dirty="0"/>
              <a:t>‘Absolute Grounds for Refusal’ </a:t>
            </a:r>
            <a:r>
              <a:rPr lang="en-GB" dirty="0" smtClean="0"/>
              <a:t>(s3)</a:t>
            </a:r>
          </a:p>
          <a:p>
            <a:pPr lvl="2"/>
            <a:r>
              <a:rPr lang="en-GB" dirty="0" smtClean="0"/>
              <a:t>s3(1) General provisions – Cannot register sign if:</a:t>
            </a:r>
          </a:p>
          <a:p>
            <a:pPr lvl="3"/>
            <a:r>
              <a:rPr lang="en-GB" dirty="0" smtClean="0"/>
              <a:t>If devoid of distinctive character</a:t>
            </a:r>
          </a:p>
          <a:p>
            <a:pPr lvl="3"/>
            <a:r>
              <a:rPr lang="en-GB" dirty="0" smtClean="0"/>
              <a:t>If purely descriptive</a:t>
            </a:r>
          </a:p>
          <a:p>
            <a:pPr lvl="3"/>
            <a:r>
              <a:rPr lang="en-GB" dirty="0" smtClean="0"/>
              <a:t>If customary in current language or in established practices of the trade</a:t>
            </a:r>
          </a:p>
          <a:p>
            <a:pPr lvl="3"/>
            <a:r>
              <a:rPr lang="en-GB" dirty="0" smtClean="0"/>
              <a:t>UNLESS sign has ‘acquired distinctive character’</a:t>
            </a:r>
          </a:p>
          <a:p>
            <a:pPr lvl="2"/>
            <a:r>
              <a:rPr lang="en-GB" dirty="0" smtClean="0"/>
              <a:t>s3(2) Specific to 3D shape marks – e.g. cannot register if shape itself comprises substantial value of goods</a:t>
            </a:r>
          </a:p>
          <a:p>
            <a:pPr lvl="2"/>
            <a:r>
              <a:rPr lang="en-GB" dirty="0" smtClean="0"/>
              <a:t>s3(3)-s3(6) Contrary to public policy, law, deceptive, or in bad faith</a:t>
            </a:r>
          </a:p>
          <a:p>
            <a:pPr marL="914400" lvl="2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iii) </a:t>
            </a:r>
            <a:r>
              <a:rPr lang="en-GB" dirty="0"/>
              <a:t>any </a:t>
            </a:r>
            <a:r>
              <a:rPr lang="en-GB" dirty="0" smtClean="0"/>
              <a:t>prior rights exist under ‘Relative </a:t>
            </a:r>
            <a:r>
              <a:rPr lang="en-GB" dirty="0"/>
              <a:t>Grounds for Refusal’ </a:t>
            </a:r>
            <a:r>
              <a:rPr lang="en-GB" dirty="0" smtClean="0"/>
              <a:t>(s5)</a:t>
            </a:r>
          </a:p>
          <a:p>
            <a:pPr lvl="2"/>
            <a:r>
              <a:rPr lang="en-GB" dirty="0" smtClean="0"/>
              <a:t>If mark conflicts with an earlier trademark (based on confusion or reputation)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Registered Trade Marks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0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Infringement of Registered Trademarks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Once a trademark is registered, protection is offered by the TMA.</a:t>
            </a:r>
          </a:p>
          <a:p>
            <a:r>
              <a:rPr lang="en-GB" dirty="0" smtClean="0"/>
              <a:t>This </a:t>
            </a:r>
            <a:r>
              <a:rPr lang="en-GB" dirty="0"/>
              <a:t>essentially allows a trade mark owner to allege that a party has infringed upon its registered trademark, </a:t>
            </a:r>
            <a:r>
              <a:rPr lang="en-GB" u="sng" dirty="0"/>
              <a:t>providing</a:t>
            </a:r>
            <a:r>
              <a:rPr lang="en-GB" dirty="0"/>
              <a:t> that the infringing </a:t>
            </a:r>
            <a:r>
              <a:rPr lang="en-GB" dirty="0" smtClean="0"/>
              <a:t>mark:</a:t>
            </a:r>
          </a:p>
          <a:p>
            <a:pPr lvl="1"/>
            <a:r>
              <a:rPr lang="en-GB" dirty="0" smtClean="0"/>
              <a:t>Is used in the course of trade </a:t>
            </a:r>
          </a:p>
          <a:p>
            <a:pPr lvl="2"/>
            <a:r>
              <a:rPr lang="en-GB" dirty="0" smtClean="0"/>
              <a:t>e.g. Andy Warhol’s picture of a can of Campbell's soup would not infringe</a:t>
            </a:r>
          </a:p>
          <a:p>
            <a:pPr lvl="1"/>
            <a:r>
              <a:rPr lang="en-GB" dirty="0" smtClean="0"/>
              <a:t>Is used in respect of goods or services</a:t>
            </a:r>
          </a:p>
          <a:p>
            <a:pPr lvl="1"/>
            <a:r>
              <a:rPr lang="en-GB" dirty="0" smtClean="0"/>
              <a:t>Affects or is liable to affect the functions of the trade mark</a:t>
            </a:r>
          </a:p>
          <a:p>
            <a:pPr lvl="2"/>
            <a:r>
              <a:rPr lang="en-GB" dirty="0" smtClean="0"/>
              <a:t>In particular - consumer perceptions regarding the </a:t>
            </a:r>
            <a:r>
              <a:rPr lang="en-GB" i="1" dirty="0" smtClean="0"/>
              <a:t>origin</a:t>
            </a:r>
            <a:r>
              <a:rPr lang="en-GB" dirty="0" smtClean="0"/>
              <a:t> of the goods/services</a:t>
            </a:r>
          </a:p>
          <a:p>
            <a:pPr lvl="1"/>
            <a:r>
              <a:rPr lang="en-GB" dirty="0" smtClean="0"/>
              <a:t>Is used without </a:t>
            </a:r>
            <a:r>
              <a:rPr lang="en-GB" dirty="0"/>
              <a:t>consent of the registered trade mark owner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Registered Trade Marks</a:t>
            </a:r>
          </a:p>
        </p:txBody>
      </p:sp>
    </p:spTree>
    <p:extLst>
      <p:ext uri="{BB962C8B-B14F-4D97-AF65-F5344CB8AC3E}">
        <p14:creationId xmlns:p14="http://schemas.microsoft.com/office/powerpoint/2010/main" val="155790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Defences to Registered TM infringement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Where an allegation has been made that a registered trademark has been infringed it is for the defendant to prove otherwise. </a:t>
            </a:r>
            <a:r>
              <a:rPr lang="en-GB" dirty="0" smtClean="0"/>
              <a:t>A number of defences are available:</a:t>
            </a:r>
            <a:endParaRPr lang="en-GB" dirty="0"/>
          </a:p>
          <a:p>
            <a:r>
              <a:rPr lang="en-GB" dirty="0" smtClean="0"/>
              <a:t>s9 Consent for use was given</a:t>
            </a:r>
          </a:p>
          <a:p>
            <a:r>
              <a:rPr lang="en-GB" dirty="0" smtClean="0"/>
              <a:t>s11(1)</a:t>
            </a:r>
            <a:r>
              <a:rPr lang="en-GB" dirty="0"/>
              <a:t> C</a:t>
            </a:r>
            <a:r>
              <a:rPr lang="en-GB" dirty="0" smtClean="0"/>
              <a:t>onflicting mark on register exists</a:t>
            </a:r>
          </a:p>
          <a:p>
            <a:r>
              <a:rPr lang="en-GB" dirty="0" smtClean="0"/>
              <a:t>s46(1)(c) Trademark </a:t>
            </a:r>
            <a:r>
              <a:rPr lang="en-GB" dirty="0"/>
              <a:t>is no longer ‘distinctive’ </a:t>
            </a:r>
            <a:r>
              <a:rPr lang="en-GB" dirty="0" smtClean="0"/>
              <a:t>e.g. aspirin</a:t>
            </a:r>
          </a:p>
          <a:p>
            <a:r>
              <a:rPr lang="en-GB" dirty="0" smtClean="0"/>
              <a:t>Trader protection</a:t>
            </a:r>
          </a:p>
          <a:p>
            <a:pPr lvl="1"/>
            <a:r>
              <a:rPr lang="en-GB" dirty="0" smtClean="0"/>
              <a:t>s11(2)(</a:t>
            </a:r>
            <a:r>
              <a:rPr lang="en-GB" dirty="0"/>
              <a:t>a</a:t>
            </a:r>
            <a:r>
              <a:rPr lang="en-GB" dirty="0" smtClean="0"/>
              <a:t>) the </a:t>
            </a:r>
            <a:r>
              <a:rPr lang="en-GB" dirty="0"/>
              <a:t>use by a person of his own name or </a:t>
            </a:r>
            <a:r>
              <a:rPr lang="en-GB" dirty="0" smtClean="0"/>
              <a:t>address</a:t>
            </a:r>
          </a:p>
          <a:p>
            <a:pPr lvl="1"/>
            <a:r>
              <a:rPr lang="en-GB" dirty="0" smtClean="0"/>
              <a:t>s11(2)(b) Descriptive use </a:t>
            </a:r>
            <a:r>
              <a:rPr lang="en-GB" dirty="0"/>
              <a:t> </a:t>
            </a:r>
            <a:r>
              <a:rPr lang="en-GB" dirty="0" smtClean="0"/>
              <a:t>e.g</a:t>
            </a:r>
            <a:r>
              <a:rPr lang="en-GB" dirty="0"/>
              <a:t>. </a:t>
            </a:r>
            <a:r>
              <a:rPr lang="en-GB" dirty="0" smtClean="0"/>
              <a:t>PC </a:t>
            </a:r>
            <a:r>
              <a:rPr lang="en-GB" dirty="0"/>
              <a:t>‘Runs on Windows 10’; </a:t>
            </a:r>
            <a:r>
              <a:rPr lang="en-GB" dirty="0" smtClean="0"/>
              <a:t>Garage is ‘Specialist </a:t>
            </a:r>
            <a:r>
              <a:rPr lang="en-GB" dirty="0"/>
              <a:t>in </a:t>
            </a:r>
            <a:r>
              <a:rPr lang="en-GB" dirty="0" smtClean="0"/>
              <a:t>BMWs’</a:t>
            </a:r>
          </a:p>
          <a:p>
            <a:pPr lvl="1"/>
            <a:r>
              <a:rPr lang="en-GB" dirty="0" smtClean="0"/>
              <a:t>s11(2</a:t>
            </a:r>
            <a:r>
              <a:rPr lang="en-GB" dirty="0"/>
              <a:t>)(b) </a:t>
            </a:r>
            <a:r>
              <a:rPr lang="en-GB" dirty="0" smtClean="0"/>
              <a:t>Use for spare parts and components</a:t>
            </a:r>
          </a:p>
          <a:p>
            <a:r>
              <a:rPr lang="en-GB" dirty="0" smtClean="0"/>
              <a:t>Mark was used </a:t>
            </a:r>
            <a:r>
              <a:rPr lang="en-GB" dirty="0"/>
              <a:t>outside of functions of a trade </a:t>
            </a:r>
            <a:r>
              <a:rPr lang="en-GB" dirty="0" smtClean="0"/>
              <a:t>mark</a:t>
            </a:r>
          </a:p>
          <a:p>
            <a:pPr lvl="1"/>
            <a:r>
              <a:rPr lang="en-GB" dirty="0" smtClean="0"/>
              <a:t>depends </a:t>
            </a:r>
            <a:r>
              <a:rPr lang="en-GB" dirty="0"/>
              <a:t>on whether consumer would perceive link </a:t>
            </a:r>
            <a:r>
              <a:rPr lang="en-GB" dirty="0" smtClean="0"/>
              <a:t>to claimant (origin) </a:t>
            </a:r>
            <a:r>
              <a:rPr lang="en-GB" dirty="0"/>
              <a:t>e.g. logos on toy </a:t>
            </a:r>
            <a:r>
              <a:rPr lang="en-GB" dirty="0" smtClean="0"/>
              <a:t>cars? </a:t>
            </a:r>
          </a:p>
          <a:p>
            <a:r>
              <a:rPr lang="en-GB" dirty="0" smtClean="0"/>
              <a:t>s10(6) Comparative advertising e.g. British Airways vs Ryanair </a:t>
            </a:r>
          </a:p>
          <a:p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Registered Trade Marks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2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. Passing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“No-one has the right to represent (i.e. pass off) his goods [or services] as the goods [or services] of somebody else” - </a:t>
            </a:r>
            <a:r>
              <a:rPr lang="en-GB" i="1" dirty="0" err="1" smtClean="0"/>
              <a:t>Reddaway</a:t>
            </a:r>
            <a:r>
              <a:rPr lang="en-GB" i="1" dirty="0" smtClean="0"/>
              <a:t> v Banham </a:t>
            </a:r>
            <a:r>
              <a:rPr lang="en-GB" dirty="0" smtClean="0"/>
              <a:t>(1896) thus any passing off, whether innocent (i.e. coincidental) or not, is actionable by the claimant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Use:</a:t>
            </a:r>
          </a:p>
          <a:p>
            <a:pPr lvl="1"/>
            <a:r>
              <a:rPr lang="en-GB" dirty="0" smtClean="0"/>
              <a:t>‘</a:t>
            </a:r>
            <a:r>
              <a:rPr lang="en-GB" dirty="0"/>
              <a:t>F</a:t>
            </a:r>
            <a:r>
              <a:rPr lang="en-GB" dirty="0" smtClean="0"/>
              <a:t>illed the gaps’ prior to Trade Marks Act 1994 (TMA)(e.g. colour schemes, shapes, and appearance of shapes not registerable under old law) </a:t>
            </a:r>
          </a:p>
          <a:p>
            <a:pPr lvl="1"/>
            <a:r>
              <a:rPr lang="en-GB" dirty="0" smtClean="0"/>
              <a:t>Now </a:t>
            </a:r>
            <a:r>
              <a:rPr lang="en-GB" u="sng" dirty="0" smtClean="0"/>
              <a:t>protects unregistered trademarks</a:t>
            </a:r>
            <a:r>
              <a:rPr lang="en-GB" dirty="0" smtClean="0"/>
              <a:t> i.e. covers </a:t>
            </a:r>
            <a:r>
              <a:rPr lang="en-GB" dirty="0"/>
              <a:t>those traders who do not register their trade </a:t>
            </a:r>
            <a:r>
              <a:rPr lang="en-GB" dirty="0" smtClean="0"/>
              <a:t>marks</a:t>
            </a:r>
            <a:endParaRPr lang="en-GB" u="sng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Passing Off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14" y="5743839"/>
            <a:ext cx="1204686" cy="11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2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1413</Words>
  <Application>Microsoft Office PowerPoint</Application>
  <PresentationFormat>Widescreen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Intellectual Property (IP) Law</vt:lpstr>
      <vt:lpstr>Relevant IP laws</vt:lpstr>
      <vt:lpstr>Protecting business reputation</vt:lpstr>
      <vt:lpstr>Protecting business reputation (cont.)</vt:lpstr>
      <vt:lpstr>3. Registration of Trade Marks</vt:lpstr>
      <vt:lpstr>The ‘registerability’ of a trade mark</vt:lpstr>
      <vt:lpstr>Infringement of Registered Trademarks</vt:lpstr>
      <vt:lpstr>Defences to Registered TM infringement</vt:lpstr>
      <vt:lpstr>4. Passing Off</vt:lpstr>
      <vt:lpstr>The Elements of Passing Off</vt:lpstr>
      <vt:lpstr>i) Protectable Reputation/Goodwill</vt:lpstr>
      <vt:lpstr>ii) Misrepresentation</vt:lpstr>
      <vt:lpstr>iii) Damage to goodwill</vt:lpstr>
      <vt:lpstr>Defences to Passing Off</vt:lpstr>
      <vt:lpstr>Passing off vs. Registered Trademarks</vt:lpstr>
      <vt:lpstr>Remedies for Trade Mark infringement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Intellectual Property (IP)</dc:title>
  <dc:creator>Luke Samuel Blindell</dc:creator>
  <cp:lastModifiedBy>Luke Samuel Blindell</cp:lastModifiedBy>
  <cp:revision>94</cp:revision>
  <dcterms:created xsi:type="dcterms:W3CDTF">2017-10-04T15:56:43Z</dcterms:created>
  <dcterms:modified xsi:type="dcterms:W3CDTF">2017-10-25T15:13:37Z</dcterms:modified>
</cp:coreProperties>
</file>