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72" r:id="rId8"/>
    <p:sldId id="263" r:id="rId9"/>
    <p:sldId id="264" r:id="rId10"/>
    <p:sldId id="265" r:id="rId11"/>
    <p:sldId id="266" r:id="rId12"/>
    <p:sldId id="274" r:id="rId13"/>
    <p:sldId id="267" r:id="rId14"/>
    <p:sldId id="277" r:id="rId15"/>
    <p:sldId id="268" r:id="rId16"/>
    <p:sldId id="276" r:id="rId17"/>
    <p:sldId id="269" r:id="rId18"/>
    <p:sldId id="278" r:id="rId19"/>
    <p:sldId id="270" r:id="rId20"/>
    <p:sldId id="271" r:id="rId21"/>
    <p:sldId id="273"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9125B65-4D69-4120-B7E4-6DE8868B95AE}" type="datetimeFigureOut">
              <a:rPr lang="en-GB" smtClean="0"/>
              <a:t>01/11/2017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377211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125B65-4D69-4120-B7E4-6DE8868B95AE}" type="datetimeFigureOut">
              <a:rPr lang="en-GB" smtClean="0"/>
              <a:t>01/11/2017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3293081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125B65-4D69-4120-B7E4-6DE8868B95AE}" type="datetimeFigureOut">
              <a:rPr lang="en-GB" smtClean="0"/>
              <a:t>01/11/2017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45129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125B65-4D69-4120-B7E4-6DE8868B95AE}" type="datetimeFigureOut">
              <a:rPr lang="en-GB" smtClean="0"/>
              <a:t>01/11/2017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308437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125B65-4D69-4120-B7E4-6DE8868B95AE}" type="datetimeFigureOut">
              <a:rPr lang="en-GB" smtClean="0"/>
              <a:t>01/11/2017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1462023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9125B65-4D69-4120-B7E4-6DE8868B95AE}" type="datetimeFigureOut">
              <a:rPr lang="en-GB" smtClean="0"/>
              <a:t>01/11/2017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2700865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9125B65-4D69-4120-B7E4-6DE8868B95AE}" type="datetimeFigureOut">
              <a:rPr lang="en-GB" smtClean="0"/>
              <a:t>01/11/2017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329434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9125B65-4D69-4120-B7E4-6DE8868B95AE}" type="datetimeFigureOut">
              <a:rPr lang="en-GB" smtClean="0"/>
              <a:t>01/11/2017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290898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25B65-4D69-4120-B7E4-6DE8868B95AE}" type="datetimeFigureOut">
              <a:rPr lang="en-GB" smtClean="0"/>
              <a:t>01/11/2017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31015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125B65-4D69-4120-B7E4-6DE8868B95AE}" type="datetimeFigureOut">
              <a:rPr lang="en-GB" smtClean="0"/>
              <a:t>01/11/2017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145999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125B65-4D69-4120-B7E4-6DE8868B95AE}" type="datetimeFigureOut">
              <a:rPr lang="en-GB" smtClean="0"/>
              <a:t>01/11/2017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83119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25B65-4D69-4120-B7E4-6DE8868B95AE}" type="datetimeFigureOut">
              <a:rPr lang="en-GB" smtClean="0"/>
              <a:t>01/11/2017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2665F-BFB0-4FAF-97E2-D954A546922F}" type="slidenum">
              <a:rPr lang="en-GB" smtClean="0"/>
              <a:t>‹#›</a:t>
            </a:fld>
            <a:endParaRPr lang="en-GB"/>
          </a:p>
        </p:txBody>
      </p:sp>
    </p:spTree>
    <p:extLst>
      <p:ext uri="{BB962C8B-B14F-4D97-AF65-F5344CB8AC3E}">
        <p14:creationId xmlns:p14="http://schemas.microsoft.com/office/powerpoint/2010/main" val="1622243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Intellectual Property (IP) Law</a:t>
            </a:r>
            <a:endParaRPr lang="en-GB" dirty="0"/>
          </a:p>
        </p:txBody>
      </p:sp>
      <p:sp>
        <p:nvSpPr>
          <p:cNvPr id="3" name="Subtitle 2"/>
          <p:cNvSpPr>
            <a:spLocks noGrp="1"/>
          </p:cNvSpPr>
          <p:nvPr>
            <p:ph type="subTitle" idx="1"/>
          </p:nvPr>
        </p:nvSpPr>
        <p:spPr/>
        <p:txBody>
          <a:bodyPr/>
          <a:lstStyle/>
          <a:p>
            <a:r>
              <a:rPr lang="en-GB" dirty="0" smtClean="0"/>
              <a:t>IP Lecture </a:t>
            </a:r>
            <a:r>
              <a:rPr lang="en-GB" dirty="0" smtClean="0"/>
              <a:t>3</a:t>
            </a:r>
          </a:p>
          <a:p>
            <a:r>
              <a:rPr lang="en-GB" dirty="0" smtClean="0"/>
              <a:t>MGT </a:t>
            </a:r>
            <a:r>
              <a:rPr lang="en-GB" dirty="0" smtClean="0"/>
              <a:t>388 Lecture 6</a:t>
            </a:r>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1261708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can be patented?</a:t>
            </a:r>
            <a:endParaRPr lang="en-GB" dirty="0"/>
          </a:p>
        </p:txBody>
      </p:sp>
      <p:sp>
        <p:nvSpPr>
          <p:cNvPr id="3" name="Content Placeholder 2"/>
          <p:cNvSpPr>
            <a:spLocks noGrp="1"/>
          </p:cNvSpPr>
          <p:nvPr>
            <p:ph idx="1"/>
          </p:nvPr>
        </p:nvSpPr>
        <p:spPr/>
        <p:txBody>
          <a:bodyPr>
            <a:normAutofit/>
          </a:bodyPr>
          <a:lstStyle/>
          <a:p>
            <a:pPr marL="0" indent="0">
              <a:buNone/>
            </a:pPr>
            <a:endParaRPr lang="en-GB" dirty="0" smtClean="0"/>
          </a:p>
          <a:p>
            <a:r>
              <a:rPr lang="en-GB" dirty="0" smtClean="0"/>
              <a:t>s1(1</a:t>
            </a:r>
            <a:r>
              <a:rPr lang="en-GB" dirty="0"/>
              <a:t>) A patent may only be granted for an invention where:</a:t>
            </a:r>
          </a:p>
          <a:p>
            <a:pPr lvl="1"/>
            <a:r>
              <a:rPr lang="en-GB" dirty="0"/>
              <a:t>(a) the invention is </a:t>
            </a:r>
            <a:r>
              <a:rPr lang="en-GB" u="sng" dirty="0" smtClean="0"/>
              <a:t>new</a:t>
            </a:r>
            <a:r>
              <a:rPr lang="en-GB" dirty="0" smtClean="0"/>
              <a:t> (</a:t>
            </a:r>
            <a:r>
              <a:rPr lang="en-GB" i="1" dirty="0" smtClean="0"/>
              <a:t>novelty</a:t>
            </a:r>
            <a:r>
              <a:rPr lang="en-GB" dirty="0" smtClean="0"/>
              <a:t>)</a:t>
            </a:r>
            <a:endParaRPr lang="en-GB" u="sng" dirty="0"/>
          </a:p>
          <a:p>
            <a:pPr lvl="1"/>
            <a:r>
              <a:rPr lang="en-GB" dirty="0"/>
              <a:t>(b) it involves an </a:t>
            </a:r>
            <a:r>
              <a:rPr lang="en-GB" u="sng" dirty="0"/>
              <a:t>inventive </a:t>
            </a:r>
            <a:r>
              <a:rPr lang="en-GB" u="sng" dirty="0" smtClean="0"/>
              <a:t>step</a:t>
            </a:r>
            <a:r>
              <a:rPr lang="en-GB" dirty="0" smtClean="0"/>
              <a:t> (</a:t>
            </a:r>
            <a:r>
              <a:rPr lang="en-GB" i="1" dirty="0" smtClean="0"/>
              <a:t>inventiveness</a:t>
            </a:r>
            <a:r>
              <a:rPr lang="en-GB" dirty="0" smtClean="0"/>
              <a:t>)</a:t>
            </a:r>
            <a:endParaRPr lang="en-GB" dirty="0"/>
          </a:p>
          <a:p>
            <a:pPr lvl="1"/>
            <a:r>
              <a:rPr lang="en-GB" dirty="0"/>
              <a:t>(c) it is </a:t>
            </a:r>
            <a:r>
              <a:rPr lang="en-GB" u="sng" dirty="0"/>
              <a:t>capable of industrial application</a:t>
            </a:r>
          </a:p>
          <a:p>
            <a:endParaRPr lang="en-GB" dirty="0" smtClean="0"/>
          </a:p>
          <a:p>
            <a:pPr marL="457200" lvl="1" indent="0">
              <a:buNone/>
            </a:pPr>
            <a:endParaRPr lang="en-GB" dirty="0"/>
          </a:p>
          <a:p>
            <a:pPr marL="457200" lvl="1" indent="0">
              <a:buNone/>
            </a:pPr>
            <a:r>
              <a:rPr lang="en-GB" dirty="0" smtClean="0"/>
              <a:t/>
            </a:r>
            <a:br>
              <a:rPr lang="en-GB" dirty="0" smtClean="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959522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a:t>
            </a:r>
            <a:r>
              <a:rPr lang="en-GB" dirty="0"/>
              <a:t>M</a:t>
            </a:r>
            <a:r>
              <a:rPr lang="en-GB" dirty="0" smtClean="0"/>
              <a:t>ust be ‘new’ (Novelty)</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Justification for novelty requirement</a:t>
            </a:r>
          </a:p>
          <a:p>
            <a:pPr lvl="1"/>
            <a:r>
              <a:rPr lang="en-GB" dirty="0"/>
              <a:t>E</a:t>
            </a:r>
            <a:r>
              <a:rPr lang="en-GB" dirty="0" smtClean="0"/>
              <a:t>nsures patents </a:t>
            </a:r>
            <a:r>
              <a:rPr lang="en-GB" dirty="0"/>
              <a:t>cannot be used to stop people doing </a:t>
            </a:r>
            <a:r>
              <a:rPr lang="en-GB" dirty="0" smtClean="0"/>
              <a:t>what they </a:t>
            </a:r>
            <a:r>
              <a:rPr lang="en-GB" dirty="0"/>
              <a:t>were doing before </a:t>
            </a:r>
            <a:r>
              <a:rPr lang="en-GB" dirty="0" smtClean="0"/>
              <a:t>patent granted</a:t>
            </a:r>
          </a:p>
          <a:p>
            <a:pPr lvl="1"/>
            <a:r>
              <a:rPr lang="en-GB" dirty="0" smtClean="0"/>
              <a:t>A </a:t>
            </a:r>
            <a:r>
              <a:rPr lang="en-GB" dirty="0"/>
              <a:t>patent monopoly is only justly rewarded if the patent information is not otherwise </a:t>
            </a:r>
            <a:r>
              <a:rPr lang="en-GB" dirty="0" smtClean="0"/>
              <a:t>available</a:t>
            </a:r>
            <a:endParaRPr lang="en-GB" dirty="0"/>
          </a:p>
          <a:p>
            <a:endParaRPr lang="en-GB" dirty="0" smtClean="0"/>
          </a:p>
          <a:p>
            <a:r>
              <a:rPr lang="en-GB" dirty="0" smtClean="0"/>
              <a:t>An invention must “not </a:t>
            </a:r>
            <a:r>
              <a:rPr lang="en-GB" dirty="0"/>
              <a:t>form part of the </a:t>
            </a:r>
            <a:r>
              <a:rPr lang="en-GB" u="sng" dirty="0"/>
              <a:t>state of the </a:t>
            </a:r>
            <a:r>
              <a:rPr lang="en-GB" u="sng" dirty="0" smtClean="0"/>
              <a:t>art</a:t>
            </a:r>
            <a:r>
              <a:rPr lang="en-GB" dirty="0" smtClean="0"/>
              <a:t>” (s2)</a:t>
            </a:r>
          </a:p>
          <a:p>
            <a:pPr lvl="1"/>
            <a:r>
              <a:rPr lang="en-GB" dirty="0" smtClean="0"/>
              <a:t>State of the art = “any </a:t>
            </a:r>
            <a:r>
              <a:rPr lang="en-GB" dirty="0"/>
              <a:t>matter(whether a product, a process, information about </a:t>
            </a:r>
            <a:r>
              <a:rPr lang="en-GB" dirty="0" smtClean="0"/>
              <a:t>either</a:t>
            </a:r>
            <a:r>
              <a:rPr lang="en-GB" dirty="0"/>
              <a:t> </a:t>
            </a:r>
            <a:r>
              <a:rPr lang="en-GB" dirty="0" smtClean="0"/>
              <a:t>... which has [prior to the patent application] been </a:t>
            </a:r>
            <a:r>
              <a:rPr lang="en-GB" dirty="0"/>
              <a:t>made available to the </a:t>
            </a:r>
            <a:r>
              <a:rPr lang="en-GB" dirty="0" smtClean="0"/>
              <a:t>public (whether </a:t>
            </a:r>
            <a:r>
              <a:rPr lang="en-GB" dirty="0"/>
              <a:t>in the UK or </a:t>
            </a:r>
            <a:r>
              <a:rPr lang="en-GB" dirty="0" smtClean="0"/>
              <a:t>elsewhere) </a:t>
            </a:r>
            <a:r>
              <a:rPr lang="en-GB" dirty="0"/>
              <a:t>by written or oral description, by use or in any other </a:t>
            </a:r>
            <a:r>
              <a:rPr lang="en-GB" dirty="0" smtClean="0"/>
              <a:t>way” </a:t>
            </a:r>
          </a:p>
          <a:p>
            <a:pPr lvl="1"/>
            <a:endParaRPr lang="en-GB" dirty="0" smtClean="0"/>
          </a:p>
          <a:p>
            <a:pPr lvl="1"/>
            <a:r>
              <a:rPr lang="en-GB" dirty="0" smtClean="0"/>
              <a:t>i.e. Anything </a:t>
            </a:r>
            <a:r>
              <a:rPr lang="en-GB" dirty="0"/>
              <a:t>which has been </a:t>
            </a:r>
            <a:r>
              <a:rPr lang="en-GB" u="sng" dirty="0"/>
              <a:t>disclosed</a:t>
            </a:r>
            <a:r>
              <a:rPr lang="en-GB" dirty="0"/>
              <a:t> to the public in such a way that it clearly and unambiguously describes the invention so as to “enable” the person reading it to be aware (but not necessarily understand) the new technical effect contained within the invention</a:t>
            </a:r>
            <a:r>
              <a:rPr lang="en-GB" dirty="0" smtClean="0"/>
              <a:t>.</a:t>
            </a:r>
          </a:p>
          <a:p>
            <a:pPr lvl="1"/>
            <a:endParaRPr lang="en-GB" dirty="0" smtClean="0"/>
          </a:p>
          <a:p>
            <a:pPr lvl="1"/>
            <a:r>
              <a:rPr lang="en-GB" dirty="0" smtClean="0"/>
              <a:t>Therefore an invention is not ‘new’ if has been ‘made available to the public’</a:t>
            </a:r>
            <a:endParaRPr lang="en-GB" i="1" dirty="0" smtClean="0"/>
          </a:p>
          <a:p>
            <a:pPr lvl="2"/>
            <a:r>
              <a:rPr lang="en-GB" dirty="0" smtClean="0"/>
              <a:t>‘Made available to the public’ = </a:t>
            </a:r>
            <a:r>
              <a:rPr lang="en-GB" dirty="0"/>
              <a:t>a</a:t>
            </a:r>
            <a:r>
              <a:rPr lang="en-GB" dirty="0" smtClean="0"/>
              <a:t>) Potentially available &amp; b) directly accessible </a:t>
            </a:r>
          </a:p>
          <a:p>
            <a:pPr lvl="2"/>
            <a:r>
              <a:rPr lang="en-GB" dirty="0" smtClean="0"/>
              <a:t>(Note the importance </a:t>
            </a:r>
            <a:r>
              <a:rPr lang="en-GB" dirty="0"/>
              <a:t>of </a:t>
            </a:r>
            <a:r>
              <a:rPr lang="en-GB" dirty="0" smtClean="0"/>
              <a:t>confidentiality…)</a:t>
            </a: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1299671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Must be ‘new’ </a:t>
            </a:r>
            <a:r>
              <a:rPr lang="en-GB" dirty="0" smtClean="0"/>
              <a:t>i.e. Novelty (cont.)</a:t>
            </a:r>
            <a:endParaRPr lang="en-GB" dirty="0"/>
          </a:p>
        </p:txBody>
      </p:sp>
      <p:sp>
        <p:nvSpPr>
          <p:cNvPr id="3" name="Content Placeholder 2"/>
          <p:cNvSpPr>
            <a:spLocks noGrp="1"/>
          </p:cNvSpPr>
          <p:nvPr>
            <p:ph idx="1"/>
          </p:nvPr>
        </p:nvSpPr>
        <p:spPr/>
        <p:txBody>
          <a:bodyPr/>
          <a:lstStyle/>
          <a:p>
            <a:r>
              <a:rPr lang="en-GB" dirty="0" smtClean="0"/>
              <a:t>No ‘mosaicing’ - It </a:t>
            </a:r>
            <a:r>
              <a:rPr lang="en-GB" dirty="0"/>
              <a:t>is not permitted to </a:t>
            </a:r>
            <a:r>
              <a:rPr lang="en-GB" dirty="0" smtClean="0"/>
              <a:t>combine </a:t>
            </a:r>
            <a:r>
              <a:rPr lang="en-GB" dirty="0"/>
              <a:t>pieces of </a:t>
            </a:r>
            <a:r>
              <a:rPr lang="en-GB" dirty="0" smtClean="0"/>
              <a:t>art to show </a:t>
            </a:r>
            <a:r>
              <a:rPr lang="en-GB" dirty="0"/>
              <a:t>that the various component parts of the invention were known </a:t>
            </a:r>
            <a:r>
              <a:rPr lang="en-GB" dirty="0" smtClean="0"/>
              <a:t>(and thus not ‘new’) albeit </a:t>
            </a:r>
            <a:r>
              <a:rPr lang="en-GB" dirty="0"/>
              <a:t>not in </a:t>
            </a:r>
            <a:r>
              <a:rPr lang="en-GB" dirty="0" smtClean="0"/>
              <a:t>that combined form. </a:t>
            </a:r>
          </a:p>
          <a:p>
            <a:endParaRPr lang="en-GB" dirty="0"/>
          </a:p>
          <a:p>
            <a:r>
              <a:rPr lang="en-GB" dirty="0" smtClean="0"/>
              <a:t>As such, a new </a:t>
            </a:r>
            <a:r>
              <a:rPr lang="en-GB" dirty="0"/>
              <a:t>use of an old thing can be </a:t>
            </a:r>
            <a:r>
              <a:rPr lang="en-GB" dirty="0" smtClean="0"/>
              <a:t>deemed ‘new’</a:t>
            </a:r>
            <a:endParaRPr lang="en-GB" dirty="0"/>
          </a:p>
          <a:p>
            <a:pPr lvl="1"/>
            <a:r>
              <a:rPr lang="en-GB" dirty="0"/>
              <a:t>e.g. ‘Workmate’ </a:t>
            </a:r>
            <a:r>
              <a:rPr lang="en-GB" dirty="0" smtClean="0"/>
              <a:t>invention </a:t>
            </a:r>
            <a:r>
              <a:rPr lang="en-GB" dirty="0"/>
              <a:t>comprised workbench, saw, and vice (</a:t>
            </a:r>
            <a:r>
              <a:rPr lang="en-GB" i="1" dirty="0"/>
              <a:t>Hickman v Andrews</a:t>
            </a:r>
            <a:r>
              <a:rPr lang="en-GB" dirty="0"/>
              <a:t>)</a:t>
            </a:r>
          </a:p>
          <a:p>
            <a:pPr lvl="1"/>
            <a:r>
              <a:rPr lang="en-GB" dirty="0" smtClean="0"/>
              <a:t>(Also note that a new </a:t>
            </a:r>
            <a:r>
              <a:rPr lang="en-GB" dirty="0"/>
              <a:t>process of making ‘old’ things can </a:t>
            </a:r>
            <a:r>
              <a:rPr lang="en-GB" dirty="0" smtClean="0"/>
              <a:t>be </a:t>
            </a:r>
            <a:r>
              <a:rPr lang="en-GB" dirty="0"/>
              <a:t>deemed </a:t>
            </a:r>
            <a:r>
              <a:rPr lang="en-GB" dirty="0" smtClean="0"/>
              <a:t>‘new’)</a:t>
            </a:r>
            <a:endParaRPr lang="en-GB" dirty="0"/>
          </a:p>
          <a:p>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spTree>
    <p:extLst>
      <p:ext uri="{BB962C8B-B14F-4D97-AF65-F5344CB8AC3E}">
        <p14:creationId xmlns:p14="http://schemas.microsoft.com/office/powerpoint/2010/main" val="1517088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(b) </a:t>
            </a:r>
            <a:r>
              <a:rPr lang="en-GB" dirty="0"/>
              <a:t>M</a:t>
            </a:r>
            <a:r>
              <a:rPr lang="en-GB" dirty="0" smtClean="0"/>
              <a:t>ust involve an ‘inventive step’</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t>
            </a:r>
            <a:r>
              <a:rPr lang="en-GB" dirty="0"/>
              <a:t>An invention shall be taken to involve an inventive step if it is </a:t>
            </a:r>
            <a:r>
              <a:rPr lang="en-GB" u="sng" dirty="0"/>
              <a:t>not obvious</a:t>
            </a:r>
            <a:r>
              <a:rPr lang="en-GB" dirty="0"/>
              <a:t> to </a:t>
            </a:r>
            <a:r>
              <a:rPr lang="en-GB" u="sng" dirty="0"/>
              <a:t>a person skilled in the art</a:t>
            </a:r>
            <a:r>
              <a:rPr lang="en-GB" dirty="0" smtClean="0"/>
              <a:t>...”</a:t>
            </a:r>
          </a:p>
          <a:p>
            <a:pPr lvl="1"/>
            <a:r>
              <a:rPr lang="en-GB" dirty="0" smtClean="0"/>
              <a:t>i.e. the </a:t>
            </a:r>
            <a:r>
              <a:rPr lang="en-GB" dirty="0"/>
              <a:t>invention must make a qualitative step </a:t>
            </a:r>
            <a:r>
              <a:rPr lang="en-GB" dirty="0" smtClean="0"/>
              <a:t>forward because:</a:t>
            </a:r>
          </a:p>
          <a:p>
            <a:pPr lvl="2"/>
            <a:r>
              <a:rPr lang="en-GB" dirty="0" smtClean="0"/>
              <a:t>Public </a:t>
            </a:r>
            <a:r>
              <a:rPr lang="en-GB" dirty="0"/>
              <a:t>should not be prevented from doing something that is </a:t>
            </a:r>
            <a:r>
              <a:rPr lang="en-GB" dirty="0" smtClean="0"/>
              <a:t>an </a:t>
            </a:r>
            <a:r>
              <a:rPr lang="en-GB" dirty="0"/>
              <a:t>obvious extension or </a:t>
            </a:r>
            <a:r>
              <a:rPr lang="en-GB" dirty="0" smtClean="0"/>
              <a:t>variation </a:t>
            </a:r>
            <a:r>
              <a:rPr lang="en-GB" dirty="0"/>
              <a:t>of what is already </a:t>
            </a:r>
            <a:r>
              <a:rPr lang="en-GB" dirty="0" smtClean="0"/>
              <a:t>known</a:t>
            </a:r>
          </a:p>
          <a:p>
            <a:pPr lvl="2"/>
            <a:r>
              <a:rPr lang="en-GB" dirty="0" smtClean="0"/>
              <a:t>Encourages </a:t>
            </a:r>
            <a:r>
              <a:rPr lang="en-GB" dirty="0"/>
              <a:t>more speculative, risky research.</a:t>
            </a:r>
          </a:p>
          <a:p>
            <a:endParaRPr lang="en-GB" dirty="0" smtClean="0"/>
          </a:p>
          <a:p>
            <a:pPr marL="0" indent="0">
              <a:buNone/>
            </a:pPr>
            <a:endParaRPr lang="en-GB" dirty="0"/>
          </a:p>
          <a:p>
            <a:r>
              <a:rPr lang="en-GB" dirty="0"/>
              <a:t>Note: ‘Mosaicing’ is permitted in considering what is an inventive step </a:t>
            </a:r>
          </a:p>
          <a:p>
            <a:pPr lvl="1"/>
            <a:r>
              <a:rPr lang="en-GB" dirty="0"/>
              <a:t>i.e. Was the combining of various elements that existed within the art a natural and logical step (i.e. </a:t>
            </a:r>
            <a:r>
              <a:rPr lang="en-GB" dirty="0" smtClean="0"/>
              <a:t>an ‘obvious’ development)?</a:t>
            </a:r>
            <a:endParaRPr lang="en-GB" dirty="0"/>
          </a:p>
          <a:p>
            <a:pPr lvl="1"/>
            <a:r>
              <a:rPr lang="en-GB" dirty="0"/>
              <a:t>e.g. The combination of a workbench, saw, and vice to produce the ‘workmate’ was not deemed to be obvious and thus was patentable</a:t>
            </a:r>
          </a:p>
          <a:p>
            <a:endParaRPr lang="en-GB" dirty="0" smtClean="0"/>
          </a:p>
          <a:p>
            <a:pPr marL="457200" lvl="1" indent="0">
              <a:buNone/>
            </a:pPr>
            <a:endParaRPr lang="en-GB" dirty="0" smtClean="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383187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(b) Must involve an ‘inventive step</a:t>
            </a:r>
            <a:r>
              <a:rPr lang="en-GB" dirty="0" smtClean="0"/>
              <a:t>’ (cont.)</a:t>
            </a:r>
            <a:endParaRPr lang="en-GB" dirty="0"/>
          </a:p>
        </p:txBody>
      </p:sp>
      <p:sp>
        <p:nvSpPr>
          <p:cNvPr id="3" name="Content Placeholder 2"/>
          <p:cNvSpPr>
            <a:spLocks noGrp="1"/>
          </p:cNvSpPr>
          <p:nvPr>
            <p:ph idx="1"/>
          </p:nvPr>
        </p:nvSpPr>
        <p:spPr/>
        <p:txBody>
          <a:bodyPr>
            <a:normAutofit/>
          </a:bodyPr>
          <a:lstStyle/>
          <a:p>
            <a:r>
              <a:rPr lang="en-GB" dirty="0" smtClean="0"/>
              <a:t>In deciding whether an inventive step the </a:t>
            </a:r>
            <a:r>
              <a:rPr lang="en-GB" dirty="0"/>
              <a:t>courts will:</a:t>
            </a:r>
          </a:p>
          <a:p>
            <a:pPr lvl="1"/>
            <a:r>
              <a:rPr lang="en-GB" dirty="0"/>
              <a:t>Identify the "person skilled in the art", and their common general knowledge</a:t>
            </a:r>
          </a:p>
          <a:p>
            <a:pPr lvl="1"/>
            <a:r>
              <a:rPr lang="en-GB" dirty="0"/>
              <a:t>Identify the inventive concept (the essence of the invention)</a:t>
            </a:r>
          </a:p>
          <a:p>
            <a:pPr lvl="1"/>
            <a:r>
              <a:rPr lang="en-GB" dirty="0"/>
              <a:t>Identify what differences exist between the ‘state of the art’ (i.e. the level of knowledge prior to the invention) and the inventive concept </a:t>
            </a:r>
          </a:p>
          <a:p>
            <a:pPr lvl="1"/>
            <a:r>
              <a:rPr lang="en-GB" dirty="0"/>
              <a:t>Do those differences constitute steps that would have been obvious to the person skilled in the art, or do they require a degree of invention</a:t>
            </a:r>
            <a:r>
              <a:rPr lang="en-GB" dirty="0" smtClean="0"/>
              <a:t>?</a:t>
            </a:r>
          </a:p>
          <a:p>
            <a:pPr lvl="1"/>
            <a:endParaRPr lang="en-GB" dirty="0"/>
          </a:p>
          <a:p>
            <a:pPr lvl="1"/>
            <a:endParaRPr lang="en-GB" dirty="0" smtClean="0"/>
          </a:p>
          <a:p>
            <a:pPr lvl="2"/>
            <a:endParaRPr lang="en-GB" dirty="0"/>
          </a:p>
          <a:p>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13584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Must be </a:t>
            </a:r>
            <a:r>
              <a:rPr lang="en-GB" dirty="0"/>
              <a:t>capable of industrial application</a:t>
            </a:r>
          </a:p>
        </p:txBody>
      </p:sp>
      <p:sp>
        <p:nvSpPr>
          <p:cNvPr id="3" name="Content Placeholder 2"/>
          <p:cNvSpPr>
            <a:spLocks noGrp="1"/>
          </p:cNvSpPr>
          <p:nvPr>
            <p:ph idx="1"/>
          </p:nvPr>
        </p:nvSpPr>
        <p:spPr/>
        <p:txBody>
          <a:bodyPr>
            <a:normAutofit/>
          </a:bodyPr>
          <a:lstStyle/>
          <a:p>
            <a:r>
              <a:rPr lang="en-GB" dirty="0" smtClean="0"/>
              <a:t>s4(1) an </a:t>
            </a:r>
            <a:r>
              <a:rPr lang="en-GB" dirty="0"/>
              <a:t>invention shall be taken to be capable of industrial application if it can be made or used in any kind of industry, including agriculture.</a:t>
            </a:r>
            <a:r>
              <a:rPr lang="en-GB" dirty="0" smtClean="0"/>
              <a:t/>
            </a:r>
            <a:br>
              <a:rPr lang="en-GB" dirty="0" smtClean="0"/>
            </a:br>
            <a:endParaRPr lang="en-GB" dirty="0" smtClean="0"/>
          </a:p>
          <a:p>
            <a:r>
              <a:rPr lang="en-GB" dirty="0" smtClean="0"/>
              <a:t>Objections on this issue are rare but possible</a:t>
            </a:r>
          </a:p>
          <a:p>
            <a:pPr lvl="1"/>
            <a:r>
              <a:rPr lang="en-GB" dirty="0" smtClean="0"/>
              <a:t>e.g. </a:t>
            </a:r>
            <a:r>
              <a:rPr lang="en-GB" i="1" dirty="0" smtClean="0"/>
              <a:t>Re </a:t>
            </a:r>
            <a:r>
              <a:rPr lang="en-GB" i="1" dirty="0" err="1" smtClean="0"/>
              <a:t>Ducketts</a:t>
            </a:r>
            <a:r>
              <a:rPr lang="en-GB" i="1" dirty="0" smtClean="0"/>
              <a:t> Patent Application</a:t>
            </a:r>
          </a:p>
          <a:p>
            <a:pPr lvl="2"/>
            <a:r>
              <a:rPr lang="en-GB" dirty="0"/>
              <a:t>I</a:t>
            </a:r>
            <a:r>
              <a:rPr lang="en-GB" dirty="0" smtClean="0"/>
              <a:t>nvention related to a propulsion system</a:t>
            </a:r>
          </a:p>
          <a:p>
            <a:pPr lvl="2"/>
            <a:r>
              <a:rPr lang="en-GB" dirty="0" smtClean="0"/>
              <a:t>Went against established laws of nature (was described as creating energy out of nothing – thus breached the principle of conservation of energy)</a:t>
            </a:r>
          </a:p>
          <a:p>
            <a:pPr lvl="2"/>
            <a:r>
              <a:rPr lang="en-GB" dirty="0" smtClean="0"/>
              <a:t>Was found to be incapable of industrial application </a:t>
            </a: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054613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Patent </a:t>
            </a:r>
            <a:r>
              <a:rPr lang="en-GB" dirty="0"/>
              <a:t>g</a:t>
            </a:r>
            <a:r>
              <a:rPr lang="en-GB" dirty="0" smtClean="0"/>
              <a:t>ranting process</a:t>
            </a:r>
            <a:endParaRPr lang="en-GB" dirty="0"/>
          </a:p>
        </p:txBody>
      </p:sp>
      <p:sp>
        <p:nvSpPr>
          <p:cNvPr id="3" name="Content Placeholder 2"/>
          <p:cNvSpPr>
            <a:spLocks noGrp="1"/>
          </p:cNvSpPr>
          <p:nvPr>
            <p:ph idx="1"/>
          </p:nvPr>
        </p:nvSpPr>
        <p:spPr/>
        <p:txBody>
          <a:bodyPr>
            <a:normAutofit lnSpcReduction="10000"/>
          </a:bodyPr>
          <a:lstStyle/>
          <a:p>
            <a:r>
              <a:rPr lang="en-GB" dirty="0" smtClean="0"/>
              <a:t>If Patent Office (PO) is satisfied as regards novelty, inventiveness and industrial application, they will begin the process of granting the patent:</a:t>
            </a:r>
          </a:p>
          <a:p>
            <a:pPr lvl="1"/>
            <a:r>
              <a:rPr lang="en-GB" dirty="0" smtClean="0"/>
              <a:t>1</a:t>
            </a:r>
            <a:r>
              <a:rPr lang="en-GB" dirty="0"/>
              <a:t>) The PO will run a search to see if a patent over the same material has been filed </a:t>
            </a:r>
            <a:r>
              <a:rPr lang="en-GB" dirty="0" smtClean="0"/>
              <a:t>anywhere else</a:t>
            </a:r>
            <a:r>
              <a:rPr lang="en-GB" dirty="0"/>
              <a:t>. It will also make a search of existing technical </a:t>
            </a:r>
            <a:r>
              <a:rPr lang="en-GB" dirty="0" smtClean="0"/>
              <a:t>literature.</a:t>
            </a:r>
            <a:endParaRPr lang="en-GB" dirty="0"/>
          </a:p>
          <a:p>
            <a:pPr lvl="1"/>
            <a:r>
              <a:rPr lang="en-GB" dirty="0" smtClean="0"/>
              <a:t>2</a:t>
            </a:r>
            <a:r>
              <a:rPr lang="en-GB" dirty="0"/>
              <a:t>) The application will be published (usually within 18 months of filing). This gives </a:t>
            </a:r>
            <a:r>
              <a:rPr lang="en-GB" dirty="0" smtClean="0"/>
              <a:t>public access </a:t>
            </a:r>
            <a:r>
              <a:rPr lang="en-GB" dirty="0"/>
              <a:t>to the information. Opponents to the patent may </a:t>
            </a:r>
            <a:r>
              <a:rPr lang="en-GB" dirty="0" smtClean="0"/>
              <a:t>challenge.</a:t>
            </a:r>
            <a:endParaRPr lang="en-GB" dirty="0"/>
          </a:p>
          <a:p>
            <a:pPr lvl="1"/>
            <a:r>
              <a:rPr lang="en-GB" dirty="0" smtClean="0"/>
              <a:t>3</a:t>
            </a:r>
            <a:r>
              <a:rPr lang="en-GB" dirty="0"/>
              <a:t>) In light of both the official search and responses from the public the applicant is offered </a:t>
            </a:r>
            <a:r>
              <a:rPr lang="en-GB" dirty="0" smtClean="0"/>
              <a:t>the opportunity </a:t>
            </a:r>
            <a:r>
              <a:rPr lang="en-GB" dirty="0"/>
              <a:t>to amend the </a:t>
            </a:r>
            <a:r>
              <a:rPr lang="en-GB" dirty="0" smtClean="0"/>
              <a:t>claims. If </a:t>
            </a:r>
            <a:r>
              <a:rPr lang="en-GB" dirty="0"/>
              <a:t>there is any disagreement between the applicant and the </a:t>
            </a:r>
            <a:r>
              <a:rPr lang="en-GB" dirty="0" smtClean="0"/>
              <a:t>examiner, </a:t>
            </a:r>
            <a:r>
              <a:rPr lang="en-GB" dirty="0"/>
              <a:t>then the issue will be</a:t>
            </a:r>
            <a:br>
              <a:rPr lang="en-GB" dirty="0"/>
            </a:br>
            <a:r>
              <a:rPr lang="en-GB" dirty="0"/>
              <a:t>heard before a senior </a:t>
            </a:r>
            <a:r>
              <a:rPr lang="en-GB" dirty="0" smtClean="0"/>
              <a:t>examiner.</a:t>
            </a:r>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spTree>
    <p:extLst>
      <p:ext uri="{BB962C8B-B14F-4D97-AF65-F5344CB8AC3E}">
        <p14:creationId xmlns:p14="http://schemas.microsoft.com/office/powerpoint/2010/main" val="314343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Infringement of Patents</a:t>
            </a:r>
            <a:endParaRPr lang="en-GB" dirty="0"/>
          </a:p>
        </p:txBody>
      </p:sp>
      <p:sp>
        <p:nvSpPr>
          <p:cNvPr id="3" name="Content Placeholder 2"/>
          <p:cNvSpPr>
            <a:spLocks noGrp="1"/>
          </p:cNvSpPr>
          <p:nvPr>
            <p:ph idx="1"/>
          </p:nvPr>
        </p:nvSpPr>
        <p:spPr/>
        <p:txBody>
          <a:bodyPr>
            <a:normAutofit fontScale="92500"/>
          </a:bodyPr>
          <a:lstStyle/>
          <a:p>
            <a:r>
              <a:rPr lang="en-GB" dirty="0"/>
              <a:t>Claimant must </a:t>
            </a:r>
            <a:r>
              <a:rPr lang="en-GB" dirty="0" smtClean="0"/>
              <a:t>show:</a:t>
            </a:r>
            <a:endParaRPr lang="en-GB" dirty="0"/>
          </a:p>
          <a:p>
            <a:pPr lvl="1"/>
            <a:r>
              <a:rPr lang="en-GB" dirty="0"/>
              <a:t>An infringing act has been committed within the UK</a:t>
            </a:r>
          </a:p>
          <a:p>
            <a:pPr lvl="1"/>
            <a:r>
              <a:rPr lang="en-GB" dirty="0"/>
              <a:t>D</a:t>
            </a:r>
            <a:r>
              <a:rPr lang="en-GB" dirty="0" smtClean="0"/>
              <a:t>efendant’s </a:t>
            </a:r>
            <a:r>
              <a:rPr lang="en-GB" dirty="0"/>
              <a:t>conduct falls within the </a:t>
            </a:r>
            <a:r>
              <a:rPr lang="en-GB" dirty="0" smtClean="0"/>
              <a:t>scope </a:t>
            </a:r>
            <a:r>
              <a:rPr lang="en-GB" dirty="0"/>
              <a:t>of protection </a:t>
            </a:r>
            <a:r>
              <a:rPr lang="en-GB" dirty="0" smtClean="0"/>
              <a:t>of the patent (i.e. that which is specified in the </a:t>
            </a:r>
            <a:r>
              <a:rPr lang="en-GB" i="1" dirty="0" smtClean="0"/>
              <a:t>claims</a:t>
            </a:r>
            <a:r>
              <a:rPr lang="en-GB" dirty="0" smtClean="0"/>
              <a:t> section of the specification document)</a:t>
            </a:r>
          </a:p>
          <a:p>
            <a:pPr marL="457200" lvl="1" indent="0">
              <a:buNone/>
            </a:pPr>
            <a:endParaRPr lang="en-GB" dirty="0" smtClean="0"/>
          </a:p>
          <a:p>
            <a:r>
              <a:rPr lang="en-GB" dirty="0" smtClean="0"/>
              <a:t>The scope of the patent’s monopoly is determined by the </a:t>
            </a:r>
            <a:r>
              <a:rPr lang="en-GB" i="1" dirty="0" smtClean="0"/>
              <a:t>claims</a:t>
            </a:r>
          </a:p>
          <a:p>
            <a:endParaRPr lang="en-GB" dirty="0" smtClean="0"/>
          </a:p>
          <a:p>
            <a:r>
              <a:rPr lang="en-GB" dirty="0" smtClean="0"/>
              <a:t>How are the </a:t>
            </a:r>
            <a:r>
              <a:rPr lang="en-GB" i="1" dirty="0" smtClean="0"/>
              <a:t>claims</a:t>
            </a:r>
            <a:r>
              <a:rPr lang="en-GB" dirty="0" smtClean="0"/>
              <a:t> construed i.e. how is the wording therein interpreted:</a:t>
            </a:r>
          </a:p>
          <a:p>
            <a:pPr lvl="1"/>
            <a:r>
              <a:rPr lang="en-GB" dirty="0" smtClean="0"/>
              <a:t>Purposive interpretation used - </a:t>
            </a:r>
            <a:r>
              <a:rPr lang="en-GB" dirty="0"/>
              <a:t>‘what would the </a:t>
            </a:r>
            <a:r>
              <a:rPr lang="en-GB" u="sng" dirty="0"/>
              <a:t>person skilled in the art</a:t>
            </a:r>
            <a:r>
              <a:rPr lang="en-GB" dirty="0"/>
              <a:t> have understood the patent holder to have used the language (in the claims) to mean?’</a:t>
            </a:r>
            <a:r>
              <a:rPr lang="en-GB" dirty="0" smtClean="0"/>
              <a:t/>
            </a:r>
            <a:br>
              <a:rPr lang="en-GB" dirty="0" smtClean="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1659712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Infringement of Patents (cont.)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If UK infringement and within scope of claims shown, the 1977 Patents Act covers two type of infringement:</a:t>
            </a:r>
          </a:p>
          <a:p>
            <a:r>
              <a:rPr lang="en-GB" dirty="0" smtClean="0"/>
              <a:t>s60(1) Direct infringement</a:t>
            </a:r>
            <a:endParaRPr lang="en-GB" dirty="0"/>
          </a:p>
          <a:p>
            <a:pPr lvl="1"/>
            <a:r>
              <a:rPr lang="en-GB" i="1" dirty="0"/>
              <a:t>Products</a:t>
            </a:r>
            <a:r>
              <a:rPr lang="en-GB" dirty="0"/>
              <a:t> - making; using; trading with; offering to trade with; keeping for purpose of trading with; importing </a:t>
            </a:r>
          </a:p>
          <a:p>
            <a:pPr lvl="1"/>
            <a:r>
              <a:rPr lang="en-GB" i="1" dirty="0"/>
              <a:t>Processes</a:t>
            </a:r>
            <a:r>
              <a:rPr lang="en-GB" dirty="0"/>
              <a:t> – using; offering it for use; importing a product obtained directly by means of that process, or keeping such a product for disposal or otherwise</a:t>
            </a:r>
          </a:p>
          <a:p>
            <a:pPr marL="457200" lvl="1" indent="0">
              <a:buNone/>
            </a:pPr>
            <a:endParaRPr lang="en-GB" dirty="0"/>
          </a:p>
          <a:p>
            <a:r>
              <a:rPr lang="en-GB" dirty="0" smtClean="0"/>
              <a:t>s60(2) Indirect infringement</a:t>
            </a:r>
            <a:endParaRPr lang="en-GB" dirty="0"/>
          </a:p>
          <a:p>
            <a:pPr lvl="1"/>
            <a:r>
              <a:rPr lang="en-GB" dirty="0" smtClean="0"/>
              <a:t>Supplies </a:t>
            </a:r>
            <a:r>
              <a:rPr lang="en-GB" dirty="0"/>
              <a:t>or offers to supply direct infringer with any of the means, relating to an essential element of the invention, for putting the invention into effect</a:t>
            </a:r>
          </a:p>
          <a:p>
            <a:pPr lvl="1"/>
            <a:r>
              <a:rPr lang="en-GB" dirty="0" smtClean="0"/>
              <a:t>s60(3) excludes </a:t>
            </a:r>
            <a:r>
              <a:rPr lang="en-GB" dirty="0"/>
              <a:t>the supply of ‘staple commercial products’ </a:t>
            </a:r>
            <a:r>
              <a:rPr lang="en-GB" dirty="0" smtClean="0"/>
              <a:t>(i.e</a:t>
            </a:r>
            <a:r>
              <a:rPr lang="en-GB" dirty="0"/>
              <a:t>. </a:t>
            </a:r>
            <a:r>
              <a:rPr lang="en-GB" dirty="0" smtClean="0"/>
              <a:t>those which </a:t>
            </a:r>
            <a:r>
              <a:rPr lang="en-GB" dirty="0"/>
              <a:t>are readily </a:t>
            </a:r>
            <a:r>
              <a:rPr lang="en-GB" dirty="0" smtClean="0"/>
              <a:t>available) from being cable of being indirect infringement</a:t>
            </a:r>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spTree>
    <p:extLst>
      <p:ext uri="{BB962C8B-B14F-4D97-AF65-F5344CB8AC3E}">
        <p14:creationId xmlns:p14="http://schemas.microsoft.com/office/powerpoint/2010/main" val="2613970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Defences to Patent Infringement</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Consent given by patent holder</a:t>
            </a:r>
          </a:p>
          <a:p>
            <a:r>
              <a:rPr lang="en-GB" dirty="0" smtClean="0"/>
              <a:t>Patent should never have been granted </a:t>
            </a:r>
          </a:p>
          <a:p>
            <a:pPr lvl="1"/>
            <a:r>
              <a:rPr lang="en-GB" dirty="0" smtClean="0"/>
              <a:t>i.e. argue lack of novelty, inventiveness, incapable of industrial application</a:t>
            </a:r>
          </a:p>
          <a:p>
            <a:r>
              <a:rPr lang="en-GB" dirty="0"/>
              <a:t>Deny infringing conduct within the scope of the ‘claims</a:t>
            </a:r>
            <a:r>
              <a:rPr lang="en-GB" dirty="0" smtClean="0"/>
              <a:t>’</a:t>
            </a:r>
          </a:p>
          <a:p>
            <a:r>
              <a:rPr lang="en-GB" dirty="0"/>
              <a:t>Patent not in force (as annual renewal fees have not been paid</a:t>
            </a:r>
            <a:r>
              <a:rPr lang="en-GB" dirty="0" smtClean="0"/>
              <a:t>)</a:t>
            </a:r>
            <a:endParaRPr lang="en-GB" dirty="0"/>
          </a:p>
          <a:p>
            <a:r>
              <a:rPr lang="en-GB" dirty="0" smtClean="0"/>
              <a:t>Private use</a:t>
            </a:r>
            <a:endParaRPr lang="en-GB" dirty="0"/>
          </a:p>
          <a:p>
            <a:r>
              <a:rPr lang="en-GB" dirty="0" smtClean="0"/>
              <a:t>Non-commercial experiment/research </a:t>
            </a:r>
          </a:p>
          <a:p>
            <a:pPr lvl="1"/>
            <a:r>
              <a:rPr lang="en-GB" dirty="0" smtClean="0"/>
              <a:t>Must be purely experimental i.e. cannot use if commercial intent behind the research</a:t>
            </a:r>
          </a:p>
          <a:p>
            <a:r>
              <a:rPr lang="en-GB" dirty="0" smtClean="0"/>
              <a:t>Use </a:t>
            </a:r>
            <a:r>
              <a:rPr lang="en-GB" dirty="0"/>
              <a:t>in the preparation of </a:t>
            </a:r>
            <a:r>
              <a:rPr lang="en-GB" dirty="0" smtClean="0"/>
              <a:t>medicines</a:t>
            </a:r>
          </a:p>
          <a:p>
            <a:r>
              <a:rPr lang="en-GB" dirty="0" smtClean="0"/>
              <a:t>Farmers</a:t>
            </a:r>
            <a:r>
              <a:rPr lang="en-GB" dirty="0"/>
              <a:t>’ </a:t>
            </a:r>
            <a:r>
              <a:rPr lang="en-GB" dirty="0" smtClean="0"/>
              <a:t>Privilege (Patent </a:t>
            </a:r>
            <a:r>
              <a:rPr lang="en-GB" dirty="0"/>
              <a:t>Regulations </a:t>
            </a:r>
            <a:r>
              <a:rPr lang="en-GB" dirty="0" smtClean="0"/>
              <a:t>2000)</a:t>
            </a:r>
          </a:p>
          <a:p>
            <a:pPr lvl="1"/>
            <a:r>
              <a:rPr lang="en-GB" dirty="0" smtClean="0"/>
              <a:t>farmers may reproduce </a:t>
            </a:r>
            <a:r>
              <a:rPr lang="en-GB" dirty="0"/>
              <a:t>certain types of patented biological </a:t>
            </a:r>
            <a:r>
              <a:rPr lang="en-GB" dirty="0" smtClean="0"/>
              <a:t>material</a:t>
            </a:r>
          </a:p>
          <a:p>
            <a:pPr lvl="2"/>
            <a:r>
              <a:rPr lang="en-GB" dirty="0" smtClean="0"/>
              <a:t>Permits farmer to propagate a limited group of patented crops</a:t>
            </a:r>
          </a:p>
          <a:p>
            <a:pPr lvl="2"/>
            <a:r>
              <a:rPr lang="en-GB" dirty="0"/>
              <a:t>P</a:t>
            </a:r>
            <a:r>
              <a:rPr lang="en-GB" dirty="0" smtClean="0"/>
              <a:t>ermits the farmer to reproduce patented livestock</a:t>
            </a: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98228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Relevant IP laws</a:t>
            </a:r>
            <a:endParaRPr lang="en-GB" dirty="0"/>
          </a:p>
        </p:txBody>
      </p:sp>
      <p:sp>
        <p:nvSpPr>
          <p:cNvPr id="3" name="Content Placeholder 2"/>
          <p:cNvSpPr>
            <a:spLocks noGrp="1"/>
          </p:cNvSpPr>
          <p:nvPr>
            <p:ph idx="1"/>
          </p:nvPr>
        </p:nvSpPr>
        <p:spPr/>
        <p:txBody>
          <a:bodyPr>
            <a:normAutofit/>
          </a:bodyPr>
          <a:lstStyle/>
          <a:p>
            <a:r>
              <a:rPr lang="en-GB" dirty="0" smtClean="0"/>
              <a:t>Information (Trade Secrecy)</a:t>
            </a:r>
          </a:p>
          <a:p>
            <a:pPr lvl="1"/>
            <a:r>
              <a:rPr lang="en-GB" b="1" dirty="0" smtClean="0"/>
              <a:t>1. Confidential information (See IP Lecture 1)</a:t>
            </a:r>
          </a:p>
          <a:p>
            <a:r>
              <a:rPr lang="en-GB" dirty="0" smtClean="0"/>
              <a:t>Creative expression and design</a:t>
            </a:r>
          </a:p>
          <a:p>
            <a:pPr lvl="1"/>
            <a:r>
              <a:rPr lang="en-GB" b="1" dirty="0" smtClean="0"/>
              <a:t>2. Copyright (See IP Lecture 1)</a:t>
            </a:r>
          </a:p>
          <a:p>
            <a:r>
              <a:rPr lang="en-GB" dirty="0" smtClean="0"/>
              <a:t>Reputation</a:t>
            </a:r>
          </a:p>
          <a:p>
            <a:pPr lvl="1"/>
            <a:r>
              <a:rPr lang="en-GB" b="1" dirty="0" smtClean="0"/>
              <a:t>3. Registration of Trade Marks (See IP Lecture 2)</a:t>
            </a:r>
          </a:p>
          <a:p>
            <a:pPr lvl="1"/>
            <a:r>
              <a:rPr lang="en-GB" b="1" dirty="0" smtClean="0"/>
              <a:t>4. Passing </a:t>
            </a:r>
            <a:r>
              <a:rPr lang="en-GB" b="1" dirty="0"/>
              <a:t>Off (See IP Lecture 2</a:t>
            </a:r>
            <a:r>
              <a:rPr lang="en-GB" b="1" dirty="0" smtClean="0"/>
              <a:t>)</a:t>
            </a:r>
          </a:p>
          <a:p>
            <a:r>
              <a:rPr lang="en-GB" dirty="0" smtClean="0"/>
              <a:t>Invention</a:t>
            </a:r>
          </a:p>
          <a:p>
            <a:pPr lvl="1"/>
            <a:r>
              <a:rPr lang="en-GB" b="1" dirty="0" smtClean="0"/>
              <a:t>5. 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3661709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Compulsory </a:t>
            </a:r>
            <a:r>
              <a:rPr lang="en-GB" dirty="0"/>
              <a:t>Licensing </a:t>
            </a:r>
            <a:r>
              <a:rPr lang="en-GB" dirty="0" smtClean="0"/>
              <a:t>&amp; Exhaustion </a:t>
            </a:r>
            <a:r>
              <a:rPr lang="en-GB" dirty="0"/>
              <a:t>of Rights</a:t>
            </a:r>
          </a:p>
        </p:txBody>
      </p:sp>
      <p:sp>
        <p:nvSpPr>
          <p:cNvPr id="3" name="Content Placeholder 2"/>
          <p:cNvSpPr>
            <a:spLocks noGrp="1"/>
          </p:cNvSpPr>
          <p:nvPr>
            <p:ph idx="1"/>
          </p:nvPr>
        </p:nvSpPr>
        <p:spPr/>
        <p:txBody>
          <a:bodyPr>
            <a:normAutofit/>
          </a:bodyPr>
          <a:lstStyle/>
          <a:p>
            <a:r>
              <a:rPr lang="en-GB" dirty="0" smtClean="0"/>
              <a:t>Compulsory Licensing</a:t>
            </a:r>
          </a:p>
          <a:p>
            <a:pPr lvl="1"/>
            <a:r>
              <a:rPr lang="en-GB" dirty="0" smtClean="0"/>
              <a:t>s48 To a third party</a:t>
            </a:r>
          </a:p>
          <a:p>
            <a:pPr lvl="1"/>
            <a:r>
              <a:rPr lang="en-GB" dirty="0" smtClean="0"/>
              <a:t>s55-58 To the Crown</a:t>
            </a:r>
          </a:p>
          <a:p>
            <a:pPr lvl="1"/>
            <a:endParaRPr lang="en-GB" dirty="0" smtClean="0"/>
          </a:p>
          <a:p>
            <a:r>
              <a:rPr lang="en-GB" dirty="0" smtClean="0"/>
              <a:t>Exhaustion of Rights</a:t>
            </a:r>
          </a:p>
          <a:p>
            <a:pPr lvl="1"/>
            <a:r>
              <a:rPr lang="en-GB" dirty="0"/>
              <a:t>Once a patented product is placed into the market with the consent of the patent owner then the patent </a:t>
            </a:r>
            <a:r>
              <a:rPr lang="en-GB" dirty="0" smtClean="0"/>
              <a:t>owner:</a:t>
            </a:r>
          </a:p>
          <a:p>
            <a:pPr lvl="2"/>
            <a:r>
              <a:rPr lang="en-GB" dirty="0" smtClean="0"/>
              <a:t>cannot </a:t>
            </a:r>
            <a:r>
              <a:rPr lang="en-GB" dirty="0"/>
              <a:t>control what happens to goods thereafter in terms of controlling the sale of that specific </a:t>
            </a:r>
            <a:r>
              <a:rPr lang="en-GB" dirty="0" smtClean="0"/>
              <a:t>item</a:t>
            </a:r>
          </a:p>
          <a:p>
            <a:pPr lvl="2"/>
            <a:r>
              <a:rPr lang="en-GB" dirty="0" smtClean="0"/>
              <a:t>can prevent </a:t>
            </a:r>
            <a:r>
              <a:rPr lang="en-GB" dirty="0"/>
              <a:t>the reproduction of the item and the sale of that reproduction</a:t>
            </a:r>
            <a:r>
              <a:rPr lang="en-GB" dirty="0" smtClean="0"/>
              <a:t/>
            </a:r>
            <a:br>
              <a:rPr lang="en-GB" dirty="0" smtClean="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167283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Remedies for infringement of patent</a:t>
            </a:r>
            <a:endParaRPr lang="en-GB" dirty="0"/>
          </a:p>
        </p:txBody>
      </p:sp>
      <p:sp>
        <p:nvSpPr>
          <p:cNvPr id="3" name="Content Placeholder 2"/>
          <p:cNvSpPr>
            <a:spLocks noGrp="1"/>
          </p:cNvSpPr>
          <p:nvPr>
            <p:ph idx="1"/>
          </p:nvPr>
        </p:nvSpPr>
        <p:spPr/>
        <p:txBody>
          <a:bodyPr>
            <a:normAutofit/>
          </a:bodyPr>
          <a:lstStyle/>
          <a:p>
            <a:r>
              <a:rPr lang="en-GB" dirty="0"/>
              <a:t>Search orders (</a:t>
            </a:r>
            <a:r>
              <a:rPr lang="en-GB" i="1" dirty="0"/>
              <a:t>Anton Pillar</a:t>
            </a:r>
            <a:r>
              <a:rPr lang="en-GB" dirty="0"/>
              <a:t>) orders</a:t>
            </a:r>
          </a:p>
          <a:p>
            <a:r>
              <a:rPr lang="en-GB" dirty="0"/>
              <a:t>Injunctions</a:t>
            </a:r>
          </a:p>
          <a:p>
            <a:pPr lvl="1"/>
            <a:r>
              <a:rPr lang="en-GB" dirty="0"/>
              <a:t>Final injunctions</a:t>
            </a:r>
          </a:p>
          <a:p>
            <a:pPr lvl="1"/>
            <a:r>
              <a:rPr lang="en-GB" dirty="0"/>
              <a:t>Interlocutory injunctions (</a:t>
            </a:r>
            <a:r>
              <a:rPr lang="en-GB" i="1" dirty="0"/>
              <a:t>American </a:t>
            </a:r>
            <a:r>
              <a:rPr lang="en-GB" i="1" dirty="0" err="1"/>
              <a:t>Cynamid</a:t>
            </a:r>
            <a:r>
              <a:rPr lang="en-GB" i="1" dirty="0"/>
              <a:t> v Ethicon </a:t>
            </a:r>
            <a:r>
              <a:rPr lang="en-GB" dirty="0"/>
              <a:t>[1975] AC 396)</a:t>
            </a:r>
          </a:p>
          <a:p>
            <a:pPr lvl="1"/>
            <a:r>
              <a:rPr lang="en-GB" dirty="0"/>
              <a:t>Freezing orders (</a:t>
            </a:r>
            <a:r>
              <a:rPr lang="en-GB" i="1" dirty="0" err="1"/>
              <a:t>Mareva</a:t>
            </a:r>
            <a:r>
              <a:rPr lang="en-GB" i="1" dirty="0"/>
              <a:t> </a:t>
            </a:r>
            <a:r>
              <a:rPr lang="en-GB" dirty="0"/>
              <a:t>injunctions)</a:t>
            </a:r>
          </a:p>
          <a:p>
            <a:r>
              <a:rPr lang="en-GB" dirty="0" smtClean="0"/>
              <a:t>Damages</a:t>
            </a:r>
          </a:p>
          <a:p>
            <a:r>
              <a:rPr lang="en-GB" dirty="0"/>
              <a:t>Account of </a:t>
            </a:r>
            <a:r>
              <a:rPr lang="en-GB" dirty="0" smtClean="0"/>
              <a:t>profits</a:t>
            </a:r>
            <a:endParaRPr lang="en-GB" dirty="0"/>
          </a:p>
          <a:p>
            <a:r>
              <a:rPr lang="en-GB" dirty="0"/>
              <a:t>Delivery up</a:t>
            </a:r>
          </a:p>
          <a:p>
            <a:r>
              <a:rPr lang="en-GB" dirty="0" smtClean="0"/>
              <a:t>Destruction </a:t>
            </a:r>
            <a:r>
              <a:rPr lang="en-GB" dirty="0"/>
              <a:t>of the infringing </a:t>
            </a:r>
            <a:r>
              <a:rPr lang="en-GB" dirty="0" smtClean="0"/>
              <a:t>items</a:t>
            </a: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4234101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University of Sheffield </a:t>
            </a:r>
            <a:r>
              <a:rPr lang="en-GB" dirty="0" smtClean="0"/>
              <a:t>IP Policy</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The </a:t>
            </a:r>
            <a:r>
              <a:rPr lang="en-GB" dirty="0"/>
              <a:t>General Regulations relating to </a:t>
            </a:r>
            <a:r>
              <a:rPr lang="en-GB" dirty="0" smtClean="0"/>
              <a:t>IP state </a:t>
            </a:r>
            <a:r>
              <a:rPr lang="en-GB" dirty="0"/>
              <a:t>that taught students own any IP which they create in the course of their study or research. This is to encourage enterprise amongst students and to remain legally complaint. However, in order to recognise the significant contribution of other organisations or individuals to the creation of student IP, there will be some exceptions to the sole ownership by taught students of their IP. Such exceptions may include:</a:t>
            </a:r>
          </a:p>
          <a:p>
            <a:r>
              <a:rPr lang="en-GB" dirty="0"/>
              <a:t>a) students employed or sponsored by another institution or organisation;</a:t>
            </a:r>
            <a:br>
              <a:rPr lang="en-GB" dirty="0"/>
            </a:br>
            <a:r>
              <a:rPr lang="en-GB" dirty="0"/>
              <a:t>b) students undertaking a sponsored project or placement;</a:t>
            </a:r>
            <a:br>
              <a:rPr lang="en-GB" dirty="0"/>
            </a:br>
            <a:r>
              <a:rPr lang="en-GB" dirty="0"/>
              <a:t>c) where the Intellectual Property is generated as a result of collaborative work, for example with other students or with members of staff (or where the work being undertaken derives from the Intellectual Property of staff);</a:t>
            </a:r>
            <a:br>
              <a:rPr lang="en-GB" dirty="0"/>
            </a:br>
            <a:r>
              <a:rPr lang="en-GB" dirty="0"/>
              <a:t>d) units which have as a primary or substantial purpose, the creation of Intellectual Property;</a:t>
            </a:r>
            <a:br>
              <a:rPr lang="en-GB" dirty="0"/>
            </a:br>
            <a:r>
              <a:rPr lang="en-GB" dirty="0"/>
              <a:t>e) other exceptional circumstances.</a:t>
            </a:r>
          </a:p>
          <a:p>
            <a:r>
              <a:rPr lang="en-GB" dirty="0"/>
              <a:t>Under the General Regulations a register of modules exempt under (d) must be kept. </a:t>
            </a:r>
          </a:p>
          <a:p>
            <a:r>
              <a:rPr lang="en-GB" dirty="0"/>
              <a:t>Where a module is exempt there should be contractual arrangements in place to illustrate how the IP will be shared. </a:t>
            </a:r>
            <a:endParaRPr lang="en-GB" dirty="0" smtClean="0"/>
          </a:p>
          <a:p>
            <a:r>
              <a:rPr lang="en-GB" dirty="0" smtClean="0"/>
              <a:t>For more details see: https</a:t>
            </a:r>
            <a:r>
              <a:rPr lang="en-GB" dirty="0"/>
              <a:t>://www.sheffield.ac.uk/lets/pp/policy/ip</a:t>
            </a:r>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UoS</a:t>
            </a:r>
            <a:r>
              <a:rPr lang="en-GB" dirty="0" smtClean="0"/>
              <a:t> IP Policy</a:t>
            </a:r>
          </a:p>
        </p:txBody>
      </p:sp>
    </p:spTree>
    <p:extLst>
      <p:ext uri="{BB962C8B-B14F-4D97-AF65-F5344CB8AC3E}">
        <p14:creationId xmlns:p14="http://schemas.microsoft.com/office/powerpoint/2010/main" val="75166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process of invention and re-invention</a:t>
            </a:r>
            <a:endParaRPr lang="en-GB" dirty="0"/>
          </a:p>
        </p:txBody>
      </p:sp>
      <p:sp>
        <p:nvSpPr>
          <p:cNvPr id="3" name="Content Placeholder 2"/>
          <p:cNvSpPr>
            <a:spLocks noGrp="1"/>
          </p:cNvSpPr>
          <p:nvPr>
            <p:ph idx="1"/>
          </p:nvPr>
        </p:nvSpPr>
        <p:spPr/>
        <p:txBody>
          <a:bodyPr>
            <a:normAutofit fontScale="55000" lnSpcReduction="20000"/>
          </a:bodyPr>
          <a:lstStyle/>
          <a:p>
            <a:r>
              <a:rPr lang="en-GB" sz="3600" dirty="0"/>
              <a:t>Most </a:t>
            </a:r>
            <a:r>
              <a:rPr lang="en-GB" sz="3600" dirty="0" smtClean="0"/>
              <a:t>inventions </a:t>
            </a:r>
            <a:r>
              <a:rPr lang="en-GB" sz="3600" dirty="0"/>
              <a:t>produce solutions to </a:t>
            </a:r>
            <a:r>
              <a:rPr lang="en-GB" sz="3600" dirty="0" smtClean="0"/>
              <a:t>problems</a:t>
            </a:r>
          </a:p>
          <a:p>
            <a:r>
              <a:rPr lang="en-GB" sz="3600" dirty="0"/>
              <a:t>T</a:t>
            </a:r>
            <a:r>
              <a:rPr lang="en-GB" sz="3600" dirty="0" smtClean="0"/>
              <a:t>hese solutions</a:t>
            </a:r>
            <a:r>
              <a:rPr lang="en-GB" sz="3600" dirty="0"/>
              <a:t>, in turn can throw up problems </a:t>
            </a:r>
            <a:r>
              <a:rPr lang="en-GB" sz="3600" dirty="0" smtClean="0"/>
              <a:t>- constant </a:t>
            </a:r>
            <a:r>
              <a:rPr lang="en-GB" sz="3600" dirty="0"/>
              <a:t>need to </a:t>
            </a:r>
            <a:r>
              <a:rPr lang="en-GB" sz="3600" dirty="0" smtClean="0"/>
              <a:t>innovate</a:t>
            </a:r>
            <a:r>
              <a:rPr lang="en-GB" sz="3600" dirty="0"/>
              <a:t> </a:t>
            </a:r>
            <a:r>
              <a:rPr lang="en-GB" sz="3600" dirty="0" smtClean="0"/>
              <a:t>e.g.</a:t>
            </a:r>
          </a:p>
          <a:p>
            <a:endParaRPr lang="en-GB" sz="3600" dirty="0" smtClean="0"/>
          </a:p>
          <a:p>
            <a:pPr lvl="1"/>
            <a:r>
              <a:rPr lang="en-GB" sz="3300" dirty="0" smtClean="0"/>
              <a:t>Problem = The preservation of food and drink for long periods</a:t>
            </a:r>
          </a:p>
          <a:p>
            <a:pPr lvl="1"/>
            <a:r>
              <a:rPr lang="en-GB" sz="3300" i="1" dirty="0" smtClean="0"/>
              <a:t>Innovation = The tin can (patented in 1810)</a:t>
            </a:r>
          </a:p>
          <a:p>
            <a:pPr lvl="1"/>
            <a:r>
              <a:rPr lang="en-GB" sz="3300" dirty="0" smtClean="0"/>
              <a:t>Problem = Difficulty in opening the tin can</a:t>
            </a:r>
          </a:p>
          <a:p>
            <a:pPr lvl="1"/>
            <a:r>
              <a:rPr lang="en-GB" sz="3300" i="1" dirty="0" smtClean="0"/>
              <a:t>Innovation = Claw shape tin opener (patented in 1855)</a:t>
            </a:r>
          </a:p>
          <a:p>
            <a:pPr lvl="1"/>
            <a:r>
              <a:rPr lang="en-GB" sz="3300" dirty="0" smtClean="0"/>
              <a:t>Problem = Claw shape opener was </a:t>
            </a:r>
            <a:r>
              <a:rPr lang="en-GB" sz="3300" dirty="0"/>
              <a:t>d</a:t>
            </a:r>
            <a:r>
              <a:rPr lang="en-GB" sz="3300" dirty="0" smtClean="0"/>
              <a:t>angerous to use</a:t>
            </a:r>
          </a:p>
          <a:p>
            <a:pPr lvl="1"/>
            <a:r>
              <a:rPr lang="en-GB" sz="3300" i="1" dirty="0" smtClean="0"/>
              <a:t>Innovation = Rotating wheel tin opener (patented in 1870)</a:t>
            </a:r>
          </a:p>
          <a:p>
            <a:pPr lvl="1"/>
            <a:r>
              <a:rPr lang="en-GB" sz="3300" dirty="0" smtClean="0"/>
              <a:t>Problem = Tin opener produced sharp edges – problem for canned drinks</a:t>
            </a:r>
          </a:p>
          <a:p>
            <a:pPr lvl="1"/>
            <a:r>
              <a:rPr lang="en-GB" sz="3300" i="1" dirty="0" smtClean="0"/>
              <a:t>Innovation = The removable ring pull (patented in 1963)</a:t>
            </a:r>
          </a:p>
          <a:p>
            <a:pPr lvl="1"/>
            <a:r>
              <a:rPr lang="en-GB" sz="3300" dirty="0" smtClean="0"/>
              <a:t>Problem = Litter and safety (removable ring pulls were sharp and discarded)</a:t>
            </a:r>
          </a:p>
          <a:p>
            <a:pPr lvl="1"/>
            <a:r>
              <a:rPr lang="en-GB" sz="3300" i="1" dirty="0" smtClean="0"/>
              <a:t>Innovation = The retained ring pull (patented in 1976)</a:t>
            </a:r>
          </a:p>
          <a:p>
            <a:pPr lvl="1"/>
            <a:endParaRPr lang="en-GB" dirty="0"/>
          </a:p>
          <a:p>
            <a:pPr marL="0" indent="0">
              <a:buNone/>
            </a:pPr>
            <a:r>
              <a:rPr lang="en-GB" dirty="0" smtClean="0"/>
              <a:t/>
            </a:r>
            <a:br>
              <a:rPr lang="en-GB" dirty="0" smtClean="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Invention</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46622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Patents</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“A </a:t>
            </a:r>
            <a:r>
              <a:rPr lang="en-GB" dirty="0"/>
              <a:t>patent is an exclusive right granted for an invention, which is a product or a process that provides, in general, a new way of doing something, or offers a new technical solution to a problem</a:t>
            </a:r>
            <a:r>
              <a:rPr lang="en-GB" dirty="0" smtClean="0"/>
              <a:t>.” (WIPO)</a:t>
            </a:r>
          </a:p>
          <a:p>
            <a:r>
              <a:rPr lang="en-GB" dirty="0"/>
              <a:t>S</a:t>
            </a:r>
            <a:r>
              <a:rPr lang="en-GB" dirty="0" smtClean="0"/>
              <a:t>tops </a:t>
            </a:r>
            <a:r>
              <a:rPr lang="en-GB" dirty="0" smtClean="0"/>
              <a:t>others from using the invention without patent holder’s </a:t>
            </a:r>
            <a:r>
              <a:rPr lang="en-GB" dirty="0" smtClean="0"/>
              <a:t>consent for 20 years</a:t>
            </a:r>
            <a:endParaRPr lang="en-GB" dirty="0" smtClean="0"/>
          </a:p>
          <a:p>
            <a:endParaRPr lang="en-GB" sz="3100" dirty="0" smtClean="0"/>
          </a:p>
          <a:p>
            <a:r>
              <a:rPr lang="en-GB" sz="3100" dirty="0" smtClean="0"/>
              <a:t>Justifications for the protection of invention via system of patents:</a:t>
            </a:r>
            <a:endParaRPr lang="en-GB" dirty="0" smtClean="0"/>
          </a:p>
          <a:p>
            <a:pPr lvl="1"/>
            <a:r>
              <a:rPr lang="en-GB" sz="3200" i="1" dirty="0" smtClean="0"/>
              <a:t>Moral justification – </a:t>
            </a:r>
            <a:r>
              <a:rPr lang="en-GB" sz="3200" dirty="0" smtClean="0"/>
              <a:t>taking another’s ideas is akin to stealing</a:t>
            </a:r>
          </a:p>
          <a:p>
            <a:pPr lvl="1"/>
            <a:r>
              <a:rPr lang="en-GB" sz="3200" i="1" dirty="0" smtClean="0"/>
              <a:t>Reward of monopoly </a:t>
            </a:r>
            <a:r>
              <a:rPr lang="en-GB" sz="3200" dirty="0" smtClean="0"/>
              <a:t>- </a:t>
            </a:r>
            <a:r>
              <a:rPr lang="en-GB" sz="3200" dirty="0"/>
              <a:t>protect the result of inventive </a:t>
            </a:r>
            <a:r>
              <a:rPr lang="en-GB" sz="3200" dirty="0" smtClean="0"/>
              <a:t>work -&gt; incentive to invest in R&amp;D</a:t>
            </a:r>
          </a:p>
          <a:p>
            <a:pPr lvl="1"/>
            <a:r>
              <a:rPr lang="en-GB" sz="3200" i="1" dirty="0" smtClean="0"/>
              <a:t>Secure economic development </a:t>
            </a:r>
            <a:r>
              <a:rPr lang="en-GB" sz="3200" dirty="0" smtClean="0"/>
              <a:t>- R&amp;D underpins economies </a:t>
            </a:r>
            <a:r>
              <a:rPr lang="en-GB" sz="3200" dirty="0"/>
              <a:t>of most developed nations</a:t>
            </a:r>
            <a:r>
              <a:rPr lang="en-GB" sz="3200" dirty="0" smtClean="0"/>
              <a:t>.</a:t>
            </a:r>
          </a:p>
          <a:p>
            <a:pPr lvl="1"/>
            <a:r>
              <a:rPr lang="en-GB" sz="3200" i="1" dirty="0" smtClean="0"/>
              <a:t>Given in exchange for secrets</a:t>
            </a:r>
          </a:p>
          <a:p>
            <a:pPr lvl="2"/>
            <a:r>
              <a:rPr lang="en-GB" sz="2900" dirty="0"/>
              <a:t>D</a:t>
            </a:r>
            <a:r>
              <a:rPr lang="en-GB" sz="2900" dirty="0" smtClean="0"/>
              <a:t>isseminates </a:t>
            </a:r>
            <a:r>
              <a:rPr lang="en-GB" sz="2900" dirty="0"/>
              <a:t>new information about </a:t>
            </a:r>
            <a:r>
              <a:rPr lang="en-GB" sz="2900" dirty="0" smtClean="0"/>
              <a:t>innovation which would otherwise be kept secret</a:t>
            </a:r>
          </a:p>
          <a:p>
            <a:pPr lvl="2"/>
            <a:r>
              <a:rPr lang="en-GB" sz="2900" dirty="0" smtClean="0"/>
              <a:t>Stimulates creativity in </a:t>
            </a:r>
            <a:r>
              <a:rPr lang="en-GB" sz="2900" dirty="0"/>
              <a:t>those also working in </a:t>
            </a:r>
            <a:r>
              <a:rPr lang="en-GB" sz="2900" dirty="0" smtClean="0"/>
              <a:t>area.</a:t>
            </a:r>
            <a:endParaRPr lang="en-GB" sz="2900" dirty="0"/>
          </a:p>
          <a:p>
            <a:pPr lvl="2"/>
            <a:r>
              <a:rPr lang="en-GB" sz="2900" dirty="0" smtClean="0"/>
              <a:t>Patents often only place information </a:t>
            </a:r>
            <a:r>
              <a:rPr lang="en-GB" sz="2900" dirty="0"/>
              <a:t>can be fully obtained about an invention </a:t>
            </a:r>
            <a:endParaRPr lang="en-GB" sz="2900" dirty="0" smtClean="0"/>
          </a:p>
          <a:p>
            <a:pPr lvl="2"/>
            <a:r>
              <a:rPr lang="en-GB" sz="2900" dirty="0" smtClean="0"/>
              <a:t>Over </a:t>
            </a:r>
            <a:r>
              <a:rPr lang="en-GB" sz="2900" dirty="0"/>
              <a:t>90% of </a:t>
            </a:r>
            <a:r>
              <a:rPr lang="en-GB" sz="2900" dirty="0" smtClean="0"/>
              <a:t>patents </a:t>
            </a:r>
            <a:r>
              <a:rPr lang="en-GB" sz="2900" dirty="0"/>
              <a:t>no longer in force, so </a:t>
            </a:r>
            <a:r>
              <a:rPr lang="en-GB" sz="2900" dirty="0" smtClean="0"/>
              <a:t>patent </a:t>
            </a:r>
            <a:r>
              <a:rPr lang="en-GB" sz="2900" dirty="0"/>
              <a:t>reference system </a:t>
            </a:r>
            <a:r>
              <a:rPr lang="en-GB" sz="2900" dirty="0" smtClean="0"/>
              <a:t>is may be useful to investigate previous inventions and assess value of </a:t>
            </a:r>
            <a:r>
              <a:rPr lang="en-GB" sz="2900" dirty="0"/>
              <a:t>continuing with </a:t>
            </a:r>
            <a:r>
              <a:rPr lang="en-GB" sz="2900" dirty="0" smtClean="0"/>
              <a:t>a proposed </a:t>
            </a:r>
            <a:r>
              <a:rPr lang="en-GB" sz="2900" dirty="0"/>
              <a:t>research </a:t>
            </a:r>
            <a:r>
              <a:rPr lang="en-GB" sz="2900" dirty="0" smtClean="0"/>
              <a:t>project.</a:t>
            </a:r>
          </a:p>
          <a:p>
            <a:pPr lvl="2"/>
            <a:r>
              <a:rPr lang="en-GB" sz="2900" dirty="0" smtClean="0"/>
              <a:t>Provides </a:t>
            </a:r>
            <a:r>
              <a:rPr lang="en-GB" sz="2900" dirty="0"/>
              <a:t>information about what competitors are doing</a:t>
            </a:r>
            <a:r>
              <a:rPr lang="en-GB" sz="2900" dirty="0" smtClean="0"/>
              <a:t> </a:t>
            </a:r>
            <a:r>
              <a:rPr lang="en-GB" sz="2700" dirty="0" smtClean="0"/>
              <a:t/>
            </a:r>
            <a:br>
              <a:rPr lang="en-GB" sz="2700" dirty="0" smtClean="0"/>
            </a:br>
            <a:r>
              <a:rPr lang="en-GB" dirty="0" smtClean="0"/>
              <a:t/>
            </a:r>
            <a:br>
              <a:rPr lang="en-GB" dirty="0" smtClean="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190783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a:r>
            <a:r>
              <a:rPr lang="en-GB" dirty="0" smtClean="0"/>
              <a:t>outes to obtain a patent</a:t>
            </a:r>
            <a:endParaRPr lang="en-GB" dirty="0"/>
          </a:p>
        </p:txBody>
      </p:sp>
      <p:sp>
        <p:nvSpPr>
          <p:cNvPr id="3" name="Content Placeholder 2"/>
          <p:cNvSpPr>
            <a:spLocks noGrp="1"/>
          </p:cNvSpPr>
          <p:nvPr>
            <p:ph idx="1"/>
          </p:nvPr>
        </p:nvSpPr>
        <p:spPr/>
        <p:txBody>
          <a:bodyPr>
            <a:normAutofit fontScale="85000" lnSpcReduction="20000"/>
          </a:bodyPr>
          <a:lstStyle/>
          <a:p>
            <a:r>
              <a:rPr lang="en-GB" dirty="0"/>
              <a:t> </a:t>
            </a:r>
            <a:r>
              <a:rPr lang="en-GB" dirty="0" smtClean="0"/>
              <a:t>In the UK - c</a:t>
            </a:r>
            <a:r>
              <a:rPr lang="en-GB" dirty="0" smtClean="0"/>
              <a:t>an </a:t>
            </a:r>
            <a:r>
              <a:rPr lang="en-GB" dirty="0"/>
              <a:t>obtain a patent via one of three </a:t>
            </a:r>
            <a:r>
              <a:rPr lang="en-GB" dirty="0" smtClean="0"/>
              <a:t>routes:</a:t>
            </a:r>
            <a:endParaRPr lang="en-GB" dirty="0"/>
          </a:p>
          <a:p>
            <a:pPr lvl="1"/>
            <a:r>
              <a:rPr lang="en-GB" dirty="0" err="1"/>
              <a:t>i</a:t>
            </a:r>
            <a:r>
              <a:rPr lang="en-GB" dirty="0"/>
              <a:t>) a European Patent, via an application to the European Patent Office (EPO). This will be valid in as many EPC member states as the applicant designates.</a:t>
            </a:r>
          </a:p>
          <a:p>
            <a:pPr lvl="1"/>
            <a:r>
              <a:rPr lang="en-GB" dirty="0"/>
              <a:t>ii) a PCT (patent co-operation treaty) patent provided through WIPO which allows filing in </a:t>
            </a:r>
            <a:r>
              <a:rPr lang="en-GB" dirty="0" smtClean="0"/>
              <a:t>multiple international </a:t>
            </a:r>
            <a:r>
              <a:rPr lang="en-GB" dirty="0"/>
              <a:t>jurisdictions through a single application.</a:t>
            </a:r>
          </a:p>
          <a:p>
            <a:pPr lvl="1"/>
            <a:r>
              <a:rPr lang="en-GB" dirty="0"/>
              <a:t>iii) a UK Patent, via an application to the UK Patent Office. This is only enforceable within the territory of the UK. </a:t>
            </a:r>
            <a:endParaRPr lang="en-GB" dirty="0" smtClean="0"/>
          </a:p>
          <a:p>
            <a:pPr lvl="1"/>
            <a:endParaRPr lang="en-GB" dirty="0" smtClean="0"/>
          </a:p>
          <a:p>
            <a:r>
              <a:rPr lang="en-GB" dirty="0"/>
              <a:t>Our focus </a:t>
            </a:r>
            <a:r>
              <a:rPr lang="en-GB" dirty="0" smtClean="0"/>
              <a:t>here is </a:t>
            </a:r>
            <a:r>
              <a:rPr lang="en-GB" dirty="0"/>
              <a:t>on the UK </a:t>
            </a:r>
            <a:r>
              <a:rPr lang="en-GB" dirty="0" smtClean="0"/>
              <a:t>Patent </a:t>
            </a:r>
            <a:endParaRPr lang="en-GB" dirty="0" smtClean="0"/>
          </a:p>
          <a:p>
            <a:pPr lvl="1"/>
            <a:r>
              <a:rPr lang="en-GB" dirty="0"/>
              <a:t>Governed by The Patents Act 1977</a:t>
            </a:r>
          </a:p>
          <a:p>
            <a:pPr lvl="1"/>
            <a:r>
              <a:rPr lang="en-GB" dirty="0"/>
              <a:t>Act allows for UK courts to be influenced, but not bound, by decisions of EPO</a:t>
            </a:r>
            <a:r>
              <a:rPr lang="en-GB" dirty="0" smtClean="0"/>
              <a:t>.</a:t>
            </a:r>
          </a:p>
          <a:p>
            <a:pPr lvl="1"/>
            <a:endParaRPr lang="en-GB" dirty="0"/>
          </a:p>
          <a:p>
            <a:r>
              <a:rPr lang="en-GB" dirty="0" smtClean="0"/>
              <a:t>Opposition to a patent</a:t>
            </a:r>
          </a:p>
          <a:p>
            <a:pPr lvl="1"/>
            <a:r>
              <a:rPr lang="en-GB" dirty="0" smtClean="0"/>
              <a:t>During application process</a:t>
            </a:r>
          </a:p>
          <a:p>
            <a:pPr lvl="1"/>
            <a:r>
              <a:rPr lang="en-GB" dirty="0" smtClean="0"/>
              <a:t>In defence of an allegation of infringement</a:t>
            </a:r>
          </a:p>
          <a:p>
            <a:pPr marL="457200" lvl="1" indent="0">
              <a:buNone/>
            </a:pP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61052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can apply for a patent?</a:t>
            </a:r>
            <a:endParaRPr lang="en-GB" dirty="0"/>
          </a:p>
        </p:txBody>
      </p:sp>
      <p:sp>
        <p:nvSpPr>
          <p:cNvPr id="3" name="Content Placeholder 2"/>
          <p:cNvSpPr>
            <a:spLocks noGrp="1"/>
          </p:cNvSpPr>
          <p:nvPr>
            <p:ph idx="1"/>
          </p:nvPr>
        </p:nvSpPr>
        <p:spPr/>
        <p:txBody>
          <a:bodyPr>
            <a:normAutofit fontScale="92500"/>
          </a:bodyPr>
          <a:lstStyle/>
          <a:p>
            <a:r>
              <a:rPr lang="en-GB" dirty="0" smtClean="0"/>
              <a:t>s7(2)(a) </a:t>
            </a:r>
            <a:r>
              <a:rPr lang="en-GB" i="1" dirty="0"/>
              <a:t>Inventor</a:t>
            </a:r>
            <a:r>
              <a:rPr lang="en-GB" dirty="0"/>
              <a:t> - A patent for an invention may be granted </a:t>
            </a:r>
            <a:r>
              <a:rPr lang="en-GB" dirty="0" smtClean="0"/>
              <a:t>primarily </a:t>
            </a:r>
            <a:r>
              <a:rPr lang="en-GB" dirty="0"/>
              <a:t>to the inventor or joint </a:t>
            </a:r>
            <a:r>
              <a:rPr lang="en-GB" dirty="0" smtClean="0"/>
              <a:t>inventors</a:t>
            </a:r>
          </a:p>
          <a:p>
            <a:endParaRPr lang="en-GB" dirty="0" smtClean="0"/>
          </a:p>
          <a:p>
            <a:r>
              <a:rPr lang="en-GB" dirty="0" smtClean="0"/>
              <a:t>s7(2</a:t>
            </a:r>
            <a:r>
              <a:rPr lang="en-GB" dirty="0"/>
              <a:t>)(b)  </a:t>
            </a:r>
            <a:r>
              <a:rPr lang="en-GB" i="1" dirty="0" smtClean="0"/>
              <a:t>Contracting party with inventor </a:t>
            </a:r>
            <a:r>
              <a:rPr lang="en-GB" dirty="0" smtClean="0"/>
              <a:t>– e.g. research funding body</a:t>
            </a:r>
          </a:p>
          <a:p>
            <a:pPr marL="0" indent="0">
              <a:buNone/>
            </a:pPr>
            <a:endParaRPr lang="en-GB" dirty="0"/>
          </a:p>
          <a:p>
            <a:r>
              <a:rPr lang="en-GB" dirty="0" smtClean="0"/>
              <a:t>s39  where </a:t>
            </a:r>
            <a:r>
              <a:rPr lang="en-GB" dirty="0"/>
              <a:t>the invention is made by an employee in the course of </a:t>
            </a:r>
            <a:r>
              <a:rPr lang="en-GB" dirty="0" smtClean="0"/>
              <a:t>his employment </a:t>
            </a:r>
            <a:r>
              <a:rPr lang="en-GB" dirty="0"/>
              <a:t>then the employer is regarded as being entitled to the </a:t>
            </a:r>
            <a:r>
              <a:rPr lang="en-GB" dirty="0" smtClean="0"/>
              <a:t>patent</a:t>
            </a:r>
          </a:p>
          <a:p>
            <a:pPr lvl="1"/>
            <a:r>
              <a:rPr lang="en-GB" dirty="0" smtClean="0"/>
              <a:t>Note s40</a:t>
            </a:r>
            <a:r>
              <a:rPr lang="en-GB" dirty="0"/>
              <a:t>: where the patent is of </a:t>
            </a:r>
            <a:r>
              <a:rPr lang="en-GB" u="sng" dirty="0"/>
              <a:t>outstanding benefit</a:t>
            </a:r>
            <a:r>
              <a:rPr lang="en-GB" dirty="0"/>
              <a:t> to the employer, the employee may make a claim for a contribution of that </a:t>
            </a:r>
            <a:r>
              <a:rPr lang="en-GB" dirty="0" smtClean="0"/>
              <a:t>benefit (but very hard </a:t>
            </a:r>
            <a:r>
              <a:rPr lang="en-GB" dirty="0"/>
              <a:t>to </a:t>
            </a:r>
            <a:r>
              <a:rPr lang="en-GB" dirty="0" smtClean="0"/>
              <a:t>prove)</a:t>
            </a:r>
            <a:br>
              <a:rPr lang="en-GB" dirty="0" smtClean="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376698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Before we go on: a </a:t>
            </a:r>
            <a:r>
              <a:rPr lang="en-GB" dirty="0"/>
              <a:t>‘person skilled in the art</a:t>
            </a:r>
            <a:r>
              <a:rPr lang="en-GB" dirty="0" smtClean="0"/>
              <a:t>’</a:t>
            </a:r>
            <a:endParaRPr lang="en-GB" dirty="0"/>
          </a:p>
        </p:txBody>
      </p:sp>
      <p:sp>
        <p:nvSpPr>
          <p:cNvPr id="3" name="Content Placeholder 2"/>
          <p:cNvSpPr>
            <a:spLocks noGrp="1"/>
          </p:cNvSpPr>
          <p:nvPr>
            <p:ph idx="1"/>
          </p:nvPr>
        </p:nvSpPr>
        <p:spPr/>
        <p:txBody>
          <a:bodyPr>
            <a:normAutofit lnSpcReduction="10000"/>
          </a:bodyPr>
          <a:lstStyle/>
          <a:p>
            <a:r>
              <a:rPr lang="en-GB" dirty="0" smtClean="0"/>
              <a:t>The court must use a reference point in determining whether:</a:t>
            </a:r>
          </a:p>
          <a:p>
            <a:pPr lvl="1"/>
            <a:r>
              <a:rPr lang="en-GB" dirty="0" smtClean="0"/>
              <a:t>There is an appropriate level of detail in a patent application</a:t>
            </a:r>
          </a:p>
          <a:p>
            <a:pPr lvl="1"/>
            <a:r>
              <a:rPr lang="en-GB" dirty="0" smtClean="0"/>
              <a:t>The invention for which the application is made is indeed ‘a step forward’ in terms of development</a:t>
            </a:r>
          </a:p>
          <a:p>
            <a:pPr lvl="1"/>
            <a:endParaRPr lang="en-GB" dirty="0" smtClean="0"/>
          </a:p>
          <a:p>
            <a:r>
              <a:rPr lang="en-GB" dirty="0" smtClean="0"/>
              <a:t>For this purpose the </a:t>
            </a:r>
            <a:r>
              <a:rPr lang="en-GB" dirty="0"/>
              <a:t>court will place itself in the shoes </a:t>
            </a:r>
            <a:r>
              <a:rPr lang="en-GB" dirty="0" smtClean="0"/>
              <a:t>of a </a:t>
            </a:r>
            <a:r>
              <a:rPr lang="en-GB" u="sng" dirty="0" smtClean="0"/>
              <a:t>legal concept </a:t>
            </a:r>
            <a:r>
              <a:rPr lang="en-GB" dirty="0" smtClean="0"/>
              <a:t>termed ‘a person skilled in the art’</a:t>
            </a:r>
          </a:p>
          <a:p>
            <a:pPr lvl="1"/>
            <a:r>
              <a:rPr lang="en-GB" dirty="0" smtClean="0"/>
              <a:t>a </a:t>
            </a:r>
            <a:r>
              <a:rPr lang="en-GB" dirty="0"/>
              <a:t>normally skilled but unimaginative worker in </a:t>
            </a:r>
            <a:r>
              <a:rPr lang="en-GB" dirty="0" smtClean="0"/>
              <a:t>the relevant area </a:t>
            </a:r>
          </a:p>
          <a:p>
            <a:pPr lvl="1"/>
            <a:r>
              <a:rPr lang="en-GB" dirty="0" smtClean="0"/>
              <a:t>with </a:t>
            </a:r>
            <a:r>
              <a:rPr lang="en-GB" dirty="0"/>
              <a:t>all the accompanying knowledge at the date the invention was created </a:t>
            </a:r>
          </a:p>
          <a:p>
            <a:pPr lvl="1"/>
            <a:r>
              <a:rPr lang="en-GB" dirty="0" smtClean="0"/>
              <a:t>but </a:t>
            </a:r>
            <a:r>
              <a:rPr lang="en-GB" dirty="0"/>
              <a:t>without any knowledge of the invention </a:t>
            </a:r>
            <a:r>
              <a:rPr lang="en-GB" dirty="0" smtClean="0"/>
              <a:t>itself</a:t>
            </a:r>
          </a:p>
          <a:p>
            <a:pPr lvl="1"/>
            <a:r>
              <a:rPr lang="en-GB" dirty="0" smtClean="0"/>
              <a:t>“halfway between an idiot and a genius”</a:t>
            </a:r>
            <a:br>
              <a:rPr lang="en-GB" dirty="0" smtClean="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508828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Patent Application Procedure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The Specification Document:</a:t>
            </a:r>
          </a:p>
          <a:p>
            <a:pPr lvl="1"/>
            <a:r>
              <a:rPr lang="en-GB" dirty="0" smtClean="0"/>
              <a:t>(</a:t>
            </a:r>
            <a:r>
              <a:rPr lang="en-GB" dirty="0" err="1" smtClean="0"/>
              <a:t>i</a:t>
            </a:r>
            <a:r>
              <a:rPr lang="en-GB" dirty="0" smtClean="0"/>
              <a:t>) Specification  </a:t>
            </a:r>
          </a:p>
          <a:p>
            <a:pPr lvl="2"/>
            <a:r>
              <a:rPr lang="en-GB" dirty="0" smtClean="0"/>
              <a:t>Biographical information of inventor</a:t>
            </a:r>
          </a:p>
          <a:p>
            <a:pPr lvl="2"/>
            <a:r>
              <a:rPr lang="en-GB" dirty="0" smtClean="0"/>
              <a:t>Written d</a:t>
            </a:r>
            <a:r>
              <a:rPr lang="en-GB" dirty="0"/>
              <a:t>escription(may include supplementary drawings/photos</a:t>
            </a:r>
            <a:r>
              <a:rPr lang="en-GB" dirty="0" smtClean="0"/>
              <a:t>)</a:t>
            </a:r>
          </a:p>
          <a:p>
            <a:pPr lvl="3"/>
            <a:r>
              <a:rPr lang="en-GB" dirty="0"/>
              <a:t>G</a:t>
            </a:r>
            <a:r>
              <a:rPr lang="en-GB" dirty="0" smtClean="0"/>
              <a:t>ap in knowledge which invention fills</a:t>
            </a:r>
            <a:endParaRPr lang="en-GB" dirty="0"/>
          </a:p>
          <a:p>
            <a:pPr lvl="3"/>
            <a:r>
              <a:rPr lang="en-GB" i="1" dirty="0" smtClean="0"/>
              <a:t>Workings</a:t>
            </a:r>
            <a:r>
              <a:rPr lang="en-GB" dirty="0" smtClean="0"/>
              <a:t> - how invention </a:t>
            </a:r>
            <a:r>
              <a:rPr lang="en-GB" dirty="0"/>
              <a:t>was </a:t>
            </a:r>
            <a:r>
              <a:rPr lang="en-GB" dirty="0" smtClean="0"/>
              <a:t>created</a:t>
            </a:r>
          </a:p>
          <a:p>
            <a:pPr lvl="3"/>
            <a:r>
              <a:rPr lang="en-GB" i="1" dirty="0" smtClean="0"/>
              <a:t>Enablement</a:t>
            </a:r>
            <a:r>
              <a:rPr lang="en-GB" dirty="0" smtClean="0"/>
              <a:t> - provide sufficient </a:t>
            </a:r>
            <a:r>
              <a:rPr lang="en-GB" dirty="0"/>
              <a:t>information to enable any </a:t>
            </a:r>
            <a:r>
              <a:rPr lang="en-GB" u="sng" dirty="0"/>
              <a:t>person skilled in </a:t>
            </a:r>
            <a:r>
              <a:rPr lang="en-GB" u="sng" dirty="0" smtClean="0"/>
              <a:t>the art</a:t>
            </a:r>
            <a:r>
              <a:rPr lang="en-GB" dirty="0" smtClean="0"/>
              <a:t> </a:t>
            </a:r>
            <a:r>
              <a:rPr lang="en-GB" dirty="0"/>
              <a:t>to reproduce </a:t>
            </a:r>
            <a:r>
              <a:rPr lang="en-GB" dirty="0" smtClean="0"/>
              <a:t>invention by </a:t>
            </a:r>
            <a:r>
              <a:rPr lang="en-GB" dirty="0"/>
              <a:t>following the steps outlined in </a:t>
            </a:r>
            <a:r>
              <a:rPr lang="en-GB" dirty="0" smtClean="0"/>
              <a:t>the description</a:t>
            </a:r>
            <a:endParaRPr lang="en-GB" dirty="0"/>
          </a:p>
          <a:p>
            <a:pPr lvl="1"/>
            <a:r>
              <a:rPr lang="en-GB" dirty="0" smtClean="0"/>
              <a:t>(ii) Claims</a:t>
            </a:r>
          </a:p>
          <a:p>
            <a:pPr lvl="2"/>
            <a:r>
              <a:rPr lang="en-GB" dirty="0" smtClean="0"/>
              <a:t>Defines </a:t>
            </a:r>
            <a:r>
              <a:rPr lang="en-GB" dirty="0"/>
              <a:t>the matter for which the applicant seeks </a:t>
            </a:r>
            <a:r>
              <a:rPr lang="en-GB" dirty="0" smtClean="0"/>
              <a:t>protection i.e. the scope of the 20 year monopoly</a:t>
            </a:r>
          </a:p>
          <a:p>
            <a:pPr lvl="2"/>
            <a:r>
              <a:rPr lang="en-GB" dirty="0" smtClean="0"/>
              <a:t>Must relate </a:t>
            </a:r>
            <a:r>
              <a:rPr lang="en-GB" dirty="0"/>
              <a:t>to one invention or to a group of inventions which are so linked as to form a </a:t>
            </a:r>
            <a:r>
              <a:rPr lang="en-GB" dirty="0" smtClean="0"/>
              <a:t>single inventive concept</a:t>
            </a:r>
          </a:p>
          <a:p>
            <a:pPr lvl="2"/>
            <a:endParaRPr lang="en-GB" dirty="0"/>
          </a:p>
          <a:p>
            <a:r>
              <a:rPr lang="en-GB" dirty="0" smtClean="0"/>
              <a:t>Significance </a:t>
            </a:r>
            <a:r>
              <a:rPr lang="en-GB" dirty="0"/>
              <a:t>of filing date</a:t>
            </a:r>
          </a:p>
          <a:p>
            <a:pPr lvl="1"/>
            <a:r>
              <a:rPr lang="en-GB" dirty="0"/>
              <a:t>UK has a ‘First to file’ </a:t>
            </a:r>
            <a:r>
              <a:rPr lang="en-GB" dirty="0" smtClean="0"/>
              <a:t>system - 20 </a:t>
            </a:r>
            <a:r>
              <a:rPr lang="en-GB" dirty="0"/>
              <a:t>years protection </a:t>
            </a:r>
            <a:r>
              <a:rPr lang="en-GB" dirty="0" smtClean="0"/>
              <a:t>from the </a:t>
            </a:r>
            <a:r>
              <a:rPr lang="en-GB" i="1" dirty="0" smtClean="0"/>
              <a:t>priority date</a:t>
            </a:r>
            <a:endParaRPr lang="en-GB" i="1" dirty="0"/>
          </a:p>
          <a:p>
            <a:pPr lvl="2"/>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72095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cannot be patented?</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endParaRPr lang="en-GB" dirty="0" smtClean="0"/>
          </a:p>
          <a:p>
            <a:r>
              <a:rPr lang="en-GB" dirty="0" smtClean="0"/>
              <a:t>s1(2) </a:t>
            </a:r>
            <a:r>
              <a:rPr lang="en-GB" dirty="0"/>
              <a:t>Not an </a:t>
            </a:r>
            <a:r>
              <a:rPr lang="en-GB" dirty="0" smtClean="0"/>
              <a:t>invention:</a:t>
            </a:r>
          </a:p>
          <a:p>
            <a:pPr lvl="1"/>
            <a:r>
              <a:rPr lang="en-GB" dirty="0"/>
              <a:t>(a) a </a:t>
            </a:r>
            <a:r>
              <a:rPr lang="en-GB" u="sng" dirty="0"/>
              <a:t>discovery</a:t>
            </a:r>
            <a:r>
              <a:rPr lang="en-GB" dirty="0"/>
              <a:t>, scientific </a:t>
            </a:r>
            <a:r>
              <a:rPr lang="en-GB" u="sng" dirty="0"/>
              <a:t>theory</a:t>
            </a:r>
            <a:r>
              <a:rPr lang="en-GB" dirty="0"/>
              <a:t> or mathematical </a:t>
            </a:r>
            <a:r>
              <a:rPr lang="en-GB" dirty="0" smtClean="0"/>
              <a:t>method</a:t>
            </a:r>
            <a:endParaRPr lang="en-GB" dirty="0"/>
          </a:p>
          <a:p>
            <a:pPr lvl="1"/>
            <a:r>
              <a:rPr lang="en-GB" dirty="0"/>
              <a:t>(b) a </a:t>
            </a:r>
            <a:r>
              <a:rPr lang="en-GB" u="sng" dirty="0"/>
              <a:t>literary, dramatic, musical or artistic work</a:t>
            </a:r>
            <a:r>
              <a:rPr lang="en-GB" dirty="0"/>
              <a:t> or any other aesthetic creation </a:t>
            </a:r>
            <a:r>
              <a:rPr lang="en-GB" dirty="0" smtClean="0"/>
              <a:t>whatsoever</a:t>
            </a:r>
            <a:endParaRPr lang="en-GB" dirty="0"/>
          </a:p>
          <a:p>
            <a:pPr lvl="1"/>
            <a:r>
              <a:rPr lang="en-GB" dirty="0"/>
              <a:t>(c) a scheme, rule or method for performing a </a:t>
            </a:r>
            <a:r>
              <a:rPr lang="en-GB" u="sng" dirty="0"/>
              <a:t>mental act</a:t>
            </a:r>
            <a:r>
              <a:rPr lang="en-GB" dirty="0"/>
              <a:t>, playing a game or doing business, or a program for a </a:t>
            </a:r>
            <a:r>
              <a:rPr lang="en-GB" dirty="0" smtClean="0"/>
              <a:t>computer</a:t>
            </a:r>
            <a:endParaRPr lang="en-GB" dirty="0"/>
          </a:p>
          <a:p>
            <a:pPr lvl="1"/>
            <a:r>
              <a:rPr lang="en-GB" dirty="0"/>
              <a:t>(d) the presentation of </a:t>
            </a:r>
            <a:r>
              <a:rPr lang="en-GB" dirty="0" smtClean="0"/>
              <a:t>information</a:t>
            </a:r>
          </a:p>
          <a:p>
            <a:pPr lvl="1"/>
            <a:endParaRPr lang="en-GB" dirty="0" smtClean="0"/>
          </a:p>
          <a:p>
            <a:r>
              <a:rPr lang="en-GB" dirty="0" smtClean="0"/>
              <a:t>s1(3) Something that is contrary to public policy or morality</a:t>
            </a:r>
          </a:p>
          <a:p>
            <a:pPr lvl="1"/>
            <a:r>
              <a:rPr lang="en-GB" dirty="0" smtClean="0"/>
              <a:t>methods of medical treatment as outlined in s.4A(1)</a:t>
            </a:r>
          </a:p>
          <a:p>
            <a:pPr lvl="1"/>
            <a:r>
              <a:rPr lang="en-GB" dirty="0" smtClean="0"/>
              <a:t>certain types of biological material e.g. the human body at various stages of formation; processes for cloning humans; uses of human embryos for commercial or industrial purposes (s76A)</a:t>
            </a:r>
          </a:p>
          <a:p>
            <a:pPr lvl="1"/>
            <a:r>
              <a:rPr lang="en-GB" dirty="0" smtClean="0"/>
              <a:t>Others e.g</a:t>
            </a:r>
            <a:r>
              <a:rPr lang="en-GB" dirty="0"/>
              <a:t>. a new type of letter </a:t>
            </a:r>
            <a:r>
              <a:rPr lang="en-GB" dirty="0" smtClean="0"/>
              <a:t>bomb</a:t>
            </a:r>
          </a:p>
          <a:p>
            <a:pPr marL="0" indent="0">
              <a:buNone/>
            </a:pPr>
            <a:r>
              <a:rPr lang="en-GB" dirty="0" smtClean="0"/>
              <a:t/>
            </a:r>
            <a:br>
              <a:rPr lang="en-GB" dirty="0" smtClean="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771181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TotalTime>
  <Words>2249</Words>
  <Application>Microsoft Office PowerPoint</Application>
  <PresentationFormat>Widescreen</PresentationFormat>
  <Paragraphs>236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Intellectual Property (IP) Law</vt:lpstr>
      <vt:lpstr>Relevant IP laws</vt:lpstr>
      <vt:lpstr>The process of invention and re-invention</vt:lpstr>
      <vt:lpstr>5. Patents</vt:lpstr>
      <vt:lpstr>Routes to obtain a patent</vt:lpstr>
      <vt:lpstr>Who can apply for a patent?</vt:lpstr>
      <vt:lpstr>Before we go on: a ‘person skilled in the art’</vt:lpstr>
      <vt:lpstr>The Patent Application Procedure</vt:lpstr>
      <vt:lpstr>What cannot be patented?</vt:lpstr>
      <vt:lpstr>What can be patented?</vt:lpstr>
      <vt:lpstr>(a) Must be ‘new’ (Novelty)</vt:lpstr>
      <vt:lpstr>(a) Must be ‘new’ i.e. Novelty (cont.)</vt:lpstr>
      <vt:lpstr> (b) Must involve an ‘inventive step’</vt:lpstr>
      <vt:lpstr> (b) Must involve an ‘inventive step’ (cont.)</vt:lpstr>
      <vt:lpstr>(c) Must be capable of industrial application</vt:lpstr>
      <vt:lpstr>Patent granting process</vt:lpstr>
      <vt:lpstr>Infringement of Patents</vt:lpstr>
      <vt:lpstr>Infringement of Patents (cont.)</vt:lpstr>
      <vt:lpstr>Defences to Patent Infringement</vt:lpstr>
      <vt:lpstr>Compulsory Licensing &amp; Exhaustion of Rights</vt:lpstr>
      <vt:lpstr>Remedies for infringement of patent</vt:lpstr>
      <vt:lpstr>University of Sheffield IP Policy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(IP) Law</dc:title>
  <dc:creator>Luke Samuel Blindell</dc:creator>
  <cp:lastModifiedBy>Luke Samuel Blindell</cp:lastModifiedBy>
  <cp:revision>103</cp:revision>
  <dcterms:created xsi:type="dcterms:W3CDTF">2017-10-05T19:41:36Z</dcterms:created>
  <dcterms:modified xsi:type="dcterms:W3CDTF">2017-11-01T11:57:53Z</dcterms:modified>
</cp:coreProperties>
</file>