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2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3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7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4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3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0918-D3C1-4BF7-8B07-75537C54470D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1BF3-D2B7-47BE-8512-A5606B267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Law of Tort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Tort Lecture 1</a:t>
            </a:r>
          </a:p>
          <a:p>
            <a:r>
              <a:rPr lang="en-GB" dirty="0" smtClean="0"/>
              <a:t>MGT388 Lecture 7</a:t>
            </a:r>
          </a:p>
          <a:p>
            <a:r>
              <a:rPr lang="en-GB" dirty="0" smtClean="0"/>
              <a:t>Note: IP Law Pre-Test will be online next week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Duty of care for pure economic loss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Defin</a:t>
            </a:r>
            <a:r>
              <a:rPr lang="en-GB" dirty="0" smtClean="0"/>
              <a:t> – economic loss </a:t>
            </a:r>
            <a:r>
              <a:rPr lang="en-GB" u="sng" dirty="0" smtClean="0"/>
              <a:t>not</a:t>
            </a:r>
            <a:r>
              <a:rPr lang="en-GB" dirty="0" smtClean="0"/>
              <a:t> arising from physical injury, death or property damage caused by negligence </a:t>
            </a:r>
          </a:p>
          <a:p>
            <a:r>
              <a:rPr lang="en-GB" dirty="0" smtClean="0"/>
              <a:t>i.e. economic loss arising directly from negligence e.g. failure to receive expected future profit or financial benefit (</a:t>
            </a:r>
            <a:r>
              <a:rPr lang="en-GB" i="1" dirty="0" smtClean="0"/>
              <a:t>Spartan Steel v Martin &amp; Co. Ltd</a:t>
            </a:r>
            <a:r>
              <a:rPr lang="en-GB" dirty="0" smtClean="0"/>
              <a:t>)</a:t>
            </a:r>
          </a:p>
          <a:p>
            <a:r>
              <a:rPr lang="en-GB" dirty="0" smtClean="0"/>
              <a:t>Will (generally) </a:t>
            </a:r>
            <a:r>
              <a:rPr lang="en-GB" u="sng" dirty="0" smtClean="0"/>
              <a:t>not</a:t>
            </a:r>
            <a:r>
              <a:rPr lang="en-GB" dirty="0" smtClean="0"/>
              <a:t> find a duty of care exists for pure economic loss.</a:t>
            </a:r>
          </a:p>
          <a:p>
            <a:pPr lvl="1"/>
            <a:r>
              <a:rPr lang="en-GB" dirty="0" smtClean="0"/>
              <a:t>Seen as role of contract law to protect economic interests</a:t>
            </a:r>
          </a:p>
          <a:p>
            <a:pPr lvl="1"/>
            <a:r>
              <a:rPr lang="en-GB" dirty="0"/>
              <a:t>Undesirable to expose defendants to potential liability for an “indeterminate amount to an indeterminate class” </a:t>
            </a:r>
            <a:endParaRPr lang="en-GB" dirty="0" smtClean="0"/>
          </a:p>
          <a:p>
            <a:r>
              <a:rPr lang="en-GB" dirty="0" smtClean="0"/>
              <a:t>BUT exception is negligent misstatement</a:t>
            </a:r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</p:spTree>
    <p:extLst>
      <p:ext uri="{BB962C8B-B14F-4D97-AF65-F5344CB8AC3E}">
        <p14:creationId xmlns:p14="http://schemas.microsoft.com/office/powerpoint/2010/main" val="40745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Pure economic Loss - Negligent misstatement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Law may find duty of care for pure economic loss where it arises from a negligent misstatement (</a:t>
            </a:r>
            <a:r>
              <a:rPr lang="en-GB" i="1" dirty="0" smtClean="0"/>
              <a:t>Hedley Byrne v Heller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 such a duty to exist: </a:t>
            </a:r>
          </a:p>
          <a:p>
            <a:pPr lvl="1"/>
            <a:r>
              <a:rPr lang="en-GB" dirty="0" smtClean="0"/>
              <a:t>A special relationship of trust and confidence exists between parties</a:t>
            </a:r>
          </a:p>
          <a:p>
            <a:pPr lvl="1"/>
            <a:r>
              <a:rPr lang="en-GB" dirty="0" smtClean="0"/>
              <a:t>The party giving the info/advice has voluntarily assumed the risk</a:t>
            </a:r>
          </a:p>
          <a:p>
            <a:pPr lvl="1"/>
            <a:r>
              <a:rPr lang="en-GB" dirty="0" smtClean="0"/>
              <a:t>The info/advice was relied upon and it was reasonable to do so in the circumstances</a:t>
            </a:r>
          </a:p>
          <a:p>
            <a:r>
              <a:rPr lang="en-GB" dirty="0" smtClean="0"/>
              <a:t>Significant </a:t>
            </a:r>
            <a:r>
              <a:rPr lang="en-GB" dirty="0"/>
              <a:t>factors: </a:t>
            </a:r>
            <a:endParaRPr lang="en-GB" dirty="0" smtClean="0"/>
          </a:p>
          <a:p>
            <a:pPr lvl="1"/>
            <a:r>
              <a:rPr lang="en-GB" dirty="0" smtClean="0"/>
              <a:t>purpose </a:t>
            </a:r>
            <a:r>
              <a:rPr lang="en-GB" dirty="0"/>
              <a:t>for which the statement was made </a:t>
            </a:r>
            <a:endParaRPr lang="en-GB" dirty="0" smtClean="0"/>
          </a:p>
          <a:p>
            <a:pPr lvl="1"/>
            <a:r>
              <a:rPr lang="en-GB" dirty="0" smtClean="0"/>
              <a:t>purpose </a:t>
            </a:r>
            <a:r>
              <a:rPr lang="en-GB" dirty="0"/>
              <a:t>for which the statement was communicated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relationship between the maker of the statement, the recipient and any intermediary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size of the class of persons to which the defendant belongs </a:t>
            </a:r>
            <a:endParaRPr lang="en-GB" dirty="0" smtClean="0"/>
          </a:p>
          <a:p>
            <a:pPr lvl="1"/>
            <a:r>
              <a:rPr lang="en-GB" dirty="0" smtClean="0"/>
              <a:t>state </a:t>
            </a:r>
            <a:r>
              <a:rPr lang="en-GB" dirty="0"/>
              <a:t>of knowledge of the defendants </a:t>
            </a:r>
            <a:endParaRPr lang="en-GB" dirty="0" smtClean="0"/>
          </a:p>
          <a:p>
            <a:pPr lvl="1"/>
            <a:r>
              <a:rPr lang="en-GB" dirty="0" smtClean="0"/>
              <a:t>was </a:t>
            </a:r>
            <a:r>
              <a:rPr lang="en-GB" dirty="0"/>
              <a:t>it reasonable for the </a:t>
            </a:r>
            <a:r>
              <a:rPr lang="en-GB" dirty="0" smtClean="0"/>
              <a:t>claimant </a:t>
            </a:r>
            <a:r>
              <a:rPr lang="en-GB" dirty="0"/>
              <a:t>to rely on the statement. </a:t>
            </a:r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</p:spTree>
    <p:extLst>
      <p:ext uri="{BB962C8B-B14F-4D97-AF65-F5344CB8AC3E}">
        <p14:creationId xmlns:p14="http://schemas.microsoft.com/office/powerpoint/2010/main" val="137735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Duty of care for pure psychiatric injury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Defin</a:t>
            </a:r>
            <a:r>
              <a:rPr lang="en-GB" dirty="0"/>
              <a:t> – psychiatric </a:t>
            </a:r>
            <a:r>
              <a:rPr lang="en-GB" dirty="0" smtClean="0"/>
              <a:t>(mental) injury which is </a:t>
            </a:r>
            <a:r>
              <a:rPr lang="en-GB" u="sng" dirty="0" smtClean="0"/>
              <a:t>not</a:t>
            </a:r>
            <a:r>
              <a:rPr lang="en-GB" dirty="0" smtClean="0"/>
              <a:t> </a:t>
            </a:r>
            <a:r>
              <a:rPr lang="en-GB" dirty="0"/>
              <a:t>accompanied by physical injury</a:t>
            </a:r>
          </a:p>
          <a:p>
            <a:endParaRPr lang="en-GB" dirty="0"/>
          </a:p>
          <a:p>
            <a:r>
              <a:rPr lang="en-GB" dirty="0" smtClean="0"/>
              <a:t>Can now claim for pure psychiatric injury (PI) </a:t>
            </a:r>
          </a:p>
          <a:p>
            <a:endParaRPr lang="en-GB" dirty="0" smtClean="0"/>
          </a:p>
          <a:p>
            <a:r>
              <a:rPr lang="en-GB" dirty="0" smtClean="0"/>
              <a:t>Must be recognised psychiatric illness e.g. PTSD (not merely grief, anxiety or distress)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r</a:t>
            </a:r>
            <a:r>
              <a:rPr lang="en-GB" dirty="0" smtClean="0"/>
              <a:t>ules differ depending on whether claimant is:</a:t>
            </a:r>
          </a:p>
          <a:p>
            <a:pPr lvl="1"/>
            <a:r>
              <a:rPr lang="en-GB" i="1" dirty="0" smtClean="0"/>
              <a:t>Primary victim </a:t>
            </a:r>
            <a:r>
              <a:rPr lang="en-GB" dirty="0" smtClean="0"/>
              <a:t>- suffers </a:t>
            </a:r>
            <a:r>
              <a:rPr lang="en-GB" dirty="0"/>
              <a:t>PI because something has happened to </a:t>
            </a:r>
            <a:r>
              <a:rPr lang="en-GB" dirty="0" smtClean="0"/>
              <a:t>him/her</a:t>
            </a:r>
            <a:endParaRPr lang="en-GB" dirty="0"/>
          </a:p>
          <a:p>
            <a:pPr lvl="1"/>
            <a:r>
              <a:rPr lang="en-GB" i="1" dirty="0" smtClean="0"/>
              <a:t>Secondary victim </a:t>
            </a:r>
            <a:r>
              <a:rPr lang="en-GB" dirty="0"/>
              <a:t>- suffers PI by seeing/hearing something that has happened to somebody else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</p:spTree>
    <p:extLst>
      <p:ext uri="{BB962C8B-B14F-4D97-AF65-F5344CB8AC3E}">
        <p14:creationId xmlns:p14="http://schemas.microsoft.com/office/powerpoint/2010/main" val="41384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Duty of care for pure </a:t>
            </a:r>
            <a:r>
              <a:rPr lang="en-GB" dirty="0" smtClean="0">
                <a:latin typeface="+mn-lt"/>
              </a:rPr>
              <a:t>psychiatric injury cont.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Primary </a:t>
            </a:r>
            <a:r>
              <a:rPr lang="en-GB" dirty="0" smtClean="0"/>
              <a:t>victims </a:t>
            </a:r>
          </a:p>
          <a:p>
            <a:pPr lvl="1"/>
            <a:r>
              <a:rPr lang="en-GB" u="sng" dirty="0" smtClean="0"/>
              <a:t>Physical</a:t>
            </a:r>
            <a:r>
              <a:rPr lang="en-GB" dirty="0" smtClean="0"/>
              <a:t> </a:t>
            </a:r>
            <a:r>
              <a:rPr lang="en-GB" dirty="0"/>
              <a:t>injury must be foreseeable i.e. must be in zone of physical danger (</a:t>
            </a:r>
            <a:r>
              <a:rPr lang="en-GB" i="1" dirty="0"/>
              <a:t>Page v Smith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Must be related to involvement in accident or immediate </a:t>
            </a:r>
            <a:r>
              <a:rPr lang="en-GB" dirty="0" smtClean="0"/>
              <a:t>aftermath (</a:t>
            </a:r>
            <a:r>
              <a:rPr lang="en-GB" i="1" dirty="0" smtClean="0"/>
              <a:t>Rothwell </a:t>
            </a:r>
            <a:r>
              <a:rPr lang="en-GB" i="1" dirty="0"/>
              <a:t>v Chemical &amp; Insulating Co </a:t>
            </a:r>
            <a:r>
              <a:rPr lang="en-GB" i="1" dirty="0" smtClean="0"/>
              <a:t>ltd)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/>
              <a:t>Secondary </a:t>
            </a:r>
            <a:r>
              <a:rPr lang="en-GB" dirty="0" smtClean="0"/>
              <a:t>victims</a:t>
            </a:r>
          </a:p>
          <a:p>
            <a:pPr lvl="1"/>
            <a:r>
              <a:rPr lang="en-GB" dirty="0" smtClean="0"/>
              <a:t>PI </a:t>
            </a:r>
            <a:r>
              <a:rPr lang="en-GB" dirty="0"/>
              <a:t>must be reasonably foreseeable in a person of ‘ordinary fortitude’ (</a:t>
            </a:r>
            <a:r>
              <a:rPr lang="en-GB" i="1" dirty="0" err="1"/>
              <a:t>Bourhill</a:t>
            </a:r>
            <a:r>
              <a:rPr lang="en-GB" i="1" dirty="0"/>
              <a:t> v Young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Must be a ‘close tie of love and affection’ with the victim </a:t>
            </a:r>
          </a:p>
          <a:p>
            <a:pPr lvl="1"/>
            <a:r>
              <a:rPr lang="en-GB" dirty="0"/>
              <a:t>Must be proximity to the accident and means by which the PI was caused – in time &amp; space</a:t>
            </a:r>
          </a:p>
          <a:p>
            <a:pPr lvl="1"/>
            <a:r>
              <a:rPr lang="en-GB" dirty="0"/>
              <a:t>PI must be sustained due to </a:t>
            </a:r>
            <a:r>
              <a:rPr lang="en-GB" u="sng" dirty="0"/>
              <a:t>shock</a:t>
            </a:r>
            <a:r>
              <a:rPr lang="en-GB" dirty="0"/>
              <a:t> – “involves the sudden appreciation by sight or sound of a horrifying event, which violently agitates the mind.” It does not “include PI caused by the accumulation over a period of time of more gradual assaults on the nervous system.“ (</a:t>
            </a:r>
            <a:r>
              <a:rPr lang="en-GB" i="1" dirty="0" err="1"/>
              <a:t>Alcock</a:t>
            </a:r>
            <a:r>
              <a:rPr lang="en-GB" i="1" dirty="0"/>
              <a:t> v Chief Constable of South Yorkshire Police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</p:spTree>
    <p:extLst>
      <p:ext uri="{BB962C8B-B14F-4D97-AF65-F5344CB8AC3E}">
        <p14:creationId xmlns:p14="http://schemas.microsoft.com/office/powerpoint/2010/main" val="34451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What is a tort?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“A </a:t>
            </a:r>
            <a:r>
              <a:rPr lang="en-GB" u="sng" dirty="0"/>
              <a:t>civil wrong</a:t>
            </a:r>
            <a:r>
              <a:rPr lang="en-GB" dirty="0"/>
              <a:t> for which the remedy is a </a:t>
            </a:r>
            <a:r>
              <a:rPr lang="en-GB" dirty="0" smtClean="0"/>
              <a:t>common law </a:t>
            </a:r>
            <a:r>
              <a:rPr lang="en-GB" dirty="0"/>
              <a:t>action for unliquidated damages, and </a:t>
            </a:r>
            <a:r>
              <a:rPr lang="en-GB" dirty="0" smtClean="0"/>
              <a:t>which is </a:t>
            </a:r>
            <a:r>
              <a:rPr lang="en-GB" dirty="0"/>
              <a:t>not exclusively the breach of a contract, or </a:t>
            </a:r>
            <a:r>
              <a:rPr lang="en-GB" dirty="0" smtClean="0"/>
              <a:t>the breach </a:t>
            </a:r>
            <a:r>
              <a:rPr lang="en-GB" dirty="0"/>
              <a:t>of a trust or other merely </a:t>
            </a:r>
            <a:r>
              <a:rPr lang="en-GB" dirty="0" smtClean="0"/>
              <a:t>equitable obligation“ (Salmond)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i="1" u="sng" dirty="0" smtClean="0"/>
              <a:t>Civil</a:t>
            </a:r>
            <a:r>
              <a:rPr lang="en-GB" dirty="0" smtClean="0"/>
              <a:t> – an action brought in civil not criminal law</a:t>
            </a:r>
          </a:p>
          <a:p>
            <a:pPr lvl="1"/>
            <a:r>
              <a:rPr lang="en-GB" dirty="0" smtClean="0"/>
              <a:t>Note: though some torts may also be crimes e.g. OJ Simpson case</a:t>
            </a:r>
          </a:p>
          <a:p>
            <a:pPr lvl="1"/>
            <a:endParaRPr lang="en-GB" dirty="0" smtClean="0"/>
          </a:p>
          <a:p>
            <a:r>
              <a:rPr lang="en-GB" i="1" u="sng" dirty="0" smtClean="0"/>
              <a:t>Wrong</a:t>
            </a:r>
            <a:r>
              <a:rPr lang="en-GB" dirty="0" smtClean="0"/>
              <a:t> - a wrongful act leading to legal liability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Different torts (</a:t>
            </a:r>
            <a:r>
              <a:rPr lang="en-GB" dirty="0">
                <a:latin typeface="+mn-lt"/>
              </a:rPr>
              <a:t>types of </a:t>
            </a:r>
            <a:r>
              <a:rPr lang="en-GB" dirty="0" smtClean="0">
                <a:latin typeface="+mn-lt"/>
              </a:rPr>
              <a:t>civil wrong)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Nuisance </a:t>
            </a:r>
          </a:p>
          <a:p>
            <a:r>
              <a:rPr lang="en-GB" dirty="0" smtClean="0"/>
              <a:t>Public</a:t>
            </a:r>
            <a:r>
              <a:rPr lang="en-GB" dirty="0"/>
              <a:t>,</a:t>
            </a:r>
            <a:r>
              <a:rPr lang="en-GB" dirty="0" smtClean="0"/>
              <a:t> </a:t>
            </a:r>
            <a:r>
              <a:rPr lang="en-GB" dirty="0"/>
              <a:t>Private, </a:t>
            </a:r>
            <a:r>
              <a:rPr lang="en-GB" i="1" dirty="0" err="1" smtClean="0"/>
              <a:t>Rylands</a:t>
            </a:r>
            <a:r>
              <a:rPr lang="en-GB" i="1" dirty="0" smtClean="0"/>
              <a:t> </a:t>
            </a:r>
            <a:r>
              <a:rPr lang="en-GB" i="1" dirty="0"/>
              <a:t>v Fletcher</a:t>
            </a:r>
            <a:r>
              <a:rPr lang="en-GB" dirty="0"/>
              <a:t>, </a:t>
            </a:r>
            <a:r>
              <a:rPr lang="en-GB" dirty="0" smtClean="0"/>
              <a:t>and Statutory nuisance</a:t>
            </a:r>
          </a:p>
          <a:p>
            <a:r>
              <a:rPr lang="en-GB" dirty="0" smtClean="0"/>
              <a:t>Trespass</a:t>
            </a:r>
          </a:p>
          <a:p>
            <a:pPr lvl="1"/>
            <a:r>
              <a:rPr lang="en-GB" dirty="0" smtClean="0"/>
              <a:t>To land; to </a:t>
            </a:r>
            <a:r>
              <a:rPr lang="en-GB" dirty="0"/>
              <a:t>the </a:t>
            </a:r>
            <a:r>
              <a:rPr lang="en-GB" dirty="0" smtClean="0"/>
              <a:t>person</a:t>
            </a:r>
          </a:p>
          <a:p>
            <a:r>
              <a:rPr lang="en-GB" dirty="0" smtClean="0"/>
              <a:t>The Tort of Defamation</a:t>
            </a:r>
          </a:p>
          <a:p>
            <a:pPr lvl="1"/>
            <a:r>
              <a:rPr lang="en-GB" dirty="0" smtClean="0"/>
              <a:t>Libel; slander</a:t>
            </a:r>
          </a:p>
          <a:p>
            <a:r>
              <a:rPr lang="en-GB" dirty="0" smtClean="0"/>
              <a:t>Deceit</a:t>
            </a:r>
            <a:r>
              <a:rPr lang="en-GB" dirty="0"/>
              <a:t>, malicious falsehood and passing </a:t>
            </a:r>
            <a:r>
              <a:rPr lang="en-GB" dirty="0" smtClean="0"/>
              <a:t>off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Negligence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Types of Tort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Contract vs Tort</a:t>
            </a:r>
            <a:endParaRPr lang="en-GB" dirty="0">
              <a:latin typeface="+mn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35375"/>
              </p:ext>
            </p:extLst>
          </p:nvPr>
        </p:nvGraphicFramePr>
        <p:xfrm>
          <a:off x="908538" y="1574006"/>
          <a:ext cx="10515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3576352436"/>
                    </a:ext>
                  </a:extLst>
                </a:gridCol>
                <a:gridCol w="3253154">
                  <a:extLst>
                    <a:ext uri="{9D8B030D-6E8A-4147-A177-3AD203B41FA5}">
                      <a16:colId xmlns:a16="http://schemas.microsoft.com/office/drawing/2014/main" val="3674130589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413070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Contract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4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 promise …. which the law will enforce‘ (Pollock)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‘you must not injure your neighbour’ (Donoghue</a:t>
                      </a:r>
                      <a:r>
                        <a:rPr lang="en-GB" baseline="0" dirty="0" smtClean="0"/>
                        <a:t> v Stevenson, 1932)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3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are </a:t>
                      </a:r>
                      <a:r>
                        <a:rPr lang="en-GB" baseline="0" dirty="0" smtClean="0"/>
                        <a:t>obligations/duties decided?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Parties to the contract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Standards</a:t>
                      </a:r>
                      <a:r>
                        <a:rPr lang="en-GB" baseline="0" dirty="0" smtClean="0"/>
                        <a:t> of behaviour set by the law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3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Action is brought for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Breach of contract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Breach of duty of care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7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Who brings the action?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Party</a:t>
                      </a:r>
                      <a:r>
                        <a:rPr lang="en-GB" baseline="0" dirty="0" smtClean="0"/>
                        <a:t> to contract </a:t>
                      </a:r>
                      <a:r>
                        <a:rPr lang="en-GB" dirty="0" smtClean="0"/>
                        <a:t>(generally)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Person harmed by tort in breach</a:t>
                      </a:r>
                      <a:r>
                        <a:rPr lang="en-GB" baseline="0" dirty="0" smtClean="0"/>
                        <a:t> of duty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is the aim of damages?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 put the wronged</a:t>
                      </a:r>
                      <a:r>
                        <a:rPr lang="en-GB" baseline="0" dirty="0" smtClean="0"/>
                        <a:t> party in the position had the contract been successfully performed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 restore</a:t>
                      </a:r>
                      <a:r>
                        <a:rPr lang="en-GB" baseline="0" dirty="0" smtClean="0"/>
                        <a:t> the wronged party as far as possible to their original position (i.e. before the tort was committed)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3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</a:t>
                      </a:r>
                      <a:r>
                        <a:rPr lang="en-GB" baseline="0" dirty="0" smtClean="0"/>
                        <a:t> personal interests does the law seek to protect?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Seeks to protect</a:t>
                      </a:r>
                      <a:r>
                        <a:rPr lang="en-GB" baseline="0" dirty="0" smtClean="0"/>
                        <a:t> claimant’s economic interests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Seeks to protect claimant from other sorts of harm. As such (generally)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cannot claim for purely economic</a:t>
                      </a:r>
                      <a:r>
                        <a:rPr lang="en-GB" baseline="0" dirty="0" smtClean="0"/>
                        <a:t> loss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3514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6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tort of negligence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54" y="18344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“The defendant is liable for all </a:t>
            </a:r>
            <a:r>
              <a:rPr lang="en-GB" u="sng" dirty="0"/>
              <a:t>damage</a:t>
            </a:r>
            <a:r>
              <a:rPr lang="en-GB" dirty="0"/>
              <a:t> </a:t>
            </a:r>
            <a:r>
              <a:rPr lang="en-GB" u="sng" dirty="0"/>
              <a:t>caused</a:t>
            </a:r>
            <a:r>
              <a:rPr lang="en-GB" dirty="0"/>
              <a:t> by his </a:t>
            </a:r>
            <a:r>
              <a:rPr lang="en-GB" u="sng" dirty="0"/>
              <a:t>breach</a:t>
            </a:r>
            <a:r>
              <a:rPr lang="en-GB" dirty="0"/>
              <a:t> of </a:t>
            </a:r>
            <a:r>
              <a:rPr lang="en-GB" u="sng" dirty="0"/>
              <a:t>duty to take reasonable care</a:t>
            </a:r>
            <a:r>
              <a:rPr lang="en-GB" dirty="0"/>
              <a:t>, provided that the damage is not too </a:t>
            </a:r>
            <a:r>
              <a:rPr lang="en-GB" u="sng" dirty="0"/>
              <a:t>remote</a:t>
            </a:r>
            <a:r>
              <a:rPr lang="en-GB" dirty="0"/>
              <a:t>.”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essential components of negligence:</a:t>
            </a:r>
            <a:endParaRPr lang="en-GB" dirty="0"/>
          </a:p>
          <a:p>
            <a:pPr marL="514350" indent="-514350">
              <a:buAutoNum type="arabicParenR"/>
            </a:pPr>
            <a:r>
              <a:rPr lang="en-GB" dirty="0" smtClean="0"/>
              <a:t>A </a:t>
            </a:r>
            <a:r>
              <a:rPr lang="en-GB" dirty="0"/>
              <a:t>duty of </a:t>
            </a:r>
            <a:r>
              <a:rPr lang="en-GB" dirty="0" smtClean="0"/>
              <a:t>care exists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a </a:t>
            </a:r>
            <a:r>
              <a:rPr lang="en-GB" dirty="0"/>
              <a:t>breach of that </a:t>
            </a:r>
            <a:r>
              <a:rPr lang="en-GB" dirty="0" smtClean="0"/>
              <a:t>duty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damage/harm done to </a:t>
            </a:r>
            <a:r>
              <a:rPr lang="en-GB" dirty="0"/>
              <a:t>the </a:t>
            </a:r>
            <a:r>
              <a:rPr lang="en-GB" dirty="0" smtClean="0"/>
              <a:t>claimant</a:t>
            </a:r>
          </a:p>
          <a:p>
            <a:pPr marL="514350" indent="-514350">
              <a:buAutoNum type="arabicParenR"/>
            </a:pPr>
            <a:r>
              <a:rPr lang="en-GB" dirty="0" smtClean="0"/>
              <a:t>There is a </a:t>
            </a:r>
            <a:r>
              <a:rPr lang="en-GB" dirty="0"/>
              <a:t>causal link between that damage </a:t>
            </a:r>
            <a:r>
              <a:rPr lang="en-GB" dirty="0" smtClean="0"/>
              <a:t>and the </a:t>
            </a:r>
            <a:r>
              <a:rPr lang="en-GB" dirty="0"/>
              <a:t>breach of </a:t>
            </a:r>
            <a:r>
              <a:rPr lang="en-GB" dirty="0" smtClean="0"/>
              <a:t>duty</a:t>
            </a:r>
          </a:p>
          <a:p>
            <a:pPr marL="514350" indent="-514350">
              <a:buAutoNum type="arabicParenR"/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damage must not be too remote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Components of Negligence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1) Duty of care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Carelessness alone does not give rise to liability - there must be a relationship by which a duty of care is </a:t>
            </a:r>
            <a:r>
              <a:rPr lang="en-GB" dirty="0" smtClean="0"/>
              <a:t>owed </a:t>
            </a:r>
          </a:p>
          <a:p>
            <a:endParaRPr lang="en-GB" dirty="0"/>
          </a:p>
          <a:p>
            <a:r>
              <a:rPr lang="en-GB" dirty="0" smtClean="0"/>
              <a:t>A duty of care is legal </a:t>
            </a:r>
            <a:r>
              <a:rPr lang="en-GB" dirty="0"/>
              <a:t>obligation which is imposed on an individual requiring adherence to a standard of reasonable care </a:t>
            </a:r>
            <a:r>
              <a:rPr lang="en-GB" dirty="0" smtClean="0"/>
              <a:t>in the performance of an act that could foreseeably cause harm to others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duty of care owed by employer not to cause employee physical injury </a:t>
            </a:r>
            <a:r>
              <a:rPr lang="en-GB" dirty="0"/>
              <a:t>through carelessness 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/>
              <a:t>. by car driver to other road users; by doctor to patient; by teacher to schoolchild; by university to student; by food producer to consumer; by pub landlord to customer etc.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Duty of Care: The neighbour principle</a:t>
            </a:r>
            <a:br>
              <a:rPr lang="en-GB" dirty="0" smtClean="0">
                <a:latin typeface="+mn-lt"/>
              </a:rPr>
            </a:b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“The </a:t>
            </a:r>
            <a:r>
              <a:rPr lang="en-GB" dirty="0"/>
              <a:t>rule that you are to love your neighbour becomes </a:t>
            </a:r>
            <a:r>
              <a:rPr lang="en-GB" dirty="0" smtClean="0"/>
              <a:t>in law</a:t>
            </a:r>
            <a:r>
              <a:rPr lang="en-GB" dirty="0"/>
              <a:t>: You must not injure your neighbour, and </a:t>
            </a:r>
            <a:r>
              <a:rPr lang="en-GB" dirty="0" smtClean="0"/>
              <a:t>the lawyer’s </a:t>
            </a:r>
            <a:r>
              <a:rPr lang="en-GB" dirty="0"/>
              <a:t>question “who is my neighbour” receives </a:t>
            </a:r>
            <a:r>
              <a:rPr lang="en-GB" dirty="0" smtClean="0"/>
              <a:t>a restricted </a:t>
            </a:r>
            <a:r>
              <a:rPr lang="en-GB" dirty="0"/>
              <a:t>reply</a:t>
            </a:r>
            <a:r>
              <a:rPr lang="en-GB" dirty="0" smtClean="0"/>
              <a:t>. You </a:t>
            </a:r>
            <a:r>
              <a:rPr lang="en-GB" dirty="0"/>
              <a:t>must take reasonable care to </a:t>
            </a:r>
            <a:r>
              <a:rPr lang="en-GB" dirty="0" smtClean="0"/>
              <a:t>avoid acts </a:t>
            </a:r>
            <a:r>
              <a:rPr lang="en-GB" dirty="0"/>
              <a:t>or omissions which you can reasonably </a:t>
            </a:r>
            <a:r>
              <a:rPr lang="en-GB" dirty="0" smtClean="0"/>
              <a:t>foresee would </a:t>
            </a:r>
            <a:r>
              <a:rPr lang="en-GB" dirty="0"/>
              <a:t>be likely to injure your </a:t>
            </a:r>
            <a:r>
              <a:rPr lang="en-GB" dirty="0" smtClean="0"/>
              <a:t>neighbour. Who </a:t>
            </a:r>
            <a:r>
              <a:rPr lang="en-GB" dirty="0"/>
              <a:t>then is </a:t>
            </a:r>
            <a:r>
              <a:rPr lang="en-GB" dirty="0" smtClean="0"/>
              <a:t>my neighbour</a:t>
            </a:r>
            <a:r>
              <a:rPr lang="en-GB" dirty="0"/>
              <a:t>? </a:t>
            </a:r>
            <a:r>
              <a:rPr lang="en-GB" dirty="0" smtClean="0"/>
              <a:t>The </a:t>
            </a:r>
            <a:r>
              <a:rPr lang="en-GB" dirty="0"/>
              <a:t>answer seems to be persons who are </a:t>
            </a:r>
            <a:r>
              <a:rPr lang="en-GB" dirty="0" smtClean="0"/>
              <a:t>so closely </a:t>
            </a:r>
            <a:r>
              <a:rPr lang="en-GB" dirty="0"/>
              <a:t>and directly affected by my act that I </a:t>
            </a:r>
            <a:r>
              <a:rPr lang="en-GB" dirty="0" smtClean="0"/>
              <a:t>ought reasonably </a:t>
            </a:r>
            <a:r>
              <a:rPr lang="en-GB" dirty="0"/>
              <a:t>to have them in contemplation as being </a:t>
            </a:r>
            <a:r>
              <a:rPr lang="en-GB" dirty="0" smtClean="0"/>
              <a:t>so affected </a:t>
            </a:r>
            <a:r>
              <a:rPr lang="en-GB" dirty="0"/>
              <a:t>when I am directing my mind </a:t>
            </a:r>
            <a:r>
              <a:rPr lang="en-GB" dirty="0" smtClean="0"/>
              <a:t>to </a:t>
            </a:r>
            <a:r>
              <a:rPr lang="en-GB" dirty="0"/>
              <a:t>the acts </a:t>
            </a:r>
            <a:r>
              <a:rPr lang="en-GB" dirty="0" smtClean="0"/>
              <a:t>or which </a:t>
            </a:r>
            <a:r>
              <a:rPr lang="en-GB" dirty="0"/>
              <a:t>are called in question</a:t>
            </a:r>
            <a:r>
              <a:rPr lang="en-GB" dirty="0" smtClean="0"/>
              <a:t>” - </a:t>
            </a:r>
            <a:r>
              <a:rPr lang="en-GB" i="1" dirty="0" smtClean="0"/>
              <a:t>Donoghue </a:t>
            </a:r>
            <a:r>
              <a:rPr lang="en-GB" i="1" dirty="0"/>
              <a:t>v Stevenson </a:t>
            </a:r>
            <a:r>
              <a:rPr lang="en-GB" dirty="0"/>
              <a:t>(1932)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“Who </a:t>
            </a:r>
            <a:r>
              <a:rPr lang="en-GB" dirty="0"/>
              <a:t>then is my </a:t>
            </a:r>
            <a:r>
              <a:rPr lang="en-GB" dirty="0" smtClean="0"/>
              <a:t>neighbour?” - duty </a:t>
            </a:r>
            <a:r>
              <a:rPr lang="en-GB" dirty="0"/>
              <a:t>of care sets the scope of </a:t>
            </a:r>
            <a:r>
              <a:rPr lang="en-GB" dirty="0" smtClean="0"/>
              <a:t>negligence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Duty of Care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When does a duty of care exist?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 smtClean="0"/>
              <a:t>In most cases duty of care established by p</a:t>
            </a:r>
            <a:r>
              <a:rPr lang="en-GB" dirty="0" smtClean="0"/>
              <a:t>recedent </a:t>
            </a:r>
            <a:r>
              <a:rPr lang="en-GB" dirty="0" smtClean="0"/>
              <a:t>i.e. </a:t>
            </a:r>
            <a:r>
              <a:rPr lang="en-GB" dirty="0" smtClean="0"/>
              <a:t>has </a:t>
            </a:r>
            <a:r>
              <a:rPr lang="en-GB" dirty="0" smtClean="0"/>
              <a:t>been </a:t>
            </a:r>
            <a:r>
              <a:rPr lang="en-GB" dirty="0" smtClean="0"/>
              <a:t>found </a:t>
            </a:r>
            <a:r>
              <a:rPr lang="en-GB" dirty="0" smtClean="0"/>
              <a:t>in previous </a:t>
            </a:r>
            <a:r>
              <a:rPr lang="en-GB" dirty="0" smtClean="0"/>
              <a:t>cases on similar facts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about new sets of circumstances</a:t>
            </a:r>
            <a:r>
              <a:rPr lang="en-GB" dirty="0"/>
              <a:t>?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</a:t>
            </a:r>
            <a:r>
              <a:rPr lang="en-GB" dirty="0" smtClean="0"/>
              <a:t>) If possible consider by analogy </a:t>
            </a:r>
            <a:r>
              <a:rPr lang="en-GB" dirty="0"/>
              <a:t>to </a:t>
            </a:r>
            <a:r>
              <a:rPr lang="en-GB" dirty="0" smtClean="0"/>
              <a:t>a </a:t>
            </a:r>
            <a:r>
              <a:rPr lang="en-GB" dirty="0"/>
              <a:t>duty of </a:t>
            </a:r>
            <a:r>
              <a:rPr lang="en-GB" dirty="0" smtClean="0"/>
              <a:t>care </a:t>
            </a:r>
            <a:r>
              <a:rPr lang="en-GB" dirty="0" smtClean="0"/>
              <a:t>in past case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ii) otherwise apply the ‘</a:t>
            </a:r>
            <a:r>
              <a:rPr lang="en-GB" dirty="0" err="1" smtClean="0"/>
              <a:t>Caparo</a:t>
            </a:r>
            <a:r>
              <a:rPr lang="en-GB" dirty="0" smtClean="0"/>
              <a:t> Test’:</a:t>
            </a:r>
          </a:p>
          <a:p>
            <a:pPr lvl="1"/>
            <a:r>
              <a:rPr lang="en-GB" dirty="0" smtClean="0"/>
              <a:t>The harm </a:t>
            </a:r>
            <a:r>
              <a:rPr lang="en-GB" dirty="0"/>
              <a:t>must be reasonably foreseeable as a result of </a:t>
            </a:r>
            <a:r>
              <a:rPr lang="en-GB" dirty="0" smtClean="0"/>
              <a:t>defendant's conduct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parties must be in a relationship of </a:t>
            </a:r>
            <a:r>
              <a:rPr lang="en-GB" dirty="0" smtClean="0"/>
              <a:t>proximity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must be fair, just and reasonable to impose liability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D</a:t>
            </a:r>
            <a:r>
              <a:rPr lang="en-GB" dirty="0" smtClean="0">
                <a:latin typeface="+mn-lt"/>
              </a:rPr>
              <a:t>uty is </a:t>
            </a:r>
            <a:r>
              <a:rPr lang="en-GB" dirty="0">
                <a:latin typeface="+mn-lt"/>
              </a:rPr>
              <a:t>not owed to </a:t>
            </a:r>
            <a:r>
              <a:rPr lang="en-GB" dirty="0" smtClean="0">
                <a:latin typeface="+mn-lt"/>
              </a:rPr>
              <a:t>the world </a:t>
            </a:r>
            <a:r>
              <a:rPr lang="en-GB" dirty="0">
                <a:latin typeface="+mn-lt"/>
              </a:rPr>
              <a:t>at </a:t>
            </a:r>
            <a:r>
              <a:rPr lang="en-GB" dirty="0" smtClean="0">
                <a:latin typeface="+mn-lt"/>
              </a:rPr>
              <a:t>large </a:t>
            </a:r>
            <a:r>
              <a:rPr lang="en-GB" dirty="0">
                <a:latin typeface="+mn-lt"/>
              </a:rPr>
              <a:t/>
            </a:r>
            <a:br>
              <a:rPr lang="en-GB" dirty="0">
                <a:latin typeface="+mn-lt"/>
              </a:rPr>
            </a:b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Concept of duty </a:t>
            </a:r>
            <a:r>
              <a:rPr lang="en-GB" dirty="0"/>
              <a:t>of care limits the scope of the law of </a:t>
            </a:r>
            <a:r>
              <a:rPr lang="en-GB" dirty="0" smtClean="0"/>
              <a:t>negligence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ignificance of public policy here - crushing liability; opening the floodgates; insurance premiums; public bodies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Harm </a:t>
            </a:r>
            <a:r>
              <a:rPr lang="en-GB" dirty="0"/>
              <a:t>suffered must have been foreseeable based upon some level of </a:t>
            </a:r>
            <a:r>
              <a:rPr lang="en-GB" dirty="0" smtClean="0"/>
              <a:t>proximity i.e. ‘closeness</a:t>
            </a:r>
            <a:r>
              <a:rPr lang="en-GB" dirty="0"/>
              <a:t>’ in terms of the relationship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Proximity to this particular claimant</a:t>
            </a:r>
          </a:p>
          <a:p>
            <a:pPr lvl="1"/>
            <a:r>
              <a:rPr lang="en-GB" dirty="0" smtClean="0"/>
              <a:t>Yes – </a:t>
            </a:r>
            <a:r>
              <a:rPr lang="en-GB" i="1" dirty="0" smtClean="0"/>
              <a:t>Haley v London Electricity Board</a:t>
            </a:r>
          </a:p>
          <a:p>
            <a:pPr lvl="1"/>
            <a:r>
              <a:rPr lang="en-GB" dirty="0" smtClean="0"/>
              <a:t>No - </a:t>
            </a:r>
            <a:r>
              <a:rPr lang="en-GB" i="1" dirty="0" err="1" smtClean="0"/>
              <a:t>Palsgraf</a:t>
            </a:r>
            <a:r>
              <a:rPr lang="en-GB" i="1" dirty="0" smtClean="0"/>
              <a:t> </a:t>
            </a:r>
            <a:r>
              <a:rPr lang="en-GB" i="1" dirty="0"/>
              <a:t>v Long Island Railroad</a:t>
            </a:r>
            <a:endParaRPr lang="en-GB" i="1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Must regard the </a:t>
            </a:r>
            <a:r>
              <a:rPr lang="en-GB" dirty="0" smtClean="0"/>
              <a:t>causing </a:t>
            </a:r>
            <a:r>
              <a:rPr lang="en-GB" dirty="0" smtClean="0"/>
              <a:t>of this </a:t>
            </a:r>
            <a:r>
              <a:rPr lang="en-GB" dirty="0" smtClean="0"/>
              <a:t>particular </a:t>
            </a:r>
            <a:r>
              <a:rPr lang="en-GB" i="1" dirty="0" smtClean="0"/>
              <a:t>type</a:t>
            </a:r>
            <a:r>
              <a:rPr lang="en-GB" dirty="0" smtClean="0"/>
              <a:t> of </a:t>
            </a:r>
            <a:r>
              <a:rPr lang="en-GB" dirty="0" smtClean="0"/>
              <a:t>harm (e.g. physical injury)</a:t>
            </a:r>
            <a:endParaRPr lang="en-GB" dirty="0" smtClean="0"/>
          </a:p>
          <a:p>
            <a:pPr lvl="1"/>
            <a:r>
              <a:rPr lang="en-GB" dirty="0" smtClean="0"/>
              <a:t>Special rules apply for </a:t>
            </a:r>
            <a:r>
              <a:rPr lang="en-GB" i="1" dirty="0" smtClean="0"/>
              <a:t>pure economic loss </a:t>
            </a:r>
            <a:r>
              <a:rPr lang="en-GB" dirty="0" smtClean="0"/>
              <a:t>and </a:t>
            </a:r>
            <a:r>
              <a:rPr lang="en-GB" i="1" dirty="0" smtClean="0"/>
              <a:t>pure psychiatric injury </a:t>
            </a:r>
            <a:r>
              <a:rPr lang="en-GB" dirty="0" smtClean="0"/>
              <a:t>resulting from the negligence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22" y="5795486"/>
            <a:ext cx="1016977" cy="1062513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Duty of Care</a:t>
            </a:r>
          </a:p>
        </p:txBody>
      </p:sp>
    </p:spTree>
    <p:extLst>
      <p:ext uri="{BB962C8B-B14F-4D97-AF65-F5344CB8AC3E}">
        <p14:creationId xmlns:p14="http://schemas.microsoft.com/office/powerpoint/2010/main" val="399454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1349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Law of Tort</vt:lpstr>
      <vt:lpstr>What is a tort?</vt:lpstr>
      <vt:lpstr>Different torts (types of civil wrong)</vt:lpstr>
      <vt:lpstr>Contract vs Tort</vt:lpstr>
      <vt:lpstr>The tort of negligence</vt:lpstr>
      <vt:lpstr>1) Duty of care</vt:lpstr>
      <vt:lpstr>Duty of Care: The neighbour principle </vt:lpstr>
      <vt:lpstr>When does a duty of care exist? </vt:lpstr>
      <vt:lpstr>Duty is not owed to the world at large  </vt:lpstr>
      <vt:lpstr>Duty of care for pure economic loss</vt:lpstr>
      <vt:lpstr>Pure economic Loss - Negligent misstatement</vt:lpstr>
      <vt:lpstr>Duty of care for pure psychiatric injury</vt:lpstr>
      <vt:lpstr>Duty of care for pure psychiatric injury cont.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 of Tort</dc:title>
  <dc:creator>Luke Samuel Blindell</dc:creator>
  <cp:lastModifiedBy>Luke Samuel Blindell</cp:lastModifiedBy>
  <cp:revision>20</cp:revision>
  <dcterms:created xsi:type="dcterms:W3CDTF">2017-11-06T14:21:31Z</dcterms:created>
  <dcterms:modified xsi:type="dcterms:W3CDTF">2017-11-09T11:15:45Z</dcterms:modified>
</cp:coreProperties>
</file>