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72" r:id="rId7"/>
    <p:sldId id="265" r:id="rId8"/>
    <p:sldId id="266" r:id="rId9"/>
    <p:sldId id="267" r:id="rId10"/>
    <p:sldId id="268" r:id="rId11"/>
    <p:sldId id="27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825A-208B-4CE1-96F1-1F1DF3B84FC6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F82C-9252-4B95-B2F7-6C756967B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19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825A-208B-4CE1-96F1-1F1DF3B84FC6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F82C-9252-4B95-B2F7-6C756967B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02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825A-208B-4CE1-96F1-1F1DF3B84FC6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F82C-9252-4B95-B2F7-6C756967B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52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825A-208B-4CE1-96F1-1F1DF3B84FC6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F82C-9252-4B95-B2F7-6C756967B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45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825A-208B-4CE1-96F1-1F1DF3B84FC6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F82C-9252-4B95-B2F7-6C756967B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84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825A-208B-4CE1-96F1-1F1DF3B84FC6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F82C-9252-4B95-B2F7-6C756967B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25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825A-208B-4CE1-96F1-1F1DF3B84FC6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F82C-9252-4B95-B2F7-6C756967B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30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825A-208B-4CE1-96F1-1F1DF3B84FC6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F82C-9252-4B95-B2F7-6C756967B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04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825A-208B-4CE1-96F1-1F1DF3B84FC6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F82C-9252-4B95-B2F7-6C756967B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6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825A-208B-4CE1-96F1-1F1DF3B84FC6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F82C-9252-4B95-B2F7-6C756967B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04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825A-208B-4CE1-96F1-1F1DF3B84FC6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F82C-9252-4B95-B2F7-6C756967B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20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C825A-208B-4CE1-96F1-1F1DF3B84FC6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BF82C-9252-4B95-B2F7-6C756967B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89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The Law of Tort</a:t>
            </a:r>
            <a:endParaRPr lang="en-GB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Tort Lecture </a:t>
            </a:r>
            <a:r>
              <a:rPr lang="en-GB" dirty="0" smtClean="0"/>
              <a:t>2</a:t>
            </a:r>
            <a:endParaRPr lang="en-GB" dirty="0" smtClean="0"/>
          </a:p>
          <a:p>
            <a:r>
              <a:rPr lang="en-GB" dirty="0" smtClean="0"/>
              <a:t>MGT388 Lecture </a:t>
            </a:r>
            <a:r>
              <a:rPr lang="en-GB" dirty="0" smtClean="0"/>
              <a:t>8</a:t>
            </a:r>
          </a:p>
          <a:p>
            <a:r>
              <a:rPr lang="en-GB" dirty="0" smtClean="0"/>
              <a:t>Remember to do your IP Pre-test this week!</a:t>
            </a:r>
            <a:endParaRPr lang="en-GB" dirty="0" smtClean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022" y="5795486"/>
            <a:ext cx="1016977" cy="106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30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An overriding factor of public policy?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“All </a:t>
            </a:r>
            <a:r>
              <a:rPr lang="en-GB" dirty="0"/>
              <a:t>these three, - duty, remoteness and causation, are </a:t>
            </a:r>
            <a:r>
              <a:rPr lang="en-GB" dirty="0" smtClean="0"/>
              <a:t>all devices </a:t>
            </a:r>
            <a:r>
              <a:rPr lang="en-GB" dirty="0"/>
              <a:t>by which the courts limit the range of liability </a:t>
            </a:r>
            <a:r>
              <a:rPr lang="en-GB" dirty="0" smtClean="0"/>
              <a:t>for negligence</a:t>
            </a:r>
            <a:r>
              <a:rPr lang="en-GB" dirty="0"/>
              <a:t>. Sometimes it is done by limiting the range </a:t>
            </a:r>
            <a:r>
              <a:rPr lang="en-GB" dirty="0" smtClean="0"/>
              <a:t>of persons </a:t>
            </a:r>
            <a:r>
              <a:rPr lang="en-GB" dirty="0"/>
              <a:t>to whom a duty is owed. Sometimes it is done </a:t>
            </a:r>
            <a:r>
              <a:rPr lang="en-GB" dirty="0" smtClean="0"/>
              <a:t>by saying </a:t>
            </a:r>
            <a:r>
              <a:rPr lang="en-GB" dirty="0"/>
              <a:t>there is a break in the chain of causation. All </a:t>
            </a:r>
            <a:r>
              <a:rPr lang="en-GB" dirty="0" smtClean="0"/>
              <a:t>these devices </a:t>
            </a:r>
            <a:r>
              <a:rPr lang="en-GB" dirty="0"/>
              <a:t>are useful in their way. But ultimately it is </a:t>
            </a:r>
            <a:r>
              <a:rPr lang="en-GB" dirty="0" smtClean="0"/>
              <a:t>a question </a:t>
            </a:r>
            <a:r>
              <a:rPr lang="en-GB" dirty="0"/>
              <a:t>of policy for the judge to decide</a:t>
            </a:r>
            <a:r>
              <a:rPr lang="en-GB" dirty="0" smtClean="0"/>
              <a:t>.” (Denning</a:t>
            </a:r>
            <a:r>
              <a:rPr lang="en-GB" dirty="0"/>
              <a:t> </a:t>
            </a:r>
            <a:r>
              <a:rPr lang="en-GB" dirty="0" smtClean="0"/>
              <a:t>MR, </a:t>
            </a:r>
            <a:r>
              <a:rPr lang="en-GB" i="1" dirty="0"/>
              <a:t>Lamb v Camden LBC </a:t>
            </a:r>
            <a:r>
              <a:rPr lang="en-GB" dirty="0"/>
              <a:t>[1981] QB </a:t>
            </a:r>
            <a:r>
              <a:rPr lang="en-GB" dirty="0" smtClean="0"/>
              <a:t>625)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022" y="5795486"/>
            <a:ext cx="1016977" cy="1062513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Public policy?</a:t>
            </a:r>
          </a:p>
        </p:txBody>
      </p:sp>
    </p:spTree>
    <p:extLst>
      <p:ext uri="{BB962C8B-B14F-4D97-AF65-F5344CB8AC3E}">
        <p14:creationId xmlns:p14="http://schemas.microsoft.com/office/powerpoint/2010/main" val="2037783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Defences to negligence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Volenti</a:t>
            </a:r>
            <a:r>
              <a:rPr lang="en-GB" dirty="0" smtClean="0"/>
              <a:t> (voluntary assuming the risk)</a:t>
            </a:r>
          </a:p>
          <a:p>
            <a:pPr lvl="1"/>
            <a:r>
              <a:rPr lang="en-GB" dirty="0" smtClean="0"/>
              <a:t>Claimant consents to the risk of harm</a:t>
            </a:r>
          </a:p>
          <a:p>
            <a:pPr lvl="1"/>
            <a:r>
              <a:rPr lang="en-GB" dirty="0" smtClean="0"/>
              <a:t>Claimant consents (or is treated as such) to defendant’s exclusion of liability</a:t>
            </a:r>
          </a:p>
          <a:p>
            <a:pPr lvl="1"/>
            <a:endParaRPr lang="en-GB" dirty="0"/>
          </a:p>
          <a:p>
            <a:r>
              <a:rPr lang="en-GB" dirty="0" smtClean="0"/>
              <a:t>Illegality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Contributory negligence (partial defence)</a:t>
            </a:r>
          </a:p>
          <a:p>
            <a:pPr lvl="1"/>
            <a:r>
              <a:rPr lang="en-GB" dirty="0" smtClean="0"/>
              <a:t>Did </a:t>
            </a:r>
            <a:r>
              <a:rPr lang="en-GB" dirty="0"/>
              <a:t>the claimants own negligent actions contribute to the harm caused by the defendant’s negligence? (e.g. injuries </a:t>
            </a:r>
            <a:r>
              <a:rPr lang="en-GB" dirty="0" smtClean="0"/>
              <a:t>worsened as </a:t>
            </a:r>
            <a:r>
              <a:rPr lang="en-GB" dirty="0"/>
              <a:t>not wearing seatbelt</a:t>
            </a:r>
            <a:r>
              <a:rPr lang="en-GB" dirty="0" smtClean="0"/>
              <a:t>)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022" y="5795486"/>
            <a:ext cx="1016977" cy="106251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Defences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21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Remedies for negligence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Principle remedy </a:t>
            </a:r>
            <a:r>
              <a:rPr lang="en-GB" dirty="0" smtClean="0"/>
              <a:t>for negligence is an award of damages</a:t>
            </a:r>
          </a:p>
          <a:p>
            <a:pPr lvl="1"/>
            <a:r>
              <a:rPr lang="en-GB" dirty="0" smtClean="0"/>
              <a:t>Aim of damages in tort is: to </a:t>
            </a:r>
            <a:r>
              <a:rPr lang="en-GB" dirty="0"/>
              <a:t>try to put the claimant back in </a:t>
            </a:r>
            <a:r>
              <a:rPr lang="en-GB" dirty="0" smtClean="0"/>
              <a:t>the position </a:t>
            </a:r>
            <a:r>
              <a:rPr lang="en-GB" dirty="0"/>
              <a:t>that they were in before the </a:t>
            </a:r>
            <a:r>
              <a:rPr lang="en-GB" dirty="0" smtClean="0"/>
              <a:t>tort was </a:t>
            </a:r>
            <a:r>
              <a:rPr lang="en-GB" dirty="0"/>
              <a:t>committed</a:t>
            </a:r>
            <a:r>
              <a:rPr lang="en-GB" dirty="0" smtClean="0"/>
              <a:t> (</a:t>
            </a:r>
            <a:r>
              <a:rPr lang="en-GB" dirty="0"/>
              <a:t>c</a:t>
            </a:r>
            <a:r>
              <a:rPr lang="en-GB" dirty="0" smtClean="0"/>
              <a:t>ontrast this aim with that of contract)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Limitations on award of damages in tort:</a:t>
            </a:r>
          </a:p>
          <a:p>
            <a:pPr lvl="1"/>
            <a:r>
              <a:rPr lang="en-GB" dirty="0" smtClean="0"/>
              <a:t>Duty to mitigate </a:t>
            </a:r>
          </a:p>
          <a:p>
            <a:pPr lvl="2"/>
            <a:r>
              <a:rPr lang="en-GB" dirty="0" smtClean="0"/>
              <a:t>Unreasonable inaction (e.g. if claimant refused offer of help following harm)</a:t>
            </a:r>
          </a:p>
          <a:p>
            <a:pPr lvl="2"/>
            <a:r>
              <a:rPr lang="en-GB" dirty="0" smtClean="0"/>
              <a:t>Unreasonable expense incurred in attempting to mitigate</a:t>
            </a:r>
          </a:p>
          <a:p>
            <a:pPr lvl="1"/>
            <a:r>
              <a:rPr lang="en-GB" dirty="0" smtClean="0"/>
              <a:t>Contributory negligence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Remedies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022" y="5795486"/>
            <a:ext cx="1016977" cy="106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0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The tort of negligence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654" y="183441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“The defendant is liable for all </a:t>
            </a:r>
            <a:r>
              <a:rPr lang="en-GB" u="sng" dirty="0"/>
              <a:t>damage</a:t>
            </a:r>
            <a:r>
              <a:rPr lang="en-GB" dirty="0"/>
              <a:t> </a:t>
            </a:r>
            <a:r>
              <a:rPr lang="en-GB" u="sng" dirty="0"/>
              <a:t>caused</a:t>
            </a:r>
            <a:r>
              <a:rPr lang="en-GB" dirty="0"/>
              <a:t> by his </a:t>
            </a:r>
            <a:r>
              <a:rPr lang="en-GB" u="sng" dirty="0"/>
              <a:t>breach</a:t>
            </a:r>
            <a:r>
              <a:rPr lang="en-GB" dirty="0"/>
              <a:t> of </a:t>
            </a:r>
            <a:r>
              <a:rPr lang="en-GB" u="sng" dirty="0"/>
              <a:t>duty to take reasonable care</a:t>
            </a:r>
            <a:r>
              <a:rPr lang="en-GB" dirty="0"/>
              <a:t>, provided that the damage is not too </a:t>
            </a:r>
            <a:r>
              <a:rPr lang="en-GB" u="sng" dirty="0"/>
              <a:t>remote</a:t>
            </a:r>
            <a:r>
              <a:rPr lang="en-GB" dirty="0"/>
              <a:t>.”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essential components of negligence:</a:t>
            </a:r>
            <a:endParaRPr lang="en-GB" dirty="0"/>
          </a:p>
          <a:p>
            <a:pPr marL="514350" indent="-514350">
              <a:buAutoNum type="arabicParenR"/>
            </a:pPr>
            <a:r>
              <a:rPr lang="en-GB" dirty="0" smtClean="0"/>
              <a:t>A </a:t>
            </a:r>
            <a:r>
              <a:rPr lang="en-GB" dirty="0"/>
              <a:t>duty of </a:t>
            </a:r>
            <a:r>
              <a:rPr lang="en-GB" dirty="0" smtClean="0"/>
              <a:t>care exists (see Tort lecture 1)</a:t>
            </a:r>
          </a:p>
          <a:p>
            <a:pPr marL="514350" indent="-514350">
              <a:buAutoNum type="arabicParenR"/>
            </a:pPr>
            <a:r>
              <a:rPr lang="en-GB" dirty="0" smtClean="0"/>
              <a:t>There is a </a:t>
            </a:r>
            <a:r>
              <a:rPr lang="en-GB" dirty="0"/>
              <a:t>breach of that </a:t>
            </a:r>
            <a:r>
              <a:rPr lang="en-GB" dirty="0" smtClean="0"/>
              <a:t>duty</a:t>
            </a:r>
          </a:p>
          <a:p>
            <a:pPr marL="514350" indent="-514350">
              <a:buAutoNum type="arabicParenR"/>
            </a:pPr>
            <a:r>
              <a:rPr lang="en-GB" dirty="0" smtClean="0"/>
              <a:t>There is damage/harm done to </a:t>
            </a:r>
            <a:r>
              <a:rPr lang="en-GB" dirty="0"/>
              <a:t>the </a:t>
            </a:r>
            <a:r>
              <a:rPr lang="en-GB" dirty="0" smtClean="0"/>
              <a:t>claimant</a:t>
            </a:r>
          </a:p>
          <a:p>
            <a:pPr marL="514350" indent="-514350">
              <a:buAutoNum type="arabicParenR"/>
            </a:pPr>
            <a:r>
              <a:rPr lang="en-GB" dirty="0" smtClean="0"/>
              <a:t>There is a </a:t>
            </a:r>
            <a:r>
              <a:rPr lang="en-GB" dirty="0"/>
              <a:t>causal link between that damage </a:t>
            </a:r>
            <a:r>
              <a:rPr lang="en-GB" dirty="0" smtClean="0"/>
              <a:t>and the </a:t>
            </a:r>
            <a:r>
              <a:rPr lang="en-GB" dirty="0"/>
              <a:t>breach of </a:t>
            </a:r>
            <a:r>
              <a:rPr lang="en-GB" dirty="0" smtClean="0"/>
              <a:t>duty</a:t>
            </a:r>
          </a:p>
          <a:p>
            <a:pPr marL="514350" indent="-514350">
              <a:buAutoNum type="arabicParenR"/>
            </a:pPr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damage must not be too remote</a:t>
            </a:r>
            <a:r>
              <a:rPr lang="en-GB" dirty="0" smtClean="0"/>
              <a:t> 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Components of Negligence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022" y="5795486"/>
            <a:ext cx="1016977" cy="106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7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1) Duty of care (recap)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Must be </a:t>
            </a:r>
            <a:r>
              <a:rPr lang="en-GB" dirty="0"/>
              <a:t>a relationship by which a duty of care is </a:t>
            </a:r>
            <a:r>
              <a:rPr lang="en-GB" dirty="0" smtClean="0"/>
              <a:t>owed - carelessness alone does not give rise to liability</a:t>
            </a:r>
          </a:p>
          <a:p>
            <a:endParaRPr lang="en-GB" dirty="0"/>
          </a:p>
          <a:p>
            <a:r>
              <a:rPr lang="en-GB" dirty="0" smtClean="0"/>
              <a:t>A duty of care is a legal </a:t>
            </a:r>
            <a:r>
              <a:rPr lang="en-GB" dirty="0"/>
              <a:t>obligation which is imposed on an individual requiring adherence to a standard of reasonable care </a:t>
            </a:r>
            <a:r>
              <a:rPr lang="en-GB" dirty="0" smtClean="0"/>
              <a:t>in the performance of an act that could foreseeably cause harm to others</a:t>
            </a:r>
          </a:p>
          <a:p>
            <a:pPr lvl="1"/>
            <a:r>
              <a:rPr lang="en-GB" dirty="0"/>
              <a:t>e</a:t>
            </a:r>
            <a:r>
              <a:rPr lang="en-GB" dirty="0" smtClean="0"/>
              <a:t>.g. duty of care owed by employer not to cause employee physical injury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When does a duty of care exist?</a:t>
            </a:r>
          </a:p>
          <a:p>
            <a:pPr lvl="1"/>
            <a:r>
              <a:rPr lang="en-GB" dirty="0" smtClean="0"/>
              <a:t>Precedent (found to exist in previous cases regarding similar circumstances)</a:t>
            </a:r>
          </a:p>
          <a:p>
            <a:pPr lvl="1"/>
            <a:r>
              <a:rPr lang="en-GB" dirty="0" smtClean="0"/>
              <a:t>By analogy to those duties of care found in previous cases (e.g. nursery/childminder)</a:t>
            </a:r>
          </a:p>
          <a:p>
            <a:pPr lvl="1"/>
            <a:r>
              <a:rPr lang="en-GB" dirty="0" smtClean="0"/>
              <a:t>If new circumstances fulfil the requirements of the ‘</a:t>
            </a:r>
            <a:r>
              <a:rPr lang="en-GB" dirty="0" err="1" smtClean="0"/>
              <a:t>Caparo</a:t>
            </a:r>
            <a:r>
              <a:rPr lang="en-GB" dirty="0" smtClean="0"/>
              <a:t> Test’</a:t>
            </a:r>
          </a:p>
          <a:p>
            <a:endParaRPr lang="en-GB" dirty="0" smtClean="0"/>
          </a:p>
          <a:p>
            <a:r>
              <a:rPr lang="en-GB" dirty="0" smtClean="0"/>
              <a:t>Note: special rules for cases regarding pure economic loss and pure psychiatric injury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Duty of Care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022" y="5795486"/>
            <a:ext cx="1016977" cy="106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2) Breach of duty of care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 smtClean="0"/>
          </a:p>
          <a:p>
            <a:r>
              <a:rPr lang="en-GB" dirty="0"/>
              <a:t>A defendant is only liable if he can be shown to be at fault</a:t>
            </a:r>
          </a:p>
          <a:p>
            <a:pPr lvl="1"/>
            <a:r>
              <a:rPr lang="en-GB" dirty="0"/>
              <a:t>How should the defendant have behaved in the circumstances? (a question of law – see next slide)</a:t>
            </a:r>
          </a:p>
          <a:p>
            <a:pPr lvl="1"/>
            <a:r>
              <a:rPr lang="en-GB" dirty="0"/>
              <a:t>How did defendant actually behave? (a question of fact/evidence)</a:t>
            </a:r>
          </a:p>
          <a:p>
            <a:pPr lvl="1"/>
            <a:r>
              <a:rPr lang="en-GB" dirty="0"/>
              <a:t>If the defendant’s actual behaviour is below that which the law defines as a </a:t>
            </a:r>
            <a:r>
              <a:rPr lang="en-GB" u="sng" dirty="0"/>
              <a:t>minimum standard</a:t>
            </a:r>
            <a:r>
              <a:rPr lang="en-GB" dirty="0"/>
              <a:t> then a duty of care owed will be breached</a:t>
            </a:r>
          </a:p>
          <a:p>
            <a:endParaRPr lang="en-GB" dirty="0" smtClean="0"/>
          </a:p>
          <a:p>
            <a:r>
              <a:rPr lang="en-GB" dirty="0" smtClean="0"/>
              <a:t>“Negligence </a:t>
            </a:r>
            <a:r>
              <a:rPr lang="en-GB" dirty="0"/>
              <a:t>is the omission to do </a:t>
            </a:r>
            <a:r>
              <a:rPr lang="en-GB" dirty="0" smtClean="0"/>
              <a:t>something which </a:t>
            </a:r>
            <a:r>
              <a:rPr lang="en-GB" dirty="0"/>
              <a:t>a reasonable man would do, or </a:t>
            </a:r>
            <a:r>
              <a:rPr lang="en-GB" dirty="0" smtClean="0"/>
              <a:t>doing something </a:t>
            </a:r>
            <a:r>
              <a:rPr lang="en-GB" dirty="0"/>
              <a:t>which a prudent and reasonable </a:t>
            </a:r>
            <a:r>
              <a:rPr lang="en-GB" dirty="0" smtClean="0"/>
              <a:t>man would </a:t>
            </a:r>
            <a:r>
              <a:rPr lang="en-GB" dirty="0"/>
              <a:t>not </a:t>
            </a:r>
            <a:r>
              <a:rPr lang="en-GB" dirty="0" smtClean="0"/>
              <a:t>do [in the circumstances]” (</a:t>
            </a:r>
            <a:r>
              <a:rPr lang="en-GB" i="1" dirty="0"/>
              <a:t>Blyth v Birmingham Waterworks Co</a:t>
            </a:r>
            <a:r>
              <a:rPr lang="en-GB" dirty="0" smtClean="0"/>
              <a:t>.)</a:t>
            </a:r>
          </a:p>
          <a:p>
            <a:pPr lvl="1"/>
            <a:r>
              <a:rPr lang="en-GB" dirty="0" smtClean="0"/>
              <a:t>Minimum standard = what is (</a:t>
            </a:r>
            <a:r>
              <a:rPr lang="en-GB" dirty="0" err="1" smtClean="0"/>
              <a:t>i</a:t>
            </a:r>
            <a:r>
              <a:rPr lang="en-GB" dirty="0" smtClean="0"/>
              <a:t>) </a:t>
            </a:r>
            <a:r>
              <a:rPr lang="en-GB" u="sng" dirty="0" smtClean="0"/>
              <a:t>reasonable</a:t>
            </a:r>
            <a:r>
              <a:rPr lang="en-GB" dirty="0" smtClean="0"/>
              <a:t> (ii) in the </a:t>
            </a:r>
            <a:r>
              <a:rPr lang="en-GB" u="sng" dirty="0" smtClean="0"/>
              <a:t>circumstances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022" y="5795486"/>
            <a:ext cx="1016977" cy="1062513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Breach of Duty</a:t>
            </a:r>
          </a:p>
        </p:txBody>
      </p:sp>
    </p:spTree>
    <p:extLst>
      <p:ext uri="{BB962C8B-B14F-4D97-AF65-F5344CB8AC3E}">
        <p14:creationId xmlns:p14="http://schemas.microsoft.com/office/powerpoint/2010/main" val="259097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1993"/>
            <a:ext cx="10515600" cy="1325563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Breach of duty – standard of care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u="sng" dirty="0" smtClean="0"/>
              <a:t>(</a:t>
            </a:r>
            <a:r>
              <a:rPr lang="en-GB" u="sng" dirty="0" err="1" smtClean="0"/>
              <a:t>i</a:t>
            </a:r>
            <a:r>
              <a:rPr lang="en-GB" u="sng" dirty="0" smtClean="0"/>
              <a:t>) What is reasonable?</a:t>
            </a:r>
          </a:p>
          <a:p>
            <a:r>
              <a:rPr lang="en-GB" dirty="0" smtClean="0"/>
              <a:t>What level of care would be expected of the </a:t>
            </a:r>
            <a:r>
              <a:rPr lang="en-GB" i="1" u="sng" dirty="0" smtClean="0"/>
              <a:t>reasonable person</a:t>
            </a:r>
            <a:r>
              <a:rPr lang="en-GB" u="sng" dirty="0" smtClean="0"/>
              <a:t> </a:t>
            </a:r>
            <a:r>
              <a:rPr lang="en-GB" dirty="0" smtClean="0"/>
              <a:t>in the position of the defendant in all the circumstances?</a:t>
            </a:r>
          </a:p>
          <a:p>
            <a:r>
              <a:rPr lang="en-GB" dirty="0" smtClean="0"/>
              <a:t>Reasonable person = an objective legal test</a:t>
            </a:r>
          </a:p>
          <a:p>
            <a:pPr lvl="1"/>
            <a:r>
              <a:rPr lang="en-GB" dirty="0" smtClean="0"/>
              <a:t>What level of care and skill did the activity that the defendant was undertaking require? (</a:t>
            </a:r>
            <a:r>
              <a:rPr lang="en-GB" dirty="0" err="1" smtClean="0"/>
              <a:t>Nettleship</a:t>
            </a:r>
            <a:r>
              <a:rPr lang="en-GB" dirty="0" smtClean="0"/>
              <a:t> v Weston)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u="sng" dirty="0" smtClean="0"/>
              <a:t>Exceptions</a:t>
            </a:r>
            <a:r>
              <a:rPr lang="en-GB" dirty="0" smtClean="0"/>
              <a:t> i.e. where a characteristic of defendant has been incorporated in test: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here illness has affected functioning of brain and was unbeknown to defendant (</a:t>
            </a:r>
            <a:r>
              <a:rPr lang="en-GB" i="1" dirty="0" err="1" smtClean="0"/>
              <a:t>Mansfied</a:t>
            </a:r>
            <a:r>
              <a:rPr lang="en-GB" i="1" dirty="0" smtClean="0"/>
              <a:t> v Weetabix</a:t>
            </a:r>
            <a:r>
              <a:rPr lang="en-GB" dirty="0" smtClean="0"/>
              <a:t>)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hildren – “what can be objectively expected of a child of that age” </a:t>
            </a:r>
            <a:r>
              <a:rPr lang="en-GB" i="1" dirty="0" smtClean="0"/>
              <a:t>(Orchard v Lee)</a:t>
            </a:r>
          </a:p>
          <a:p>
            <a:pPr lvl="1"/>
            <a:r>
              <a:rPr lang="en-GB" dirty="0" smtClean="0"/>
              <a:t>Special skills i.e. Professionals </a:t>
            </a:r>
            <a:r>
              <a:rPr lang="en-GB" dirty="0"/>
              <a:t>acting in their capacity as professionals </a:t>
            </a:r>
            <a:r>
              <a:rPr lang="en-GB" dirty="0" smtClean="0"/>
              <a:t>and exercising </a:t>
            </a:r>
            <a:r>
              <a:rPr lang="en-GB" dirty="0"/>
              <a:t>a special </a:t>
            </a:r>
            <a:r>
              <a:rPr lang="en-GB" dirty="0" smtClean="0"/>
              <a:t>skill/competence – “an ordinary skilled person professing to exercise that skill” </a:t>
            </a:r>
            <a:r>
              <a:rPr lang="en-GB" i="1" dirty="0" smtClean="0"/>
              <a:t>(</a:t>
            </a:r>
            <a:r>
              <a:rPr lang="en-GB" i="1" dirty="0" err="1" smtClean="0"/>
              <a:t>Bolam</a:t>
            </a:r>
            <a:r>
              <a:rPr lang="en-GB" i="1" dirty="0" smtClean="0"/>
              <a:t> v </a:t>
            </a:r>
            <a:r>
              <a:rPr lang="en-GB" i="1" dirty="0" err="1" smtClean="0"/>
              <a:t>Friern</a:t>
            </a:r>
            <a:r>
              <a:rPr lang="en-GB" i="1" dirty="0" smtClean="0"/>
              <a:t> Hospital </a:t>
            </a:r>
            <a:r>
              <a:rPr lang="en-GB" i="1" dirty="0" err="1" smtClean="0"/>
              <a:t>Mgt</a:t>
            </a:r>
            <a:r>
              <a:rPr lang="en-GB" i="1" dirty="0" smtClean="0"/>
              <a:t>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022" y="5795486"/>
            <a:ext cx="1016977" cy="1062513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Breach of Duty</a:t>
            </a:r>
          </a:p>
        </p:txBody>
      </p:sp>
    </p:spTree>
    <p:extLst>
      <p:ext uri="{BB962C8B-B14F-4D97-AF65-F5344CB8AC3E}">
        <p14:creationId xmlns:p14="http://schemas.microsoft.com/office/powerpoint/2010/main" val="178812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Breach of duty – standard of care (cont.)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u="sng" dirty="0" smtClean="0"/>
              <a:t>(ii) In </a:t>
            </a:r>
            <a:r>
              <a:rPr lang="en-GB" u="sng" dirty="0"/>
              <a:t>the circumstances?</a:t>
            </a:r>
          </a:p>
          <a:p>
            <a:pPr lvl="1"/>
            <a:r>
              <a:rPr lang="en-GB" dirty="0"/>
              <a:t>Magnitude of </a:t>
            </a:r>
            <a:r>
              <a:rPr lang="en-GB" dirty="0" smtClean="0"/>
              <a:t>risk</a:t>
            </a:r>
          </a:p>
          <a:p>
            <a:pPr lvl="2"/>
            <a:r>
              <a:rPr lang="en-GB" dirty="0" smtClean="0"/>
              <a:t>Probability that injury will occur </a:t>
            </a:r>
            <a:r>
              <a:rPr lang="en-GB" dirty="0"/>
              <a:t>(</a:t>
            </a:r>
            <a:r>
              <a:rPr lang="en-GB" i="1" dirty="0"/>
              <a:t>Bolton v </a:t>
            </a:r>
            <a:r>
              <a:rPr lang="en-GB" i="1" dirty="0" smtClean="0"/>
              <a:t>Stone</a:t>
            </a:r>
            <a:r>
              <a:rPr lang="en-GB" i="1" dirty="0"/>
              <a:t>)</a:t>
            </a:r>
            <a:endParaRPr lang="en-GB" dirty="0" smtClean="0"/>
          </a:p>
          <a:p>
            <a:pPr lvl="2"/>
            <a:r>
              <a:rPr lang="en-GB" dirty="0" smtClean="0"/>
              <a:t>Seriousness of injury (</a:t>
            </a:r>
            <a:r>
              <a:rPr lang="en-GB" i="1" dirty="0" smtClean="0"/>
              <a:t>Paris </a:t>
            </a:r>
            <a:r>
              <a:rPr lang="en-GB" i="1" dirty="0"/>
              <a:t>v Stepney BC)</a:t>
            </a:r>
            <a:endParaRPr lang="en-GB" dirty="0"/>
          </a:p>
          <a:p>
            <a:pPr lvl="1"/>
            <a:r>
              <a:rPr lang="en-GB" dirty="0"/>
              <a:t>Cost of eliminating the </a:t>
            </a:r>
            <a:r>
              <a:rPr lang="en-GB" dirty="0" smtClean="0"/>
              <a:t>risk</a:t>
            </a:r>
          </a:p>
          <a:p>
            <a:pPr lvl="2"/>
            <a:r>
              <a:rPr lang="en-GB" dirty="0" smtClean="0"/>
              <a:t>i.e. cost of taking precautions </a:t>
            </a:r>
            <a:endParaRPr lang="en-GB" dirty="0"/>
          </a:p>
          <a:p>
            <a:pPr lvl="1"/>
            <a:r>
              <a:rPr lang="en-GB" dirty="0"/>
              <a:t>Conformity with standard </a:t>
            </a:r>
            <a:r>
              <a:rPr lang="en-GB" dirty="0" smtClean="0"/>
              <a:t>practice</a:t>
            </a:r>
          </a:p>
          <a:p>
            <a:pPr lvl="2"/>
            <a:r>
              <a:rPr lang="en-GB" dirty="0"/>
              <a:t>G</a:t>
            </a:r>
            <a:r>
              <a:rPr lang="en-GB" dirty="0" smtClean="0"/>
              <a:t>enerally </a:t>
            </a:r>
            <a:r>
              <a:rPr lang="en-GB" dirty="0"/>
              <a:t>“neglect of duty does not by repetition cease to be neglect of duty”</a:t>
            </a:r>
          </a:p>
          <a:p>
            <a:pPr lvl="2"/>
            <a:r>
              <a:rPr lang="en-GB" dirty="0"/>
              <a:t>Exception – </a:t>
            </a:r>
            <a:r>
              <a:rPr lang="en-GB" dirty="0" smtClean="0"/>
              <a:t>In the consideration of professionals </a:t>
            </a:r>
            <a:r>
              <a:rPr lang="en-GB" dirty="0"/>
              <a:t>acting in their capacity as professionals exercising a special skill/competence </a:t>
            </a:r>
            <a:r>
              <a:rPr lang="en-GB" dirty="0" smtClean="0"/>
              <a:t>(</a:t>
            </a:r>
            <a:r>
              <a:rPr lang="en-GB" i="1" dirty="0" err="1"/>
              <a:t>Bolam</a:t>
            </a:r>
            <a:r>
              <a:rPr lang="en-GB" i="1" dirty="0"/>
              <a:t> v </a:t>
            </a:r>
            <a:r>
              <a:rPr lang="en-GB" i="1" dirty="0" err="1"/>
              <a:t>Friern</a:t>
            </a:r>
            <a:r>
              <a:rPr lang="en-GB" i="1" dirty="0"/>
              <a:t> Hospital </a:t>
            </a:r>
            <a:r>
              <a:rPr lang="en-GB" i="1" dirty="0" err="1"/>
              <a:t>Mgt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/>
              <a:t>Social value of activity </a:t>
            </a:r>
            <a:endParaRPr lang="en-GB" dirty="0" smtClean="0"/>
          </a:p>
          <a:p>
            <a:pPr lvl="2"/>
            <a:r>
              <a:rPr lang="en-GB" dirty="0" smtClean="0"/>
              <a:t>Emergency/rescue situation (</a:t>
            </a:r>
            <a:r>
              <a:rPr lang="en-GB" i="1" dirty="0" smtClean="0"/>
              <a:t>Watt </a:t>
            </a:r>
            <a:r>
              <a:rPr lang="en-GB" i="1" dirty="0"/>
              <a:t>v Herts </a:t>
            </a:r>
            <a:r>
              <a:rPr lang="en-GB" i="1" dirty="0" smtClean="0"/>
              <a:t>CC)</a:t>
            </a:r>
          </a:p>
          <a:p>
            <a:pPr lvl="2"/>
            <a:r>
              <a:rPr lang="en-GB" dirty="0" smtClean="0"/>
              <a:t>Sporting events - in the heat of the moment </a:t>
            </a:r>
            <a:r>
              <a:rPr lang="en-GB" i="1" dirty="0" smtClean="0"/>
              <a:t>(Blake v Galloway)</a:t>
            </a:r>
            <a:endParaRPr lang="en-GB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022" y="5795486"/>
            <a:ext cx="1016977" cy="1062513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Breach of Duty</a:t>
            </a:r>
          </a:p>
        </p:txBody>
      </p:sp>
    </p:spTree>
    <p:extLst>
      <p:ext uri="{BB962C8B-B14F-4D97-AF65-F5344CB8AC3E}">
        <p14:creationId xmlns:p14="http://schemas.microsoft.com/office/powerpoint/2010/main" val="4834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3) Damage/Harm done to the claimant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‘</a:t>
            </a:r>
            <a:r>
              <a:rPr lang="en-GB" dirty="0"/>
              <a:t>Proof of damage is an essential element in a claim in </a:t>
            </a:r>
            <a:r>
              <a:rPr lang="en-GB" dirty="0" smtClean="0"/>
              <a:t>negligence’ (</a:t>
            </a:r>
            <a:r>
              <a:rPr lang="en-GB" i="1" dirty="0" smtClean="0"/>
              <a:t>Lord Hoffman, </a:t>
            </a:r>
            <a:r>
              <a:rPr lang="en-GB" i="1" dirty="0"/>
              <a:t>Rothwell v Chemical and Insulating Co </a:t>
            </a:r>
            <a:r>
              <a:rPr lang="en-GB" i="1" dirty="0" smtClean="0"/>
              <a:t>Ltd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Claimant must suffer </a:t>
            </a:r>
            <a:r>
              <a:rPr lang="en-GB" u="sng" dirty="0" smtClean="0"/>
              <a:t>actual</a:t>
            </a:r>
            <a:r>
              <a:rPr lang="en-GB" dirty="0" smtClean="0"/>
              <a:t> harm/damage</a:t>
            </a:r>
          </a:p>
          <a:p>
            <a:endParaRPr lang="en-GB" dirty="0"/>
          </a:p>
          <a:p>
            <a:r>
              <a:rPr lang="en-GB" dirty="0" smtClean="0"/>
              <a:t>e.g. harmless ‘neural plaques’ in lungs from exposure to asbestos were not classed as such as they “do </a:t>
            </a:r>
            <a:r>
              <a:rPr lang="en-GB" dirty="0"/>
              <a:t>not give rise to any symptoms, nor do they lead to anything else which constitutes </a:t>
            </a:r>
            <a:r>
              <a:rPr lang="en-GB" dirty="0" smtClean="0"/>
              <a:t>damage.” </a:t>
            </a:r>
            <a:r>
              <a:rPr lang="en-GB" dirty="0"/>
              <a:t>(</a:t>
            </a:r>
            <a:r>
              <a:rPr lang="en-GB" i="1" dirty="0"/>
              <a:t>Lord Hoffman, Rothwell v Chemical and Insulating Co Ltd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022" y="5795486"/>
            <a:ext cx="1016977" cy="1062513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Damage/Harm</a:t>
            </a:r>
          </a:p>
        </p:txBody>
      </p:sp>
    </p:spTree>
    <p:extLst>
      <p:ext uri="{BB962C8B-B14F-4D97-AF65-F5344CB8AC3E}">
        <p14:creationId xmlns:p14="http://schemas.microsoft.com/office/powerpoint/2010/main" val="150439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4) Causation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Causation in </a:t>
            </a:r>
            <a:r>
              <a:rPr lang="en-GB" dirty="0" smtClean="0"/>
              <a:t>fact</a:t>
            </a:r>
          </a:p>
          <a:p>
            <a:pPr lvl="1"/>
            <a:r>
              <a:rPr lang="en-GB" dirty="0" smtClean="0"/>
              <a:t>‘but </a:t>
            </a:r>
            <a:r>
              <a:rPr lang="en-GB" dirty="0"/>
              <a:t>for</a:t>
            </a:r>
            <a:r>
              <a:rPr lang="en-GB" dirty="0" smtClean="0"/>
              <a:t>’ the negligence would the harm/damage have occurred? (</a:t>
            </a:r>
            <a:r>
              <a:rPr lang="en-GB" i="1" dirty="0" smtClean="0"/>
              <a:t>Barnett </a:t>
            </a:r>
            <a:r>
              <a:rPr lang="en-GB" i="1" dirty="0"/>
              <a:t>v Chelsea &amp; Kensington </a:t>
            </a:r>
            <a:r>
              <a:rPr lang="en-GB" i="1" dirty="0" err="1" smtClean="0"/>
              <a:t>Hosp</a:t>
            </a:r>
            <a:r>
              <a:rPr lang="en-GB" i="1" dirty="0"/>
              <a:t> </a:t>
            </a:r>
            <a:r>
              <a:rPr lang="en-GB" i="1" dirty="0" err="1" smtClean="0"/>
              <a:t>Mgt</a:t>
            </a:r>
            <a:r>
              <a:rPr lang="en-GB" i="1" dirty="0" smtClean="0"/>
              <a:t> </a:t>
            </a:r>
            <a:r>
              <a:rPr lang="en-GB" i="1" dirty="0" err="1"/>
              <a:t>cttee</a:t>
            </a:r>
            <a:r>
              <a:rPr lang="en-GB" i="1" dirty="0" smtClean="0"/>
              <a:t>.</a:t>
            </a:r>
            <a:r>
              <a:rPr lang="en-GB" dirty="0" smtClean="0"/>
              <a:t>)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Standard of proof</a:t>
            </a:r>
          </a:p>
          <a:p>
            <a:pPr lvl="1"/>
            <a:r>
              <a:rPr lang="en-GB" dirty="0" smtClean="0"/>
              <a:t>must show that negligence caused the harm on ‘the balance of probabilities’</a:t>
            </a:r>
          </a:p>
          <a:p>
            <a:endParaRPr lang="en-GB" dirty="0"/>
          </a:p>
          <a:p>
            <a:r>
              <a:rPr lang="en-GB" dirty="0" smtClean="0"/>
              <a:t>Multiple causes</a:t>
            </a:r>
          </a:p>
          <a:p>
            <a:pPr lvl="1"/>
            <a:r>
              <a:rPr lang="en-GB" dirty="0" smtClean="0"/>
              <a:t>i.e. harm is caused by multiple causes, one of which was the defendant’s negligence</a:t>
            </a:r>
          </a:p>
          <a:p>
            <a:pPr lvl="1"/>
            <a:r>
              <a:rPr lang="en-GB" dirty="0" smtClean="0"/>
              <a:t>Courts will consider whether negligence ‘materially contributed’ to the harm</a:t>
            </a:r>
            <a:r>
              <a:rPr lang="en-GB" dirty="0"/>
              <a:t> </a:t>
            </a:r>
            <a:r>
              <a:rPr lang="en-GB" dirty="0" smtClean="0"/>
              <a:t>(e.g. </a:t>
            </a:r>
            <a:r>
              <a:rPr lang="en-GB" i="1" dirty="0" smtClean="0"/>
              <a:t>McGee v National Coal Board)</a:t>
            </a:r>
          </a:p>
          <a:p>
            <a:endParaRPr lang="en-GB" i="1" dirty="0" smtClean="0"/>
          </a:p>
          <a:p>
            <a:r>
              <a:rPr lang="en-GB" i="1" dirty="0" smtClean="0"/>
              <a:t>Novus </a:t>
            </a:r>
            <a:r>
              <a:rPr lang="en-GB" i="1" dirty="0" err="1" smtClean="0"/>
              <a:t>Actus</a:t>
            </a:r>
            <a:r>
              <a:rPr lang="en-GB" i="1" dirty="0" smtClean="0"/>
              <a:t> </a:t>
            </a:r>
            <a:r>
              <a:rPr lang="en-GB" i="1" dirty="0" err="1" smtClean="0"/>
              <a:t>Interveniens</a:t>
            </a:r>
            <a:r>
              <a:rPr lang="en-GB" i="1" dirty="0" smtClean="0"/>
              <a:t> (a ‘new intervening act’)</a:t>
            </a:r>
          </a:p>
          <a:p>
            <a:pPr lvl="1"/>
            <a:r>
              <a:rPr lang="en-GB" dirty="0" smtClean="0"/>
              <a:t>Did a second negligent act (by a different party) break the chain of causation? (</a:t>
            </a:r>
            <a:r>
              <a:rPr lang="en-GB" i="1" dirty="0" smtClean="0"/>
              <a:t>Knightley v Johns</a:t>
            </a:r>
            <a:r>
              <a:rPr lang="en-GB" dirty="0" smtClean="0"/>
              <a:t>)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022" y="5795486"/>
            <a:ext cx="1016977" cy="1062513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Causation</a:t>
            </a:r>
          </a:p>
        </p:txBody>
      </p:sp>
    </p:spTree>
    <p:extLst>
      <p:ext uri="{BB962C8B-B14F-4D97-AF65-F5344CB8AC3E}">
        <p14:creationId xmlns:p14="http://schemas.microsoft.com/office/powerpoint/2010/main" val="491603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5) Remoteness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“The essential factor in </a:t>
            </a:r>
            <a:r>
              <a:rPr lang="en-GB" dirty="0" smtClean="0"/>
              <a:t>determining liability </a:t>
            </a:r>
            <a:r>
              <a:rPr lang="en-GB" dirty="0"/>
              <a:t>is whether the damage is of such </a:t>
            </a:r>
            <a:r>
              <a:rPr lang="en-GB" dirty="0" smtClean="0"/>
              <a:t>a kind </a:t>
            </a:r>
            <a:r>
              <a:rPr lang="en-GB" dirty="0"/>
              <a:t>as the reasonable man should </a:t>
            </a:r>
            <a:r>
              <a:rPr lang="en-GB" dirty="0" smtClean="0"/>
              <a:t>have foreseen</a:t>
            </a:r>
            <a:r>
              <a:rPr lang="en-GB" dirty="0"/>
              <a:t>”</a:t>
            </a:r>
            <a:br>
              <a:rPr lang="en-GB" dirty="0"/>
            </a:br>
            <a:r>
              <a:rPr lang="en-GB" dirty="0" smtClean="0"/>
              <a:t>(</a:t>
            </a:r>
            <a:r>
              <a:rPr lang="en-GB" i="1" dirty="0" smtClean="0"/>
              <a:t>Viscount </a:t>
            </a:r>
            <a:r>
              <a:rPr lang="en-GB" i="1" dirty="0" err="1" smtClean="0"/>
              <a:t>Symmonds</a:t>
            </a:r>
            <a:r>
              <a:rPr lang="en-GB" i="1" dirty="0" smtClean="0"/>
              <a:t>, The Wagon Mound, No</a:t>
            </a:r>
            <a:r>
              <a:rPr lang="en-GB" i="1" dirty="0"/>
              <a:t>. </a:t>
            </a:r>
            <a:r>
              <a:rPr lang="en-GB" i="1" dirty="0" smtClean="0"/>
              <a:t>1)</a:t>
            </a:r>
            <a:endParaRPr lang="en-GB" dirty="0" smtClean="0"/>
          </a:p>
          <a:p>
            <a:pPr lvl="1"/>
            <a:r>
              <a:rPr lang="en-GB" dirty="0" smtClean="0"/>
              <a:t>i.e. the type of </a:t>
            </a:r>
            <a:r>
              <a:rPr lang="en-GB" dirty="0"/>
              <a:t>damage which resulted from the negligence must </a:t>
            </a:r>
            <a:r>
              <a:rPr lang="en-GB" dirty="0" smtClean="0"/>
              <a:t>be reasonably foreseeable</a:t>
            </a:r>
          </a:p>
          <a:p>
            <a:endParaRPr lang="en-GB" dirty="0"/>
          </a:p>
          <a:p>
            <a:r>
              <a:rPr lang="en-GB" dirty="0" smtClean="0"/>
              <a:t>So long as the type of damage is reasonably foreseeable:</a:t>
            </a:r>
          </a:p>
          <a:p>
            <a:pPr lvl="1"/>
            <a:r>
              <a:rPr lang="en-GB" dirty="0" smtClean="0"/>
              <a:t>It is </a:t>
            </a:r>
            <a:r>
              <a:rPr lang="en-GB" dirty="0"/>
              <a:t>not necessary for the manner by which it came about </a:t>
            </a:r>
            <a:r>
              <a:rPr lang="en-GB" dirty="0" smtClean="0"/>
              <a:t>nor its extent to </a:t>
            </a:r>
            <a:r>
              <a:rPr lang="en-GB" dirty="0"/>
              <a:t>be reasonably </a:t>
            </a:r>
            <a:r>
              <a:rPr lang="en-GB" dirty="0" smtClean="0"/>
              <a:t>foreseeable (</a:t>
            </a:r>
            <a:r>
              <a:rPr lang="en-GB" i="1" dirty="0" smtClean="0"/>
              <a:t>The </a:t>
            </a:r>
            <a:r>
              <a:rPr lang="en-GB" i="1" dirty="0"/>
              <a:t>Wagon Mound, No. 1</a:t>
            </a:r>
            <a:r>
              <a:rPr lang="en-GB" i="1" dirty="0" smtClean="0"/>
              <a:t>)</a:t>
            </a:r>
            <a:endParaRPr lang="en-GB" dirty="0" smtClean="0"/>
          </a:p>
          <a:p>
            <a:pPr lvl="1"/>
            <a:r>
              <a:rPr lang="en-GB" dirty="0" smtClean="0"/>
              <a:t>Defendant </a:t>
            </a:r>
            <a:r>
              <a:rPr lang="en-GB" dirty="0"/>
              <a:t>takes his victim in the physical condition he finds </a:t>
            </a:r>
            <a:r>
              <a:rPr lang="en-GB" dirty="0" smtClean="0"/>
              <a:t>him – ‘thin skull rule’ (</a:t>
            </a:r>
            <a:r>
              <a:rPr lang="en-GB" i="1" dirty="0" smtClean="0"/>
              <a:t>Smith </a:t>
            </a:r>
            <a:r>
              <a:rPr lang="en-GB" i="1" dirty="0"/>
              <a:t>v Leech Brain &amp; </a:t>
            </a:r>
            <a:r>
              <a:rPr lang="en-GB" i="1" dirty="0" smtClean="0"/>
              <a:t>Co.; Page v Smith)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022" y="5795486"/>
            <a:ext cx="1016977" cy="1062513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19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Remoteness</a:t>
            </a:r>
          </a:p>
        </p:txBody>
      </p:sp>
    </p:spTree>
    <p:extLst>
      <p:ext uri="{BB962C8B-B14F-4D97-AF65-F5344CB8AC3E}">
        <p14:creationId xmlns:p14="http://schemas.microsoft.com/office/powerpoint/2010/main" val="98466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1149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The Law of Tort</vt:lpstr>
      <vt:lpstr>The tort of negligence</vt:lpstr>
      <vt:lpstr>1) Duty of care (recap)</vt:lpstr>
      <vt:lpstr>2) Breach of duty of care</vt:lpstr>
      <vt:lpstr>Breach of duty – standard of care</vt:lpstr>
      <vt:lpstr>Breach of duty – standard of care (cont.)</vt:lpstr>
      <vt:lpstr>3) Damage/Harm done to the claimant</vt:lpstr>
      <vt:lpstr>4) Causation</vt:lpstr>
      <vt:lpstr>5) Remoteness</vt:lpstr>
      <vt:lpstr>An overriding factor of public policy?</vt:lpstr>
      <vt:lpstr>Defences to negligence</vt:lpstr>
      <vt:lpstr>Remedies for negligence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Law of Tort</dc:title>
  <dc:creator>Luke Samuel Blindell</dc:creator>
  <cp:lastModifiedBy>Luke Samuel Blindell</cp:lastModifiedBy>
  <cp:revision>44</cp:revision>
  <dcterms:created xsi:type="dcterms:W3CDTF">2017-11-06T14:22:05Z</dcterms:created>
  <dcterms:modified xsi:type="dcterms:W3CDTF">2017-11-08T21:31:00Z</dcterms:modified>
</cp:coreProperties>
</file>