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48f4fc41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48f4fc41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48f4fc416_1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48f4fc416_1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48f4fc41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48f4fc41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48f4fc41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48f4fc41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748f4fc41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48f4fc41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48f4fc416_1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48f4fc416_1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48f4fc4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48f4fc4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48f4fc41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48f4fc41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48f4fc416_1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48f4fc416_1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48f4fc41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48f4fc41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48f4fc41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48f4fc41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48f4fc41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48f4fc41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48f4fc41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48f4fc41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48f4fc41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48f4fc41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6.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8.png"/><Relationship Id="rId6"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learn.zybooks.com/zybook/SADDLEBACKCS1ASolerSpring202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5002800" y="-25875"/>
            <a:ext cx="2046149" cy="2046149"/>
          </a:xfrm>
          <a:prstGeom prst="rect">
            <a:avLst/>
          </a:prstGeom>
          <a:noFill/>
          <a:ln>
            <a:noFill/>
          </a:ln>
        </p:spPr>
      </p:pic>
      <p:pic>
        <p:nvPicPr>
          <p:cNvPr id="55" name="Google Shape;55;p13"/>
          <p:cNvPicPr preferRelativeResize="0"/>
          <p:nvPr/>
        </p:nvPicPr>
        <p:blipFill>
          <a:blip r:embed="rId3">
            <a:alphaModFix/>
          </a:blip>
          <a:stretch>
            <a:fillRect/>
          </a:stretch>
        </p:blipFill>
        <p:spPr>
          <a:xfrm>
            <a:off x="3850275" y="-152400"/>
            <a:ext cx="2046149" cy="2046149"/>
          </a:xfrm>
          <a:prstGeom prst="rect">
            <a:avLst/>
          </a:prstGeom>
          <a:noFill/>
          <a:ln>
            <a:noFill/>
          </a:ln>
        </p:spPr>
      </p:pic>
      <p:pic>
        <p:nvPicPr>
          <p:cNvPr id="56" name="Google Shape;56;p13"/>
          <p:cNvPicPr preferRelativeResize="0"/>
          <p:nvPr/>
        </p:nvPicPr>
        <p:blipFill>
          <a:blip r:embed="rId4">
            <a:alphaModFix/>
          </a:blip>
          <a:stretch>
            <a:fillRect/>
          </a:stretch>
        </p:blipFill>
        <p:spPr>
          <a:xfrm>
            <a:off x="-71435" y="1858325"/>
            <a:ext cx="2339885" cy="2391375"/>
          </a:xfrm>
          <a:prstGeom prst="rect">
            <a:avLst/>
          </a:prstGeom>
          <a:noFill/>
          <a:ln>
            <a:noFill/>
          </a:ln>
        </p:spPr>
      </p:pic>
      <p:pic>
        <p:nvPicPr>
          <p:cNvPr id="57" name="Google Shape;57;p13"/>
          <p:cNvPicPr preferRelativeResize="0"/>
          <p:nvPr/>
        </p:nvPicPr>
        <p:blipFill>
          <a:blip r:embed="rId5">
            <a:alphaModFix/>
          </a:blip>
          <a:stretch>
            <a:fillRect/>
          </a:stretch>
        </p:blipFill>
        <p:spPr>
          <a:xfrm>
            <a:off x="5411500" y="-68750"/>
            <a:ext cx="1637449" cy="2895599"/>
          </a:xfrm>
          <a:prstGeom prst="rect">
            <a:avLst/>
          </a:prstGeom>
          <a:noFill/>
          <a:ln>
            <a:noFill/>
          </a:ln>
        </p:spPr>
      </p:pic>
      <p:sp>
        <p:nvSpPr>
          <p:cNvPr id="58" name="Google Shape;58;p13"/>
          <p:cNvSpPr txBox="1"/>
          <p:nvPr>
            <p:ph type="ctrTitle"/>
          </p:nvPr>
        </p:nvSpPr>
        <p:spPr>
          <a:xfrm>
            <a:off x="2583600" y="1545750"/>
            <a:ext cx="3976800" cy="110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latin typeface="Georgia"/>
                <a:ea typeface="Georgia"/>
                <a:cs typeface="Georgia"/>
                <a:sym typeface="Georgia"/>
              </a:rPr>
              <a:t>Decision Tree </a:t>
            </a:r>
            <a:endParaRPr sz="3000">
              <a:latin typeface="Georgia"/>
              <a:ea typeface="Georgia"/>
              <a:cs typeface="Georgia"/>
              <a:sym typeface="Georgia"/>
            </a:endParaRPr>
          </a:p>
          <a:p>
            <a:pPr indent="0" lvl="0" marL="0" rtl="0" algn="ctr">
              <a:spcBef>
                <a:spcPts val="0"/>
              </a:spcBef>
              <a:spcAft>
                <a:spcPts val="0"/>
              </a:spcAft>
              <a:buNone/>
            </a:pPr>
            <a:r>
              <a:t/>
            </a:r>
            <a:endParaRPr sz="3000">
              <a:latin typeface="Georgia"/>
              <a:ea typeface="Georgia"/>
              <a:cs typeface="Georgia"/>
              <a:sym typeface="Georgia"/>
            </a:endParaRPr>
          </a:p>
        </p:txBody>
      </p:sp>
      <p:sp>
        <p:nvSpPr>
          <p:cNvPr id="59" name="Google Shape;59;p13"/>
          <p:cNvSpPr txBox="1"/>
          <p:nvPr>
            <p:ph idx="1" type="subTitle"/>
          </p:nvPr>
        </p:nvSpPr>
        <p:spPr>
          <a:xfrm>
            <a:off x="2189050" y="2826850"/>
            <a:ext cx="4882800" cy="66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Georgia"/>
                <a:ea typeface="Georgia"/>
                <a:cs typeface="Georgia"/>
                <a:sym typeface="Georgia"/>
              </a:rPr>
              <a:t>By: </a:t>
            </a:r>
            <a:endParaRPr sz="1800">
              <a:solidFill>
                <a:schemeClr val="accent1"/>
              </a:solidFill>
              <a:latin typeface="Georgia"/>
              <a:ea typeface="Georgia"/>
              <a:cs typeface="Georgia"/>
              <a:sym typeface="Georgia"/>
            </a:endParaRPr>
          </a:p>
          <a:p>
            <a:pPr indent="0" lvl="0" marL="0" rtl="0" algn="ctr">
              <a:spcBef>
                <a:spcPts val="0"/>
              </a:spcBef>
              <a:spcAft>
                <a:spcPts val="0"/>
              </a:spcAft>
              <a:buNone/>
            </a:pPr>
            <a:r>
              <a:rPr lang="en" sz="1800">
                <a:solidFill>
                  <a:schemeClr val="accent1"/>
                </a:solidFill>
                <a:latin typeface="Georgia"/>
                <a:ea typeface="Georgia"/>
                <a:cs typeface="Georgia"/>
                <a:sym typeface="Georgia"/>
              </a:rPr>
              <a:t>Christian Caparroso, Bethany Tooley, Garrett Weitz, and Ben Northroup</a:t>
            </a:r>
            <a:endParaRPr sz="1800">
              <a:solidFill>
                <a:schemeClr val="accent1"/>
              </a:solidFill>
              <a:latin typeface="Georgia"/>
              <a:ea typeface="Georgia"/>
              <a:cs typeface="Georgia"/>
              <a:sym typeface="Georgia"/>
            </a:endParaRPr>
          </a:p>
          <a:p>
            <a:pPr indent="0" lvl="0" marL="0" rtl="0" algn="l">
              <a:spcBef>
                <a:spcPts val="0"/>
              </a:spcBef>
              <a:spcAft>
                <a:spcPts val="0"/>
              </a:spcAft>
              <a:buNone/>
            </a:pPr>
            <a:r>
              <a:t/>
            </a:r>
            <a:endParaRPr sz="1800">
              <a:latin typeface="Georgia"/>
              <a:ea typeface="Georgia"/>
              <a:cs typeface="Georgia"/>
              <a:sym typeface="Georgia"/>
            </a:endParaRPr>
          </a:p>
        </p:txBody>
      </p:sp>
      <p:sp>
        <p:nvSpPr>
          <p:cNvPr id="60" name="Google Shape;60;p13"/>
          <p:cNvSpPr txBox="1"/>
          <p:nvPr>
            <p:ph idx="1" type="subTitle"/>
          </p:nvPr>
        </p:nvSpPr>
        <p:spPr>
          <a:xfrm>
            <a:off x="4105300" y="2571750"/>
            <a:ext cx="1050300" cy="36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Georgia"/>
                <a:ea typeface="Georgia"/>
                <a:cs typeface="Georgia"/>
                <a:sym typeface="Georgia"/>
              </a:rPr>
              <a:t>CS1A</a:t>
            </a:r>
            <a:endParaRPr sz="1800">
              <a:solidFill>
                <a:schemeClr val="accent1"/>
              </a:solidFill>
              <a:latin typeface="Georgia"/>
              <a:ea typeface="Georgia"/>
              <a:cs typeface="Georgia"/>
              <a:sym typeface="Georgia"/>
            </a:endParaRPr>
          </a:p>
          <a:p>
            <a:pPr indent="0" lvl="0" marL="0" rtl="0" algn="l">
              <a:spcBef>
                <a:spcPts val="0"/>
              </a:spcBef>
              <a:spcAft>
                <a:spcPts val="0"/>
              </a:spcAft>
              <a:buNone/>
            </a:pPr>
            <a:r>
              <a:t/>
            </a:r>
            <a:endParaRPr sz="1800">
              <a:solidFill>
                <a:schemeClr val="accent1"/>
              </a:solidFill>
              <a:latin typeface="Georgia"/>
              <a:ea typeface="Georgia"/>
              <a:cs typeface="Georgia"/>
              <a:sym typeface="Georgia"/>
            </a:endParaRPr>
          </a:p>
        </p:txBody>
      </p:sp>
      <p:pic>
        <p:nvPicPr>
          <p:cNvPr id="61" name="Google Shape;61;p13"/>
          <p:cNvPicPr preferRelativeResize="0"/>
          <p:nvPr/>
        </p:nvPicPr>
        <p:blipFill>
          <a:blip r:embed="rId6">
            <a:alphaModFix/>
          </a:blip>
          <a:stretch>
            <a:fillRect/>
          </a:stretch>
        </p:blipFill>
        <p:spPr>
          <a:xfrm>
            <a:off x="1226350" y="2593650"/>
            <a:ext cx="1253725" cy="2228825"/>
          </a:xfrm>
          <a:prstGeom prst="rect">
            <a:avLst/>
          </a:prstGeom>
          <a:noFill/>
          <a:ln>
            <a:noFill/>
          </a:ln>
          <a:effectLst>
            <a:outerShdw blurRad="57150" rotWithShape="0" algn="bl" dir="5400000" dist="19050">
              <a:srgbClr val="000000">
                <a:alpha val="50000"/>
              </a:srgbClr>
            </a:outerShdw>
          </a:effectLst>
        </p:spPr>
      </p:pic>
      <p:pic>
        <p:nvPicPr>
          <p:cNvPr id="62" name="Google Shape;62;p13"/>
          <p:cNvPicPr preferRelativeResize="0"/>
          <p:nvPr/>
        </p:nvPicPr>
        <p:blipFill>
          <a:blip r:embed="rId7">
            <a:alphaModFix/>
          </a:blip>
          <a:stretch>
            <a:fillRect/>
          </a:stretch>
        </p:blipFill>
        <p:spPr>
          <a:xfrm>
            <a:off x="-114265" y="2362200"/>
            <a:ext cx="2048364" cy="2895600"/>
          </a:xfrm>
          <a:prstGeom prst="rect">
            <a:avLst/>
          </a:prstGeom>
          <a:noFill/>
          <a:ln>
            <a:noFill/>
          </a:ln>
        </p:spPr>
      </p:pic>
      <p:pic>
        <p:nvPicPr>
          <p:cNvPr id="63" name="Google Shape;63;p13"/>
          <p:cNvPicPr preferRelativeResize="0"/>
          <p:nvPr/>
        </p:nvPicPr>
        <p:blipFill>
          <a:blip r:embed="rId3">
            <a:alphaModFix/>
          </a:blip>
          <a:stretch>
            <a:fillRect/>
          </a:stretch>
        </p:blipFill>
        <p:spPr>
          <a:xfrm>
            <a:off x="6134550" y="-25875"/>
            <a:ext cx="2046149" cy="20461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2303250" y="58450"/>
            <a:ext cx="480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Georgia"/>
                <a:ea typeface="Georgia"/>
                <a:cs typeface="Georgia"/>
                <a:sym typeface="Georgia"/>
              </a:rPr>
              <a:t>Fate of the Forest Path: Decision 1</a:t>
            </a:r>
            <a:endParaRPr sz="2400">
              <a:latin typeface="Georgia"/>
              <a:ea typeface="Georgia"/>
              <a:cs typeface="Georgia"/>
              <a:sym typeface="Georgia"/>
            </a:endParaRPr>
          </a:p>
        </p:txBody>
      </p:sp>
      <p:pic>
        <p:nvPicPr>
          <p:cNvPr id="188" name="Google Shape;188;p22"/>
          <p:cNvPicPr preferRelativeResize="0"/>
          <p:nvPr/>
        </p:nvPicPr>
        <p:blipFill rotWithShape="1">
          <a:blip r:embed="rId3">
            <a:alphaModFix/>
          </a:blip>
          <a:srcRect b="22863" l="0" r="0" t="0"/>
          <a:stretch/>
        </p:blipFill>
        <p:spPr>
          <a:xfrm>
            <a:off x="861900" y="1954800"/>
            <a:ext cx="3665099" cy="1146722"/>
          </a:xfrm>
          <a:prstGeom prst="rect">
            <a:avLst/>
          </a:prstGeom>
          <a:noFill/>
          <a:ln cap="flat" cmpd="sng" w="19050">
            <a:solidFill>
              <a:schemeClr val="accent1"/>
            </a:solidFill>
            <a:prstDash val="solid"/>
            <a:round/>
            <a:headEnd len="sm" w="sm" type="none"/>
            <a:tailEnd len="sm" w="sm" type="none"/>
          </a:ln>
        </p:spPr>
      </p:pic>
      <p:pic>
        <p:nvPicPr>
          <p:cNvPr id="189" name="Google Shape;189;p22"/>
          <p:cNvPicPr preferRelativeResize="0"/>
          <p:nvPr/>
        </p:nvPicPr>
        <p:blipFill>
          <a:blip r:embed="rId4">
            <a:alphaModFix/>
          </a:blip>
          <a:stretch>
            <a:fillRect/>
          </a:stretch>
        </p:blipFill>
        <p:spPr>
          <a:xfrm>
            <a:off x="861900" y="738828"/>
            <a:ext cx="3665100" cy="1146722"/>
          </a:xfrm>
          <a:prstGeom prst="rect">
            <a:avLst/>
          </a:prstGeom>
          <a:noFill/>
          <a:ln cap="flat" cmpd="sng" w="19050">
            <a:solidFill>
              <a:schemeClr val="accent1"/>
            </a:solidFill>
            <a:prstDash val="solid"/>
            <a:round/>
            <a:headEnd len="sm" w="sm" type="none"/>
            <a:tailEnd len="sm" w="sm" type="none"/>
          </a:ln>
        </p:spPr>
      </p:pic>
      <p:pic>
        <p:nvPicPr>
          <p:cNvPr id="190" name="Google Shape;190;p22"/>
          <p:cNvPicPr preferRelativeResize="0"/>
          <p:nvPr/>
        </p:nvPicPr>
        <p:blipFill>
          <a:blip r:embed="rId5">
            <a:alphaModFix/>
          </a:blip>
          <a:stretch>
            <a:fillRect/>
          </a:stretch>
        </p:blipFill>
        <p:spPr>
          <a:xfrm>
            <a:off x="4882400" y="916888"/>
            <a:ext cx="4101674" cy="1810975"/>
          </a:xfrm>
          <a:prstGeom prst="rect">
            <a:avLst/>
          </a:prstGeom>
          <a:noFill/>
          <a:ln cap="flat" cmpd="sng" w="19050">
            <a:solidFill>
              <a:schemeClr val="accent1"/>
            </a:solidFill>
            <a:prstDash val="solid"/>
            <a:round/>
            <a:headEnd len="sm" w="sm" type="none"/>
            <a:tailEnd len="sm" w="sm" type="none"/>
          </a:ln>
        </p:spPr>
      </p:pic>
      <p:pic>
        <p:nvPicPr>
          <p:cNvPr id="191" name="Google Shape;191;p22"/>
          <p:cNvPicPr preferRelativeResize="0"/>
          <p:nvPr/>
        </p:nvPicPr>
        <p:blipFill rotWithShape="1">
          <a:blip r:embed="rId6">
            <a:alphaModFix/>
          </a:blip>
          <a:srcRect b="0" l="773" r="0" t="0"/>
          <a:stretch/>
        </p:blipFill>
        <p:spPr>
          <a:xfrm>
            <a:off x="861900" y="3619125"/>
            <a:ext cx="4000249" cy="1465000"/>
          </a:xfrm>
          <a:prstGeom prst="rect">
            <a:avLst/>
          </a:prstGeom>
          <a:noFill/>
          <a:ln cap="flat" cmpd="sng" w="19050">
            <a:solidFill>
              <a:schemeClr val="accent1"/>
            </a:solidFill>
            <a:prstDash val="solid"/>
            <a:round/>
            <a:headEnd len="sm" w="sm" type="none"/>
            <a:tailEnd len="sm" w="sm" type="none"/>
          </a:ln>
        </p:spPr>
      </p:pic>
      <p:pic>
        <p:nvPicPr>
          <p:cNvPr id="192" name="Google Shape;192;p22"/>
          <p:cNvPicPr preferRelativeResize="0"/>
          <p:nvPr/>
        </p:nvPicPr>
        <p:blipFill>
          <a:blip r:embed="rId7">
            <a:alphaModFix/>
          </a:blip>
          <a:stretch>
            <a:fillRect/>
          </a:stretch>
        </p:blipFill>
        <p:spPr>
          <a:xfrm>
            <a:off x="5334375" y="4050100"/>
            <a:ext cx="3728675" cy="603050"/>
          </a:xfrm>
          <a:prstGeom prst="rect">
            <a:avLst/>
          </a:prstGeom>
          <a:noFill/>
          <a:ln cap="flat" cmpd="sng" w="19050">
            <a:solidFill>
              <a:schemeClr val="accent1"/>
            </a:solidFill>
            <a:prstDash val="solid"/>
            <a:round/>
            <a:headEnd len="sm" w="sm" type="none"/>
            <a:tailEnd len="sm" w="sm" type="none"/>
          </a:ln>
        </p:spPr>
      </p:pic>
      <p:sp>
        <p:nvSpPr>
          <p:cNvPr id="193" name="Google Shape;193;p22"/>
          <p:cNvSpPr txBox="1"/>
          <p:nvPr/>
        </p:nvSpPr>
        <p:spPr>
          <a:xfrm>
            <a:off x="38100" y="3897125"/>
            <a:ext cx="823800" cy="9090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1"/>
                </a:solidFill>
                <a:latin typeface="Georgia"/>
                <a:ea typeface="Georgia"/>
                <a:cs typeface="Georgia"/>
                <a:sym typeface="Georgia"/>
              </a:rPr>
              <a:t>If no weapon was picked</a:t>
            </a:r>
            <a:endParaRPr sz="1100">
              <a:solidFill>
                <a:schemeClr val="accent1"/>
              </a:solidFill>
              <a:latin typeface="Georgia"/>
              <a:ea typeface="Georgia"/>
              <a:cs typeface="Georgia"/>
              <a:sym typeface="Georgia"/>
            </a:endParaRPr>
          </a:p>
        </p:txBody>
      </p:sp>
      <p:sp>
        <p:nvSpPr>
          <p:cNvPr id="194" name="Google Shape;194;p22"/>
          <p:cNvSpPr txBox="1"/>
          <p:nvPr/>
        </p:nvSpPr>
        <p:spPr>
          <a:xfrm>
            <a:off x="38100" y="2040425"/>
            <a:ext cx="823800" cy="9090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1"/>
                </a:solidFill>
                <a:latin typeface="Georgia"/>
                <a:ea typeface="Georgia"/>
                <a:cs typeface="Georgia"/>
                <a:sym typeface="Georgia"/>
              </a:rPr>
              <a:t>If bow and arrow was picked.</a:t>
            </a:r>
            <a:endParaRPr sz="1100">
              <a:solidFill>
                <a:schemeClr val="accent1"/>
              </a:solidFill>
              <a:latin typeface="Georgia"/>
              <a:ea typeface="Georgia"/>
              <a:cs typeface="Georgia"/>
              <a:sym typeface="Georgia"/>
            </a:endParaRPr>
          </a:p>
        </p:txBody>
      </p:sp>
      <p:sp>
        <p:nvSpPr>
          <p:cNvPr id="195" name="Google Shape;195;p22"/>
          <p:cNvSpPr txBox="1"/>
          <p:nvPr/>
        </p:nvSpPr>
        <p:spPr>
          <a:xfrm>
            <a:off x="38100" y="916900"/>
            <a:ext cx="823800" cy="9090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1"/>
                </a:solidFill>
                <a:latin typeface="Georgia"/>
                <a:ea typeface="Georgia"/>
                <a:cs typeface="Georgia"/>
                <a:sym typeface="Georgia"/>
              </a:rPr>
              <a:t>If sword and shield was picked.</a:t>
            </a:r>
            <a:endParaRPr sz="1100">
              <a:solidFill>
                <a:schemeClr val="accent1"/>
              </a:solidFill>
              <a:latin typeface="Georgia"/>
              <a:ea typeface="Georgia"/>
              <a:cs typeface="Georgia"/>
              <a:sym typeface="Georgia"/>
            </a:endParaRPr>
          </a:p>
        </p:txBody>
      </p:sp>
      <p:sp>
        <p:nvSpPr>
          <p:cNvPr id="196" name="Google Shape;196;p22"/>
          <p:cNvSpPr txBox="1"/>
          <p:nvPr/>
        </p:nvSpPr>
        <p:spPr>
          <a:xfrm>
            <a:off x="6330825" y="541450"/>
            <a:ext cx="1204800" cy="3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Georgia"/>
                <a:ea typeface="Georgia"/>
                <a:cs typeface="Georgia"/>
                <a:sym typeface="Georgia"/>
              </a:rPr>
              <a:t>User wins!</a:t>
            </a:r>
            <a:endParaRPr b="1">
              <a:solidFill>
                <a:schemeClr val="accent1"/>
              </a:solidFill>
              <a:latin typeface="Georgia"/>
              <a:ea typeface="Georgia"/>
              <a:cs typeface="Georgia"/>
              <a:sym typeface="Georgia"/>
            </a:endParaRPr>
          </a:p>
        </p:txBody>
      </p:sp>
      <p:sp>
        <p:nvSpPr>
          <p:cNvPr id="197" name="Google Shape;197;p22"/>
          <p:cNvSpPr txBox="1"/>
          <p:nvPr/>
        </p:nvSpPr>
        <p:spPr>
          <a:xfrm>
            <a:off x="6391400" y="3657175"/>
            <a:ext cx="16146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Georgia"/>
                <a:ea typeface="Georgia"/>
                <a:cs typeface="Georgia"/>
                <a:sym typeface="Georgia"/>
              </a:rPr>
              <a:t>Game Over!</a:t>
            </a:r>
            <a:endParaRPr b="1">
              <a:solidFill>
                <a:schemeClr val="accent1"/>
              </a:solidFill>
              <a:latin typeface="Georgia"/>
              <a:ea typeface="Georgia"/>
              <a:cs typeface="Georgia"/>
              <a:sym typeface="Georgia"/>
            </a:endParaRPr>
          </a:p>
        </p:txBody>
      </p:sp>
      <p:cxnSp>
        <p:nvCxnSpPr>
          <p:cNvPr id="198" name="Google Shape;198;p22"/>
          <p:cNvCxnSpPr>
            <a:stCxn id="189" idx="3"/>
            <a:endCxn id="190" idx="1"/>
          </p:cNvCxnSpPr>
          <p:nvPr/>
        </p:nvCxnSpPr>
        <p:spPr>
          <a:xfrm>
            <a:off x="4527000" y="1312189"/>
            <a:ext cx="355500" cy="510300"/>
          </a:xfrm>
          <a:prstGeom prst="straightConnector1">
            <a:avLst/>
          </a:prstGeom>
          <a:noFill/>
          <a:ln cap="flat" cmpd="sng" w="19050">
            <a:solidFill>
              <a:schemeClr val="accent1"/>
            </a:solidFill>
            <a:prstDash val="solid"/>
            <a:round/>
            <a:headEnd len="med" w="med" type="none"/>
            <a:tailEnd len="med" w="med" type="triangle"/>
          </a:ln>
        </p:spPr>
      </p:cxnSp>
      <p:cxnSp>
        <p:nvCxnSpPr>
          <p:cNvPr id="199" name="Google Shape;199;p22"/>
          <p:cNvCxnSpPr>
            <a:stCxn id="188" idx="3"/>
            <a:endCxn id="190" idx="1"/>
          </p:cNvCxnSpPr>
          <p:nvPr/>
        </p:nvCxnSpPr>
        <p:spPr>
          <a:xfrm flipH="1" rot="10800000">
            <a:off x="4526999" y="1822261"/>
            <a:ext cx="355500" cy="705900"/>
          </a:xfrm>
          <a:prstGeom prst="straightConnector1">
            <a:avLst/>
          </a:prstGeom>
          <a:noFill/>
          <a:ln cap="flat" cmpd="sng" w="19050">
            <a:solidFill>
              <a:schemeClr val="accent1"/>
            </a:solidFill>
            <a:prstDash val="solid"/>
            <a:round/>
            <a:headEnd len="med" w="med" type="none"/>
            <a:tailEnd len="med" w="med" type="triangle"/>
          </a:ln>
        </p:spPr>
      </p:cxnSp>
      <p:cxnSp>
        <p:nvCxnSpPr>
          <p:cNvPr id="200" name="Google Shape;200;p22"/>
          <p:cNvCxnSpPr>
            <a:stCxn id="191" idx="3"/>
            <a:endCxn id="192" idx="1"/>
          </p:cNvCxnSpPr>
          <p:nvPr/>
        </p:nvCxnSpPr>
        <p:spPr>
          <a:xfrm>
            <a:off x="4862149" y="4351625"/>
            <a:ext cx="472200" cy="0"/>
          </a:xfrm>
          <a:prstGeom prst="straightConnector1">
            <a:avLst/>
          </a:prstGeom>
          <a:noFill/>
          <a:ln cap="flat" cmpd="sng" w="19050">
            <a:solidFill>
              <a:schemeClr val="accent1"/>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2100150" y="92350"/>
            <a:ext cx="494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Georgia"/>
                <a:ea typeface="Georgia"/>
                <a:cs typeface="Georgia"/>
                <a:sym typeface="Georgia"/>
              </a:rPr>
              <a:t>Fate of the Forest Path: Decision 2</a:t>
            </a:r>
            <a:endParaRPr sz="2400">
              <a:latin typeface="Georgia"/>
              <a:ea typeface="Georgia"/>
              <a:cs typeface="Georgia"/>
              <a:sym typeface="Georgia"/>
            </a:endParaRPr>
          </a:p>
        </p:txBody>
      </p:sp>
      <p:pic>
        <p:nvPicPr>
          <p:cNvPr id="206" name="Google Shape;206;p23"/>
          <p:cNvPicPr preferRelativeResize="0"/>
          <p:nvPr/>
        </p:nvPicPr>
        <p:blipFill>
          <a:blip r:embed="rId3">
            <a:alphaModFix/>
          </a:blip>
          <a:stretch>
            <a:fillRect/>
          </a:stretch>
        </p:blipFill>
        <p:spPr>
          <a:xfrm>
            <a:off x="765500" y="829164"/>
            <a:ext cx="4351525" cy="1094310"/>
          </a:xfrm>
          <a:prstGeom prst="rect">
            <a:avLst/>
          </a:prstGeom>
          <a:noFill/>
          <a:ln cap="flat" cmpd="sng" w="19050">
            <a:solidFill>
              <a:schemeClr val="accent1"/>
            </a:solidFill>
            <a:prstDash val="solid"/>
            <a:round/>
            <a:headEnd len="sm" w="sm" type="none"/>
            <a:tailEnd len="sm" w="sm" type="none"/>
          </a:ln>
        </p:spPr>
      </p:pic>
      <p:pic>
        <p:nvPicPr>
          <p:cNvPr id="207" name="Google Shape;207;p23"/>
          <p:cNvPicPr preferRelativeResize="0"/>
          <p:nvPr/>
        </p:nvPicPr>
        <p:blipFill rotWithShape="1">
          <a:blip r:embed="rId4">
            <a:alphaModFix/>
          </a:blip>
          <a:srcRect b="0" l="0" r="4306" t="0"/>
          <a:stretch/>
        </p:blipFill>
        <p:spPr>
          <a:xfrm>
            <a:off x="5396725" y="2174350"/>
            <a:ext cx="3704900" cy="794800"/>
          </a:xfrm>
          <a:prstGeom prst="rect">
            <a:avLst/>
          </a:prstGeom>
          <a:noFill/>
          <a:ln cap="flat" cmpd="sng" w="19050">
            <a:solidFill>
              <a:schemeClr val="accent1"/>
            </a:solidFill>
            <a:prstDash val="solid"/>
            <a:round/>
            <a:headEnd len="sm" w="sm" type="none"/>
            <a:tailEnd len="sm" w="sm" type="none"/>
          </a:ln>
        </p:spPr>
      </p:pic>
      <p:pic>
        <p:nvPicPr>
          <p:cNvPr id="208" name="Google Shape;208;p23"/>
          <p:cNvPicPr preferRelativeResize="0"/>
          <p:nvPr/>
        </p:nvPicPr>
        <p:blipFill rotWithShape="1">
          <a:blip r:embed="rId5">
            <a:alphaModFix/>
          </a:blip>
          <a:srcRect b="0" l="704" r="0" t="0"/>
          <a:stretch/>
        </p:blipFill>
        <p:spPr>
          <a:xfrm>
            <a:off x="765500" y="2052938"/>
            <a:ext cx="4351526" cy="1037625"/>
          </a:xfrm>
          <a:prstGeom prst="rect">
            <a:avLst/>
          </a:prstGeom>
          <a:noFill/>
          <a:ln cap="flat" cmpd="sng" w="19050">
            <a:solidFill>
              <a:schemeClr val="accent1"/>
            </a:solidFill>
            <a:prstDash val="solid"/>
            <a:round/>
            <a:headEnd len="sm" w="sm" type="none"/>
            <a:tailEnd len="sm" w="sm" type="none"/>
          </a:ln>
        </p:spPr>
      </p:pic>
      <p:pic>
        <p:nvPicPr>
          <p:cNvPr id="209" name="Google Shape;209;p23"/>
          <p:cNvPicPr preferRelativeResize="0"/>
          <p:nvPr/>
        </p:nvPicPr>
        <p:blipFill>
          <a:blip r:embed="rId6">
            <a:alphaModFix/>
          </a:blip>
          <a:stretch>
            <a:fillRect/>
          </a:stretch>
        </p:blipFill>
        <p:spPr>
          <a:xfrm>
            <a:off x="765500" y="3283108"/>
            <a:ext cx="4351524" cy="1007543"/>
          </a:xfrm>
          <a:prstGeom prst="rect">
            <a:avLst/>
          </a:prstGeom>
          <a:noFill/>
          <a:ln cap="flat" cmpd="sng" w="19050">
            <a:solidFill>
              <a:schemeClr val="accent1"/>
            </a:solidFill>
            <a:prstDash val="solid"/>
            <a:round/>
            <a:headEnd len="sm" w="sm" type="none"/>
            <a:tailEnd len="sm" w="sm" type="none"/>
          </a:ln>
        </p:spPr>
      </p:pic>
      <p:cxnSp>
        <p:nvCxnSpPr>
          <p:cNvPr id="210" name="Google Shape;210;p23"/>
          <p:cNvCxnSpPr>
            <a:stCxn id="206" idx="3"/>
            <a:endCxn id="207" idx="1"/>
          </p:cNvCxnSpPr>
          <p:nvPr/>
        </p:nvCxnSpPr>
        <p:spPr>
          <a:xfrm>
            <a:off x="5117025" y="1376319"/>
            <a:ext cx="279600" cy="1195500"/>
          </a:xfrm>
          <a:prstGeom prst="straightConnector1">
            <a:avLst/>
          </a:prstGeom>
          <a:noFill/>
          <a:ln cap="flat" cmpd="sng" w="19050">
            <a:solidFill>
              <a:schemeClr val="accent1"/>
            </a:solidFill>
            <a:prstDash val="solid"/>
            <a:round/>
            <a:headEnd len="med" w="med" type="none"/>
            <a:tailEnd len="med" w="med" type="triangle"/>
          </a:ln>
        </p:spPr>
      </p:cxnSp>
      <p:cxnSp>
        <p:nvCxnSpPr>
          <p:cNvPr id="211" name="Google Shape;211;p23"/>
          <p:cNvCxnSpPr>
            <a:stCxn id="208" idx="3"/>
            <a:endCxn id="207" idx="1"/>
          </p:cNvCxnSpPr>
          <p:nvPr/>
        </p:nvCxnSpPr>
        <p:spPr>
          <a:xfrm>
            <a:off x="5117026" y="2571750"/>
            <a:ext cx="279600" cy="0"/>
          </a:xfrm>
          <a:prstGeom prst="straightConnector1">
            <a:avLst/>
          </a:prstGeom>
          <a:noFill/>
          <a:ln cap="flat" cmpd="sng" w="19050">
            <a:solidFill>
              <a:schemeClr val="accent1"/>
            </a:solidFill>
            <a:prstDash val="solid"/>
            <a:round/>
            <a:headEnd len="med" w="med" type="none"/>
            <a:tailEnd len="med" w="med" type="triangle"/>
          </a:ln>
        </p:spPr>
      </p:cxnSp>
      <p:cxnSp>
        <p:nvCxnSpPr>
          <p:cNvPr id="212" name="Google Shape;212;p23"/>
          <p:cNvCxnSpPr>
            <a:stCxn id="209" idx="3"/>
            <a:endCxn id="207" idx="1"/>
          </p:cNvCxnSpPr>
          <p:nvPr/>
        </p:nvCxnSpPr>
        <p:spPr>
          <a:xfrm flipH="1" rot="10800000">
            <a:off x="5117024" y="2571879"/>
            <a:ext cx="279600" cy="1215000"/>
          </a:xfrm>
          <a:prstGeom prst="straightConnector1">
            <a:avLst/>
          </a:prstGeom>
          <a:noFill/>
          <a:ln cap="flat" cmpd="sng" w="19050">
            <a:solidFill>
              <a:schemeClr val="accent1"/>
            </a:solidFill>
            <a:prstDash val="solid"/>
            <a:round/>
            <a:headEnd len="med" w="med" type="none"/>
            <a:tailEnd len="med" w="med" type="triangle"/>
          </a:ln>
        </p:spPr>
      </p:cxnSp>
      <p:sp>
        <p:nvSpPr>
          <p:cNvPr id="213" name="Google Shape;213;p23"/>
          <p:cNvSpPr txBox="1"/>
          <p:nvPr/>
        </p:nvSpPr>
        <p:spPr>
          <a:xfrm>
            <a:off x="6595775" y="1715625"/>
            <a:ext cx="13068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Georgia"/>
                <a:ea typeface="Georgia"/>
                <a:cs typeface="Georgia"/>
                <a:sym typeface="Georgia"/>
              </a:rPr>
              <a:t>Game Over!</a:t>
            </a:r>
            <a:endParaRPr b="1">
              <a:solidFill>
                <a:schemeClr val="accent1"/>
              </a:solidFill>
              <a:latin typeface="Georgia"/>
              <a:ea typeface="Georgia"/>
              <a:cs typeface="Georgia"/>
              <a:sym typeface="Georgia"/>
            </a:endParaRPr>
          </a:p>
        </p:txBody>
      </p:sp>
      <p:sp>
        <p:nvSpPr>
          <p:cNvPr id="214" name="Google Shape;214;p23"/>
          <p:cNvSpPr txBox="1"/>
          <p:nvPr/>
        </p:nvSpPr>
        <p:spPr>
          <a:xfrm>
            <a:off x="77700" y="842425"/>
            <a:ext cx="687900" cy="10944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1"/>
                </a:solidFill>
                <a:latin typeface="Georgia"/>
                <a:ea typeface="Georgia"/>
                <a:cs typeface="Georgia"/>
                <a:sym typeface="Georgia"/>
              </a:rPr>
              <a:t>If sword &amp; shield was picked.</a:t>
            </a:r>
            <a:endParaRPr sz="1100">
              <a:solidFill>
                <a:schemeClr val="accent1"/>
              </a:solidFill>
              <a:latin typeface="Georgia"/>
              <a:ea typeface="Georgia"/>
              <a:cs typeface="Georgia"/>
              <a:sym typeface="Georgia"/>
            </a:endParaRPr>
          </a:p>
        </p:txBody>
      </p:sp>
      <p:sp>
        <p:nvSpPr>
          <p:cNvPr id="215" name="Google Shape;215;p23"/>
          <p:cNvSpPr txBox="1"/>
          <p:nvPr/>
        </p:nvSpPr>
        <p:spPr>
          <a:xfrm>
            <a:off x="77600" y="2068051"/>
            <a:ext cx="687900" cy="10074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1"/>
                </a:solidFill>
                <a:latin typeface="Georgia"/>
                <a:ea typeface="Georgia"/>
                <a:cs typeface="Georgia"/>
                <a:sym typeface="Georgia"/>
              </a:rPr>
              <a:t>If bow &amp; arrow was picked.</a:t>
            </a:r>
            <a:endParaRPr sz="1100">
              <a:solidFill>
                <a:schemeClr val="accent1"/>
              </a:solidFill>
              <a:latin typeface="Georgia"/>
              <a:ea typeface="Georgia"/>
              <a:cs typeface="Georgia"/>
              <a:sym typeface="Georgia"/>
            </a:endParaRPr>
          </a:p>
        </p:txBody>
      </p:sp>
      <p:sp>
        <p:nvSpPr>
          <p:cNvPr id="216" name="Google Shape;216;p23"/>
          <p:cNvSpPr txBox="1"/>
          <p:nvPr/>
        </p:nvSpPr>
        <p:spPr>
          <a:xfrm>
            <a:off x="77600" y="3336875"/>
            <a:ext cx="687900" cy="9000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1"/>
                </a:solidFill>
                <a:latin typeface="Georgia"/>
                <a:ea typeface="Georgia"/>
                <a:cs typeface="Georgia"/>
                <a:sym typeface="Georgia"/>
              </a:rPr>
              <a:t>If no weapon was picked</a:t>
            </a:r>
            <a:endParaRPr sz="1100">
              <a:solidFill>
                <a:schemeClr val="accent1"/>
              </a:solidFill>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4"/>
          <p:cNvSpPr txBox="1"/>
          <p:nvPr>
            <p:ph type="title"/>
          </p:nvPr>
        </p:nvSpPr>
        <p:spPr>
          <a:xfrm>
            <a:off x="2833050" y="169400"/>
            <a:ext cx="3477900" cy="6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Georgia"/>
                <a:ea typeface="Georgia"/>
                <a:cs typeface="Georgia"/>
                <a:sym typeface="Georgia"/>
              </a:rPr>
              <a:t>Choice 2: </a:t>
            </a:r>
            <a:r>
              <a:rPr lang="en" sz="2400">
                <a:latin typeface="Georgia"/>
                <a:ea typeface="Georgia"/>
                <a:cs typeface="Georgia"/>
                <a:sym typeface="Georgia"/>
              </a:rPr>
              <a:t>Village Path</a:t>
            </a:r>
            <a:endParaRPr sz="2400">
              <a:latin typeface="Georgia"/>
              <a:ea typeface="Georgia"/>
              <a:cs typeface="Georgia"/>
              <a:sym typeface="Georgia"/>
            </a:endParaRPr>
          </a:p>
        </p:txBody>
      </p:sp>
      <p:pic>
        <p:nvPicPr>
          <p:cNvPr id="222" name="Google Shape;222;p24"/>
          <p:cNvPicPr preferRelativeResize="0"/>
          <p:nvPr/>
        </p:nvPicPr>
        <p:blipFill>
          <a:blip r:embed="rId3">
            <a:alphaModFix/>
          </a:blip>
          <a:stretch>
            <a:fillRect/>
          </a:stretch>
        </p:blipFill>
        <p:spPr>
          <a:xfrm>
            <a:off x="1966050" y="995375"/>
            <a:ext cx="5211900" cy="2166925"/>
          </a:xfrm>
          <a:prstGeom prst="rect">
            <a:avLst/>
          </a:prstGeom>
          <a:noFill/>
          <a:ln cap="flat" cmpd="sng" w="19050">
            <a:solidFill>
              <a:schemeClr val="accent1"/>
            </a:solidFill>
            <a:prstDash val="solid"/>
            <a:round/>
            <a:headEnd len="sm" w="sm" type="none"/>
            <a:tailEnd len="sm" w="sm" type="none"/>
          </a:ln>
        </p:spPr>
      </p:pic>
      <p:sp>
        <p:nvSpPr>
          <p:cNvPr id="223" name="Google Shape;223;p24"/>
          <p:cNvSpPr txBox="1"/>
          <p:nvPr/>
        </p:nvSpPr>
        <p:spPr>
          <a:xfrm>
            <a:off x="2278800" y="3370575"/>
            <a:ext cx="4586400" cy="6954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3F3F3"/>
                </a:solidFill>
                <a:latin typeface="Georgia"/>
                <a:ea typeface="Georgia"/>
                <a:cs typeface="Georgia"/>
                <a:sym typeface="Georgia"/>
              </a:rPr>
              <a:t>Two decisions are given to the user. What weapon you choose will determine what your fate is.</a:t>
            </a:r>
            <a:endParaRPr>
              <a:solidFill>
                <a:srgbClr val="F3F3F3"/>
              </a:solidFill>
              <a:latin typeface="Georgia"/>
              <a:ea typeface="Georgia"/>
              <a:cs typeface="Georgia"/>
              <a:sym typeface="Georgia"/>
            </a:endParaRPr>
          </a:p>
        </p:txBody>
      </p:sp>
      <p:cxnSp>
        <p:nvCxnSpPr>
          <p:cNvPr id="224" name="Google Shape;224;p24"/>
          <p:cNvCxnSpPr>
            <a:stCxn id="222" idx="2"/>
            <a:endCxn id="223" idx="0"/>
          </p:cNvCxnSpPr>
          <p:nvPr/>
        </p:nvCxnSpPr>
        <p:spPr>
          <a:xfrm>
            <a:off x="4572000" y="3162300"/>
            <a:ext cx="0" cy="208200"/>
          </a:xfrm>
          <a:prstGeom prst="straightConnector1">
            <a:avLst/>
          </a:prstGeom>
          <a:noFill/>
          <a:ln cap="flat" cmpd="sng" w="19050">
            <a:solidFill>
              <a:schemeClr val="accent1"/>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2000750" y="165550"/>
            <a:ext cx="497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3F3F3"/>
                </a:solidFill>
                <a:latin typeface="Georgia"/>
                <a:ea typeface="Georgia"/>
                <a:cs typeface="Georgia"/>
                <a:sym typeface="Georgia"/>
              </a:rPr>
              <a:t>Fate of the Village Path: Decision 1</a:t>
            </a:r>
            <a:endParaRPr sz="2400">
              <a:solidFill>
                <a:srgbClr val="F3F3F3"/>
              </a:solidFill>
              <a:latin typeface="Georgia"/>
              <a:ea typeface="Georgia"/>
              <a:cs typeface="Georgia"/>
              <a:sym typeface="Georgia"/>
            </a:endParaRPr>
          </a:p>
        </p:txBody>
      </p:sp>
      <p:pic>
        <p:nvPicPr>
          <p:cNvPr id="230" name="Google Shape;230;p25"/>
          <p:cNvPicPr preferRelativeResize="0"/>
          <p:nvPr/>
        </p:nvPicPr>
        <p:blipFill rotWithShape="1">
          <a:blip r:embed="rId3">
            <a:alphaModFix/>
          </a:blip>
          <a:srcRect b="8625" l="0" r="0" t="5374"/>
          <a:stretch/>
        </p:blipFill>
        <p:spPr>
          <a:xfrm>
            <a:off x="881075" y="885825"/>
            <a:ext cx="3476625" cy="1334825"/>
          </a:xfrm>
          <a:prstGeom prst="rect">
            <a:avLst/>
          </a:prstGeom>
          <a:noFill/>
          <a:ln cap="flat" cmpd="sng" w="19050">
            <a:solidFill>
              <a:schemeClr val="accent1"/>
            </a:solidFill>
            <a:prstDash val="solid"/>
            <a:round/>
            <a:headEnd len="sm" w="sm" type="none"/>
            <a:tailEnd len="sm" w="sm" type="none"/>
          </a:ln>
        </p:spPr>
      </p:pic>
      <p:pic>
        <p:nvPicPr>
          <p:cNvPr id="231" name="Google Shape;231;p25"/>
          <p:cNvPicPr preferRelativeResize="0"/>
          <p:nvPr/>
        </p:nvPicPr>
        <p:blipFill>
          <a:blip r:embed="rId4">
            <a:alphaModFix/>
          </a:blip>
          <a:stretch>
            <a:fillRect/>
          </a:stretch>
        </p:blipFill>
        <p:spPr>
          <a:xfrm>
            <a:off x="881075" y="2315025"/>
            <a:ext cx="3476624" cy="1240525"/>
          </a:xfrm>
          <a:prstGeom prst="rect">
            <a:avLst/>
          </a:prstGeom>
          <a:noFill/>
          <a:ln cap="flat" cmpd="sng" w="19050">
            <a:solidFill>
              <a:schemeClr val="accent1"/>
            </a:solidFill>
            <a:prstDash val="solid"/>
            <a:round/>
            <a:headEnd len="sm" w="sm" type="none"/>
            <a:tailEnd len="sm" w="sm" type="none"/>
          </a:ln>
        </p:spPr>
      </p:pic>
      <p:pic>
        <p:nvPicPr>
          <p:cNvPr id="232" name="Google Shape;232;p25"/>
          <p:cNvPicPr preferRelativeResize="0"/>
          <p:nvPr/>
        </p:nvPicPr>
        <p:blipFill>
          <a:blip r:embed="rId5">
            <a:alphaModFix/>
          </a:blip>
          <a:stretch>
            <a:fillRect/>
          </a:stretch>
        </p:blipFill>
        <p:spPr>
          <a:xfrm>
            <a:off x="4614899" y="1083250"/>
            <a:ext cx="3942975" cy="1998125"/>
          </a:xfrm>
          <a:prstGeom prst="rect">
            <a:avLst/>
          </a:prstGeom>
          <a:noFill/>
          <a:ln cap="flat" cmpd="sng" w="19050">
            <a:solidFill>
              <a:schemeClr val="accent1"/>
            </a:solidFill>
            <a:prstDash val="solid"/>
            <a:round/>
            <a:headEnd len="sm" w="sm" type="none"/>
            <a:tailEnd len="sm" w="sm" type="none"/>
          </a:ln>
        </p:spPr>
      </p:pic>
      <p:pic>
        <p:nvPicPr>
          <p:cNvPr id="233" name="Google Shape;233;p25"/>
          <p:cNvPicPr preferRelativeResize="0"/>
          <p:nvPr/>
        </p:nvPicPr>
        <p:blipFill>
          <a:blip r:embed="rId6">
            <a:alphaModFix/>
          </a:blip>
          <a:stretch>
            <a:fillRect/>
          </a:stretch>
        </p:blipFill>
        <p:spPr>
          <a:xfrm>
            <a:off x="881075" y="3938600"/>
            <a:ext cx="4138601" cy="976325"/>
          </a:xfrm>
          <a:prstGeom prst="rect">
            <a:avLst/>
          </a:prstGeom>
          <a:noFill/>
          <a:ln cap="flat" cmpd="sng" w="19050">
            <a:solidFill>
              <a:schemeClr val="accent1"/>
            </a:solidFill>
            <a:prstDash val="solid"/>
            <a:round/>
            <a:headEnd len="sm" w="sm" type="none"/>
            <a:tailEnd len="sm" w="sm" type="none"/>
          </a:ln>
        </p:spPr>
      </p:pic>
      <p:pic>
        <p:nvPicPr>
          <p:cNvPr id="234" name="Google Shape;234;p25"/>
          <p:cNvPicPr preferRelativeResize="0"/>
          <p:nvPr/>
        </p:nvPicPr>
        <p:blipFill>
          <a:blip r:embed="rId7">
            <a:alphaModFix/>
          </a:blip>
          <a:stretch>
            <a:fillRect/>
          </a:stretch>
        </p:blipFill>
        <p:spPr>
          <a:xfrm>
            <a:off x="5334375" y="4050100"/>
            <a:ext cx="3728675" cy="603050"/>
          </a:xfrm>
          <a:prstGeom prst="rect">
            <a:avLst/>
          </a:prstGeom>
          <a:noFill/>
          <a:ln cap="flat" cmpd="sng" w="19050">
            <a:solidFill>
              <a:schemeClr val="accent1"/>
            </a:solidFill>
            <a:prstDash val="solid"/>
            <a:round/>
            <a:headEnd len="sm" w="sm" type="none"/>
            <a:tailEnd len="sm" w="sm" type="none"/>
          </a:ln>
        </p:spPr>
      </p:pic>
      <p:cxnSp>
        <p:nvCxnSpPr>
          <p:cNvPr id="235" name="Google Shape;235;p25"/>
          <p:cNvCxnSpPr>
            <a:stCxn id="230" idx="3"/>
            <a:endCxn id="232" idx="1"/>
          </p:cNvCxnSpPr>
          <p:nvPr/>
        </p:nvCxnSpPr>
        <p:spPr>
          <a:xfrm>
            <a:off x="4357700" y="1553237"/>
            <a:ext cx="257100" cy="529200"/>
          </a:xfrm>
          <a:prstGeom prst="straightConnector1">
            <a:avLst/>
          </a:prstGeom>
          <a:noFill/>
          <a:ln cap="flat" cmpd="sng" w="19050">
            <a:solidFill>
              <a:schemeClr val="accent1"/>
            </a:solidFill>
            <a:prstDash val="solid"/>
            <a:round/>
            <a:headEnd len="med" w="med" type="none"/>
            <a:tailEnd len="med" w="med" type="triangle"/>
          </a:ln>
        </p:spPr>
      </p:cxnSp>
      <p:cxnSp>
        <p:nvCxnSpPr>
          <p:cNvPr id="236" name="Google Shape;236;p25"/>
          <p:cNvCxnSpPr>
            <a:stCxn id="231" idx="3"/>
            <a:endCxn id="232" idx="1"/>
          </p:cNvCxnSpPr>
          <p:nvPr/>
        </p:nvCxnSpPr>
        <p:spPr>
          <a:xfrm flipH="1" rot="10800000">
            <a:off x="4357699" y="2082388"/>
            <a:ext cx="257100" cy="852900"/>
          </a:xfrm>
          <a:prstGeom prst="straightConnector1">
            <a:avLst/>
          </a:prstGeom>
          <a:noFill/>
          <a:ln cap="flat" cmpd="sng" w="19050">
            <a:solidFill>
              <a:schemeClr val="accent1"/>
            </a:solidFill>
            <a:prstDash val="solid"/>
            <a:round/>
            <a:headEnd len="med" w="med" type="none"/>
            <a:tailEnd len="med" w="med" type="triangle"/>
          </a:ln>
        </p:spPr>
      </p:cxnSp>
      <p:cxnSp>
        <p:nvCxnSpPr>
          <p:cNvPr id="237" name="Google Shape;237;p25"/>
          <p:cNvCxnSpPr>
            <a:stCxn id="233" idx="3"/>
            <a:endCxn id="234" idx="1"/>
          </p:cNvCxnSpPr>
          <p:nvPr/>
        </p:nvCxnSpPr>
        <p:spPr>
          <a:xfrm flipH="1" rot="10800000">
            <a:off x="5019676" y="4351763"/>
            <a:ext cx="314700" cy="75000"/>
          </a:xfrm>
          <a:prstGeom prst="straightConnector1">
            <a:avLst/>
          </a:prstGeom>
          <a:noFill/>
          <a:ln cap="flat" cmpd="sng" w="19050">
            <a:solidFill>
              <a:schemeClr val="accent1"/>
            </a:solidFill>
            <a:prstDash val="solid"/>
            <a:round/>
            <a:headEnd len="med" w="med" type="none"/>
            <a:tailEnd len="med" w="med" type="triangle"/>
          </a:ln>
        </p:spPr>
      </p:cxnSp>
      <p:sp>
        <p:nvSpPr>
          <p:cNvPr id="238" name="Google Shape;238;p25"/>
          <p:cNvSpPr txBox="1"/>
          <p:nvPr/>
        </p:nvSpPr>
        <p:spPr>
          <a:xfrm>
            <a:off x="6391413" y="3702600"/>
            <a:ext cx="16146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Georgia"/>
                <a:ea typeface="Georgia"/>
                <a:cs typeface="Georgia"/>
                <a:sym typeface="Georgia"/>
              </a:rPr>
              <a:t>Game Over!</a:t>
            </a:r>
            <a:endParaRPr b="1">
              <a:solidFill>
                <a:schemeClr val="accent1"/>
              </a:solidFill>
              <a:latin typeface="Georgia"/>
              <a:ea typeface="Georgia"/>
              <a:cs typeface="Georgia"/>
              <a:sym typeface="Georgia"/>
            </a:endParaRPr>
          </a:p>
        </p:txBody>
      </p:sp>
      <p:sp>
        <p:nvSpPr>
          <p:cNvPr id="239" name="Google Shape;239;p25"/>
          <p:cNvSpPr txBox="1"/>
          <p:nvPr/>
        </p:nvSpPr>
        <p:spPr>
          <a:xfrm>
            <a:off x="5983988" y="738250"/>
            <a:ext cx="1204800" cy="3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Georgia"/>
                <a:ea typeface="Georgia"/>
                <a:cs typeface="Georgia"/>
                <a:sym typeface="Georgia"/>
              </a:rPr>
              <a:t>User wins!</a:t>
            </a:r>
            <a:endParaRPr b="1">
              <a:solidFill>
                <a:schemeClr val="accent1"/>
              </a:solidFill>
              <a:latin typeface="Georgia"/>
              <a:ea typeface="Georgia"/>
              <a:cs typeface="Georgia"/>
              <a:sym typeface="Georgia"/>
            </a:endParaRPr>
          </a:p>
        </p:txBody>
      </p:sp>
      <p:sp>
        <p:nvSpPr>
          <p:cNvPr id="240" name="Google Shape;240;p25"/>
          <p:cNvSpPr txBox="1"/>
          <p:nvPr/>
        </p:nvSpPr>
        <p:spPr>
          <a:xfrm>
            <a:off x="38100" y="1062750"/>
            <a:ext cx="823800" cy="9090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1"/>
                </a:solidFill>
                <a:latin typeface="Georgia"/>
                <a:ea typeface="Georgia"/>
                <a:cs typeface="Georgia"/>
                <a:sym typeface="Georgia"/>
              </a:rPr>
              <a:t>If sword and shield was picked.</a:t>
            </a:r>
            <a:endParaRPr sz="1100">
              <a:solidFill>
                <a:schemeClr val="accent1"/>
              </a:solidFill>
              <a:latin typeface="Georgia"/>
              <a:ea typeface="Georgia"/>
              <a:cs typeface="Georgia"/>
              <a:sym typeface="Georgia"/>
            </a:endParaRPr>
          </a:p>
        </p:txBody>
      </p:sp>
      <p:sp>
        <p:nvSpPr>
          <p:cNvPr id="241" name="Google Shape;241;p25"/>
          <p:cNvSpPr txBox="1"/>
          <p:nvPr/>
        </p:nvSpPr>
        <p:spPr>
          <a:xfrm>
            <a:off x="57275" y="2453400"/>
            <a:ext cx="823800" cy="9090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1"/>
                </a:solidFill>
                <a:latin typeface="Georgia"/>
                <a:ea typeface="Georgia"/>
                <a:cs typeface="Georgia"/>
                <a:sym typeface="Georgia"/>
              </a:rPr>
              <a:t>If bow and arrow was picked.</a:t>
            </a:r>
            <a:endParaRPr sz="1100">
              <a:solidFill>
                <a:schemeClr val="accent1"/>
              </a:solidFill>
              <a:latin typeface="Georgia"/>
              <a:ea typeface="Georgia"/>
              <a:cs typeface="Georgia"/>
              <a:sym typeface="Georgia"/>
            </a:endParaRPr>
          </a:p>
        </p:txBody>
      </p:sp>
      <p:sp>
        <p:nvSpPr>
          <p:cNvPr id="242" name="Google Shape;242;p25"/>
          <p:cNvSpPr txBox="1"/>
          <p:nvPr/>
        </p:nvSpPr>
        <p:spPr>
          <a:xfrm>
            <a:off x="38100" y="3972250"/>
            <a:ext cx="823800" cy="9090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1"/>
                </a:solidFill>
                <a:latin typeface="Georgia"/>
                <a:ea typeface="Georgia"/>
                <a:cs typeface="Georgia"/>
                <a:sym typeface="Georgia"/>
              </a:rPr>
              <a:t>If no weapon was picked</a:t>
            </a:r>
            <a:endParaRPr sz="1100">
              <a:solidFill>
                <a:schemeClr val="accent1"/>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6"/>
          <p:cNvSpPr txBox="1"/>
          <p:nvPr>
            <p:ph type="title"/>
          </p:nvPr>
        </p:nvSpPr>
        <p:spPr>
          <a:xfrm>
            <a:off x="1749200" y="59000"/>
            <a:ext cx="5850600" cy="5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Fate of the Village Path: Decision 2</a:t>
            </a:r>
            <a:endParaRPr>
              <a:latin typeface="Georgia"/>
              <a:ea typeface="Georgia"/>
              <a:cs typeface="Georgia"/>
              <a:sym typeface="Georgia"/>
            </a:endParaRPr>
          </a:p>
        </p:txBody>
      </p:sp>
      <p:pic>
        <p:nvPicPr>
          <p:cNvPr id="248" name="Google Shape;248;p26"/>
          <p:cNvPicPr preferRelativeResize="0"/>
          <p:nvPr/>
        </p:nvPicPr>
        <p:blipFill>
          <a:blip r:embed="rId3">
            <a:alphaModFix/>
          </a:blip>
          <a:stretch>
            <a:fillRect/>
          </a:stretch>
        </p:blipFill>
        <p:spPr>
          <a:xfrm>
            <a:off x="1749200" y="1130290"/>
            <a:ext cx="5359851" cy="1153610"/>
          </a:xfrm>
          <a:prstGeom prst="rect">
            <a:avLst/>
          </a:prstGeom>
          <a:noFill/>
          <a:ln cap="flat" cmpd="sng" w="19050">
            <a:solidFill>
              <a:schemeClr val="accent1"/>
            </a:solidFill>
            <a:prstDash val="solid"/>
            <a:round/>
            <a:headEnd len="sm" w="sm" type="none"/>
            <a:tailEnd len="sm" w="sm" type="none"/>
          </a:ln>
        </p:spPr>
      </p:pic>
      <p:pic>
        <p:nvPicPr>
          <p:cNvPr id="249" name="Google Shape;249;p26"/>
          <p:cNvPicPr preferRelativeResize="0"/>
          <p:nvPr/>
        </p:nvPicPr>
        <p:blipFill>
          <a:blip r:embed="rId4">
            <a:alphaModFix/>
          </a:blip>
          <a:stretch>
            <a:fillRect/>
          </a:stretch>
        </p:blipFill>
        <p:spPr>
          <a:xfrm>
            <a:off x="1730900" y="2990375"/>
            <a:ext cx="5396449" cy="872775"/>
          </a:xfrm>
          <a:prstGeom prst="rect">
            <a:avLst/>
          </a:prstGeom>
          <a:noFill/>
          <a:ln cap="flat" cmpd="sng" w="19050">
            <a:solidFill>
              <a:schemeClr val="accent1"/>
            </a:solidFill>
            <a:prstDash val="solid"/>
            <a:round/>
            <a:headEnd len="sm" w="sm" type="none"/>
            <a:tailEnd len="sm" w="sm" type="none"/>
          </a:ln>
        </p:spPr>
      </p:pic>
      <p:cxnSp>
        <p:nvCxnSpPr>
          <p:cNvPr id="250" name="Google Shape;250;p26"/>
          <p:cNvCxnSpPr>
            <a:stCxn id="248" idx="2"/>
            <a:endCxn id="249" idx="0"/>
          </p:cNvCxnSpPr>
          <p:nvPr/>
        </p:nvCxnSpPr>
        <p:spPr>
          <a:xfrm>
            <a:off x="4429125" y="2283900"/>
            <a:ext cx="0" cy="706500"/>
          </a:xfrm>
          <a:prstGeom prst="straightConnector1">
            <a:avLst/>
          </a:prstGeom>
          <a:noFill/>
          <a:ln cap="flat" cmpd="sng" w="19050">
            <a:solidFill>
              <a:schemeClr val="accent1"/>
            </a:solidFill>
            <a:prstDash val="solid"/>
            <a:round/>
            <a:headEnd len="med" w="med" type="none"/>
            <a:tailEnd len="med" w="med" type="triangle"/>
          </a:ln>
        </p:spPr>
      </p:cxnSp>
      <p:sp>
        <p:nvSpPr>
          <p:cNvPr id="251" name="Google Shape;251;p26"/>
          <p:cNvSpPr txBox="1"/>
          <p:nvPr/>
        </p:nvSpPr>
        <p:spPr>
          <a:xfrm>
            <a:off x="3760575" y="3863150"/>
            <a:ext cx="13371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Georgia"/>
                <a:ea typeface="Georgia"/>
                <a:cs typeface="Georgia"/>
                <a:sym typeface="Georgia"/>
              </a:rPr>
              <a:t>Game Over!</a:t>
            </a:r>
            <a:endParaRPr b="1">
              <a:solidFill>
                <a:schemeClr val="accent1"/>
              </a:solidFill>
              <a:latin typeface="Georgia"/>
              <a:ea typeface="Georgia"/>
              <a:cs typeface="Georgia"/>
              <a:sym typeface="Georgia"/>
            </a:endParaRPr>
          </a:p>
        </p:txBody>
      </p:sp>
      <p:sp>
        <p:nvSpPr>
          <p:cNvPr id="252" name="Google Shape;252;p26"/>
          <p:cNvSpPr txBox="1"/>
          <p:nvPr/>
        </p:nvSpPr>
        <p:spPr>
          <a:xfrm>
            <a:off x="1862100" y="4373550"/>
            <a:ext cx="5238000" cy="5769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3F3F3"/>
                </a:solidFill>
                <a:latin typeface="Georgia"/>
                <a:ea typeface="Georgia"/>
                <a:cs typeface="Georgia"/>
                <a:sym typeface="Georgia"/>
              </a:rPr>
              <a:t>No matter what weapon you choose in the beginning, running past the dragon will result in imminent death.</a:t>
            </a:r>
            <a:endParaRPr>
              <a:solidFill>
                <a:srgbClr val="F3F3F3"/>
              </a:solidFill>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eorgia"/>
                <a:ea typeface="Georgia"/>
                <a:cs typeface="Georgia"/>
                <a:sym typeface="Georgia"/>
              </a:rPr>
              <a:t>Works Cited</a:t>
            </a:r>
            <a:endParaRPr sz="1800">
              <a:latin typeface="Georgia"/>
              <a:ea typeface="Georgia"/>
              <a:cs typeface="Georgia"/>
              <a:sym typeface="Georgia"/>
            </a:endParaRPr>
          </a:p>
        </p:txBody>
      </p:sp>
      <p:sp>
        <p:nvSpPr>
          <p:cNvPr id="258" name="Google Shape;25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Georgia"/>
                <a:ea typeface="Georgia"/>
                <a:cs typeface="Georgia"/>
                <a:sym typeface="Georgia"/>
              </a:rPr>
              <a:t>zyBooks. (2020). Retrieved 20 April 2020, from </a:t>
            </a:r>
            <a:r>
              <a:rPr lang="en" sz="1000" u="sng">
                <a:solidFill>
                  <a:schemeClr val="hlink"/>
                </a:solidFill>
                <a:latin typeface="Georgia"/>
                <a:ea typeface="Georgia"/>
                <a:cs typeface="Georgia"/>
                <a:sym typeface="Georgia"/>
                <a:hlinkClick r:id="rId3"/>
              </a:rPr>
              <a:t>https://learn.zybooks.com/zybook/SADDLEBACKCS1ASolerSpring2020</a:t>
            </a:r>
            <a:endParaRPr sz="1000">
              <a:solidFill>
                <a:srgbClr val="FFFFFF"/>
              </a:solidFill>
              <a:latin typeface="Georgia"/>
              <a:ea typeface="Georgia"/>
              <a:cs typeface="Georgia"/>
              <a:sym typeface="Georgia"/>
            </a:endParaRPr>
          </a:p>
          <a:p>
            <a:pPr indent="0" lvl="0" marL="0" rtl="0" algn="l">
              <a:spcBef>
                <a:spcPts val="1600"/>
              </a:spcBef>
              <a:spcAft>
                <a:spcPts val="1600"/>
              </a:spcAft>
              <a:buNone/>
            </a:pPr>
            <a:r>
              <a:rPr lang="en" sz="1000">
                <a:solidFill>
                  <a:srgbClr val="FFFFFF"/>
                </a:solidFill>
                <a:latin typeface="Georgia"/>
                <a:ea typeface="Georgia"/>
                <a:cs typeface="Georgia"/>
                <a:sym typeface="Georgia"/>
              </a:rPr>
              <a:t>How do I clear screen? - C++ Forum. (2020). Retrieved 21 April 2020, from http://www.cplusplus.com/forum/beginner/3304/</a:t>
            </a:r>
            <a:endParaRPr sz="1000">
              <a:solidFill>
                <a:srgbClr val="FFFFFF"/>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237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Georgia"/>
                <a:ea typeface="Georgia"/>
                <a:cs typeface="Georgia"/>
                <a:sym typeface="Georgia"/>
              </a:rPr>
              <a:t>Introduction	</a:t>
            </a:r>
            <a:endParaRPr sz="2400">
              <a:latin typeface="Georgia"/>
              <a:ea typeface="Georgia"/>
              <a:cs typeface="Georgia"/>
              <a:sym typeface="Georgia"/>
            </a:endParaRPr>
          </a:p>
        </p:txBody>
      </p:sp>
      <p:sp>
        <p:nvSpPr>
          <p:cNvPr id="69" name="Google Shape;69;p14"/>
          <p:cNvSpPr txBox="1"/>
          <p:nvPr>
            <p:ph idx="1" type="body"/>
          </p:nvPr>
        </p:nvSpPr>
        <p:spPr>
          <a:xfrm>
            <a:off x="614625" y="1861875"/>
            <a:ext cx="3999900" cy="2244300"/>
          </a:xfrm>
          <a:prstGeom prst="rect">
            <a:avLst/>
          </a:prstGeom>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 sz="1000">
                <a:solidFill>
                  <a:srgbClr val="F3F3F3"/>
                </a:solidFill>
                <a:latin typeface="Georgia"/>
                <a:ea typeface="Georgia"/>
                <a:cs typeface="Georgia"/>
                <a:sym typeface="Georgia"/>
              </a:rPr>
              <a:t>The program will take the user, an unaccompanied </a:t>
            </a:r>
            <a:r>
              <a:rPr lang="en" sz="1000">
                <a:solidFill>
                  <a:srgbClr val="F3F3F3"/>
                </a:solidFill>
                <a:latin typeface="Georgia"/>
                <a:ea typeface="Georgia"/>
                <a:cs typeface="Georgia"/>
                <a:sym typeface="Georgia"/>
              </a:rPr>
              <a:t>protagonist</a:t>
            </a:r>
            <a:r>
              <a:rPr lang="en" sz="1000">
                <a:solidFill>
                  <a:srgbClr val="F3F3F3"/>
                </a:solidFill>
                <a:latin typeface="Georgia"/>
                <a:ea typeface="Georgia"/>
                <a:cs typeface="Georgia"/>
                <a:sym typeface="Georgia"/>
              </a:rPr>
              <a:t>, through different scenarios pertaining to each specific choice they make. The story takes place in a forest where your survival is imminent, and your fate is concealed by the choices that you make leading up to the end.  Getting to choose your own adventure as the protagonist who chooses their own fate through the plot that leads to many options that will then lead to one of many endings.</a:t>
            </a:r>
            <a:endParaRPr sz="1000">
              <a:solidFill>
                <a:srgbClr val="F3F3F3"/>
              </a:solidFill>
              <a:latin typeface="Georgia"/>
              <a:ea typeface="Georgia"/>
              <a:cs typeface="Georgia"/>
              <a:sym typeface="Georgia"/>
            </a:endParaRPr>
          </a:p>
          <a:p>
            <a:pPr indent="0" lvl="0" marL="0" rtl="0" algn="l">
              <a:lnSpc>
                <a:spcPct val="200000"/>
              </a:lnSpc>
              <a:spcBef>
                <a:spcPts val="0"/>
              </a:spcBef>
              <a:spcAft>
                <a:spcPts val="0"/>
              </a:spcAft>
              <a:buNone/>
            </a:pPr>
            <a:r>
              <a:t/>
            </a:r>
            <a:endParaRPr sz="1000">
              <a:solidFill>
                <a:srgbClr val="F3F3F3"/>
              </a:solidFill>
            </a:endParaRPr>
          </a:p>
        </p:txBody>
      </p:sp>
      <p:pic>
        <p:nvPicPr>
          <p:cNvPr id="70" name="Google Shape;70;p14"/>
          <p:cNvPicPr preferRelativeResize="0"/>
          <p:nvPr/>
        </p:nvPicPr>
        <p:blipFill rotWithShape="1">
          <a:blip r:embed="rId3">
            <a:alphaModFix/>
          </a:blip>
          <a:srcRect b="0" l="950" r="0" t="0"/>
          <a:stretch/>
        </p:blipFill>
        <p:spPr>
          <a:xfrm>
            <a:off x="5602900" y="1275825"/>
            <a:ext cx="2735700" cy="3416399"/>
          </a:xfrm>
          <a:prstGeom prst="rect">
            <a:avLst/>
          </a:prstGeom>
          <a:noFill/>
          <a:ln cap="flat" cmpd="sng" w="28575">
            <a:solidFill>
              <a:schemeClr val="accent1"/>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p:nvPr/>
        </p:nvSpPr>
        <p:spPr>
          <a:xfrm>
            <a:off x="3690300" y="589650"/>
            <a:ext cx="1755300" cy="478800"/>
          </a:xfrm>
          <a:prstGeom prst="roundRect">
            <a:avLst>
              <a:gd fmla="val 16667"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rgia"/>
              <a:ea typeface="Georgia"/>
              <a:cs typeface="Georgia"/>
              <a:sym typeface="Georgia"/>
            </a:endParaRPr>
          </a:p>
        </p:txBody>
      </p:sp>
      <p:sp>
        <p:nvSpPr>
          <p:cNvPr id="76" name="Google Shape;76;p15"/>
          <p:cNvSpPr txBox="1"/>
          <p:nvPr>
            <p:ph type="title"/>
          </p:nvPr>
        </p:nvSpPr>
        <p:spPr>
          <a:xfrm>
            <a:off x="311700" y="-165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Georgia"/>
                <a:ea typeface="Georgia"/>
                <a:cs typeface="Georgia"/>
                <a:sym typeface="Georgia"/>
              </a:rPr>
              <a:t>Algorithm</a:t>
            </a:r>
            <a:endParaRPr sz="2400">
              <a:latin typeface="Georgia"/>
              <a:ea typeface="Georgia"/>
              <a:cs typeface="Georgia"/>
              <a:sym typeface="Georgia"/>
            </a:endParaRPr>
          </a:p>
        </p:txBody>
      </p:sp>
      <p:sp>
        <p:nvSpPr>
          <p:cNvPr id="77" name="Google Shape;77;p15"/>
          <p:cNvSpPr txBox="1"/>
          <p:nvPr/>
        </p:nvSpPr>
        <p:spPr>
          <a:xfrm>
            <a:off x="3478500" y="556200"/>
            <a:ext cx="2187000" cy="61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Georgia"/>
                <a:ea typeface="Georgia"/>
                <a:cs typeface="Georgia"/>
                <a:sym typeface="Georgia"/>
              </a:rPr>
              <a:t>Game Starts: User picks</a:t>
            </a:r>
            <a:br>
              <a:rPr lang="en" sz="1200">
                <a:solidFill>
                  <a:schemeClr val="dk1"/>
                </a:solidFill>
                <a:latin typeface="Georgia"/>
                <a:ea typeface="Georgia"/>
                <a:cs typeface="Georgia"/>
                <a:sym typeface="Georgia"/>
              </a:rPr>
            </a:br>
            <a:r>
              <a:rPr lang="en" sz="1200">
                <a:solidFill>
                  <a:schemeClr val="dk1"/>
                </a:solidFill>
                <a:latin typeface="Georgia"/>
                <a:ea typeface="Georgia"/>
                <a:cs typeface="Georgia"/>
                <a:sym typeface="Georgia"/>
              </a:rPr>
              <a:t>starting weapon.</a:t>
            </a:r>
            <a:endParaRPr sz="1200">
              <a:solidFill>
                <a:schemeClr val="dk1"/>
              </a:solidFill>
              <a:latin typeface="Georgia"/>
              <a:ea typeface="Georgia"/>
              <a:cs typeface="Georgia"/>
              <a:sym typeface="Georgia"/>
            </a:endParaRPr>
          </a:p>
        </p:txBody>
      </p:sp>
      <p:sp>
        <p:nvSpPr>
          <p:cNvPr id="78" name="Google Shape;78;p15"/>
          <p:cNvSpPr txBox="1"/>
          <p:nvPr/>
        </p:nvSpPr>
        <p:spPr>
          <a:xfrm>
            <a:off x="3464250" y="1316650"/>
            <a:ext cx="2215500" cy="61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Georgia"/>
                <a:ea typeface="Georgia"/>
                <a:cs typeface="Georgia"/>
                <a:sym typeface="Georgia"/>
              </a:rPr>
              <a:t>First Story Decision: Left</a:t>
            </a:r>
            <a:br>
              <a:rPr lang="en" sz="1200">
                <a:solidFill>
                  <a:srgbClr val="FFFFFF"/>
                </a:solidFill>
                <a:latin typeface="Georgia"/>
                <a:ea typeface="Georgia"/>
                <a:cs typeface="Georgia"/>
                <a:sym typeface="Georgia"/>
              </a:rPr>
            </a:br>
            <a:r>
              <a:rPr lang="en" sz="1200">
                <a:solidFill>
                  <a:srgbClr val="FFFFFF"/>
                </a:solidFill>
                <a:latin typeface="Georgia"/>
                <a:ea typeface="Georgia"/>
                <a:cs typeface="Georgia"/>
                <a:sym typeface="Georgia"/>
              </a:rPr>
              <a:t>or Right Path.</a:t>
            </a:r>
            <a:endParaRPr sz="1200">
              <a:solidFill>
                <a:srgbClr val="FFFFFF"/>
              </a:solidFill>
              <a:latin typeface="Georgia"/>
              <a:ea typeface="Georgia"/>
              <a:cs typeface="Georgia"/>
              <a:sym typeface="Georgia"/>
            </a:endParaRPr>
          </a:p>
        </p:txBody>
      </p:sp>
      <p:sp>
        <p:nvSpPr>
          <p:cNvPr id="79" name="Google Shape;79;p15"/>
          <p:cNvSpPr txBox="1"/>
          <p:nvPr/>
        </p:nvSpPr>
        <p:spPr>
          <a:xfrm>
            <a:off x="591300" y="1917875"/>
            <a:ext cx="2215500" cy="47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Georgia"/>
                <a:ea typeface="Georgia"/>
                <a:cs typeface="Georgia"/>
                <a:sym typeface="Georgia"/>
              </a:rPr>
              <a:t>Player goes into the town</a:t>
            </a:r>
            <a:endParaRPr sz="1200">
              <a:solidFill>
                <a:srgbClr val="FFFFFF"/>
              </a:solidFill>
              <a:latin typeface="Georgia"/>
              <a:ea typeface="Georgia"/>
              <a:cs typeface="Georgia"/>
              <a:sym typeface="Georgia"/>
            </a:endParaRPr>
          </a:p>
        </p:txBody>
      </p:sp>
      <p:sp>
        <p:nvSpPr>
          <p:cNvPr id="80" name="Google Shape;80;p15"/>
          <p:cNvSpPr txBox="1"/>
          <p:nvPr/>
        </p:nvSpPr>
        <p:spPr>
          <a:xfrm>
            <a:off x="6240600" y="1917875"/>
            <a:ext cx="2296800" cy="47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Georgia"/>
                <a:ea typeface="Georgia"/>
                <a:cs typeface="Georgia"/>
                <a:sym typeface="Georgia"/>
              </a:rPr>
              <a:t>Player goes into the forest</a:t>
            </a:r>
            <a:endParaRPr sz="1200">
              <a:solidFill>
                <a:srgbClr val="FFFFFF"/>
              </a:solidFill>
              <a:latin typeface="Georgia"/>
              <a:ea typeface="Georgia"/>
              <a:cs typeface="Georgia"/>
              <a:sym typeface="Georgia"/>
            </a:endParaRPr>
          </a:p>
        </p:txBody>
      </p:sp>
      <p:sp>
        <p:nvSpPr>
          <p:cNvPr id="81" name="Google Shape;81;p15"/>
          <p:cNvSpPr txBox="1"/>
          <p:nvPr/>
        </p:nvSpPr>
        <p:spPr>
          <a:xfrm>
            <a:off x="28500" y="2606100"/>
            <a:ext cx="1659900" cy="47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Georgia"/>
                <a:ea typeface="Georgia"/>
                <a:cs typeface="Georgia"/>
                <a:sym typeface="Georgia"/>
              </a:rPr>
              <a:t>Player Fights the Dragon</a:t>
            </a:r>
            <a:endParaRPr sz="1200">
              <a:solidFill>
                <a:srgbClr val="FFFFFF"/>
              </a:solidFill>
              <a:latin typeface="Georgia"/>
              <a:ea typeface="Georgia"/>
              <a:cs typeface="Georgia"/>
              <a:sym typeface="Georgia"/>
            </a:endParaRPr>
          </a:p>
        </p:txBody>
      </p:sp>
      <p:sp>
        <p:nvSpPr>
          <p:cNvPr id="82" name="Google Shape;82;p15"/>
          <p:cNvSpPr txBox="1"/>
          <p:nvPr/>
        </p:nvSpPr>
        <p:spPr>
          <a:xfrm>
            <a:off x="1876400" y="2606100"/>
            <a:ext cx="1659900" cy="47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Georgia"/>
                <a:ea typeface="Georgia"/>
                <a:cs typeface="Georgia"/>
                <a:sym typeface="Georgia"/>
              </a:rPr>
              <a:t>Player Ignores the Dragon</a:t>
            </a:r>
            <a:endParaRPr sz="1200">
              <a:solidFill>
                <a:srgbClr val="FFFFFF"/>
              </a:solidFill>
              <a:latin typeface="Georgia"/>
              <a:ea typeface="Georgia"/>
              <a:cs typeface="Georgia"/>
              <a:sym typeface="Georgia"/>
            </a:endParaRPr>
          </a:p>
        </p:txBody>
      </p:sp>
      <p:sp>
        <p:nvSpPr>
          <p:cNvPr id="83" name="Google Shape;83;p15"/>
          <p:cNvSpPr txBox="1"/>
          <p:nvPr/>
        </p:nvSpPr>
        <p:spPr>
          <a:xfrm>
            <a:off x="5452725" y="2606100"/>
            <a:ext cx="1659900" cy="47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Georgia"/>
                <a:ea typeface="Georgia"/>
                <a:cs typeface="Georgia"/>
                <a:sym typeface="Georgia"/>
              </a:rPr>
              <a:t>Player sneaks by the Bear</a:t>
            </a:r>
            <a:endParaRPr sz="1200">
              <a:solidFill>
                <a:srgbClr val="FFFFFF"/>
              </a:solidFill>
              <a:latin typeface="Georgia"/>
              <a:ea typeface="Georgia"/>
              <a:cs typeface="Georgia"/>
              <a:sym typeface="Georgia"/>
            </a:endParaRPr>
          </a:p>
        </p:txBody>
      </p:sp>
      <p:sp>
        <p:nvSpPr>
          <p:cNvPr id="84" name="Google Shape;84;p15"/>
          <p:cNvSpPr txBox="1"/>
          <p:nvPr/>
        </p:nvSpPr>
        <p:spPr>
          <a:xfrm>
            <a:off x="7300625" y="2606100"/>
            <a:ext cx="1659900" cy="47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Georgia"/>
                <a:ea typeface="Georgia"/>
                <a:cs typeface="Georgia"/>
                <a:sym typeface="Georgia"/>
              </a:rPr>
              <a:t>Player fights the Bear</a:t>
            </a:r>
            <a:endParaRPr sz="1200">
              <a:solidFill>
                <a:srgbClr val="FFFFFF"/>
              </a:solidFill>
              <a:latin typeface="Georgia"/>
              <a:ea typeface="Georgia"/>
              <a:cs typeface="Georgia"/>
              <a:sym typeface="Georgia"/>
            </a:endParaRPr>
          </a:p>
        </p:txBody>
      </p:sp>
      <p:sp>
        <p:nvSpPr>
          <p:cNvPr id="85" name="Google Shape;85;p15"/>
          <p:cNvSpPr txBox="1"/>
          <p:nvPr/>
        </p:nvSpPr>
        <p:spPr>
          <a:xfrm>
            <a:off x="2261850" y="3846925"/>
            <a:ext cx="1232400" cy="47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Georgia"/>
                <a:ea typeface="Georgia"/>
                <a:cs typeface="Georgia"/>
                <a:sym typeface="Georgia"/>
              </a:rPr>
              <a:t>Game Over :(</a:t>
            </a:r>
            <a:endParaRPr sz="1200">
              <a:solidFill>
                <a:srgbClr val="FFFFFF"/>
              </a:solidFill>
              <a:latin typeface="Georgia"/>
              <a:ea typeface="Georgia"/>
              <a:cs typeface="Georgia"/>
              <a:sym typeface="Georgia"/>
            </a:endParaRPr>
          </a:p>
        </p:txBody>
      </p:sp>
      <p:sp>
        <p:nvSpPr>
          <p:cNvPr id="86" name="Google Shape;86;p15"/>
          <p:cNvSpPr txBox="1"/>
          <p:nvPr/>
        </p:nvSpPr>
        <p:spPr>
          <a:xfrm>
            <a:off x="1136250" y="3326875"/>
            <a:ext cx="1125600" cy="47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Georgia"/>
                <a:ea typeface="Georgia"/>
                <a:cs typeface="Georgia"/>
                <a:sym typeface="Georgia"/>
              </a:rPr>
              <a:t>If no weapon is chosen</a:t>
            </a:r>
            <a:endParaRPr sz="1200">
              <a:solidFill>
                <a:srgbClr val="FFFFFF"/>
              </a:solidFill>
              <a:latin typeface="Georgia"/>
              <a:ea typeface="Georgia"/>
              <a:cs typeface="Georgia"/>
              <a:sym typeface="Georgia"/>
            </a:endParaRPr>
          </a:p>
        </p:txBody>
      </p:sp>
      <p:sp>
        <p:nvSpPr>
          <p:cNvPr id="87" name="Google Shape;87;p15"/>
          <p:cNvSpPr txBox="1"/>
          <p:nvPr/>
        </p:nvSpPr>
        <p:spPr>
          <a:xfrm>
            <a:off x="176250" y="4231650"/>
            <a:ext cx="1364400" cy="4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Georgia"/>
                <a:ea typeface="Georgia"/>
                <a:cs typeface="Georgia"/>
                <a:sym typeface="Georgia"/>
              </a:rPr>
              <a:t>Beat the Dragon!</a:t>
            </a:r>
            <a:endParaRPr sz="1200">
              <a:solidFill>
                <a:srgbClr val="FFFFFF"/>
              </a:solidFill>
              <a:latin typeface="Georgia"/>
              <a:ea typeface="Georgia"/>
              <a:cs typeface="Georgia"/>
              <a:sym typeface="Georgia"/>
            </a:endParaRPr>
          </a:p>
        </p:txBody>
      </p:sp>
      <p:sp>
        <p:nvSpPr>
          <p:cNvPr id="88" name="Google Shape;88;p15"/>
          <p:cNvSpPr txBox="1"/>
          <p:nvPr/>
        </p:nvSpPr>
        <p:spPr>
          <a:xfrm>
            <a:off x="7662150" y="3814375"/>
            <a:ext cx="1232400" cy="47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Georgia"/>
                <a:ea typeface="Georgia"/>
                <a:cs typeface="Georgia"/>
                <a:sym typeface="Georgia"/>
              </a:rPr>
              <a:t>Game Over :(</a:t>
            </a:r>
            <a:endParaRPr sz="1200">
              <a:solidFill>
                <a:srgbClr val="FFFFFF"/>
              </a:solidFill>
              <a:latin typeface="Georgia"/>
              <a:ea typeface="Georgia"/>
              <a:cs typeface="Georgia"/>
              <a:sym typeface="Georgia"/>
            </a:endParaRPr>
          </a:p>
        </p:txBody>
      </p:sp>
      <p:sp>
        <p:nvSpPr>
          <p:cNvPr id="89" name="Google Shape;89;p15"/>
          <p:cNvSpPr txBox="1"/>
          <p:nvPr/>
        </p:nvSpPr>
        <p:spPr>
          <a:xfrm>
            <a:off x="6536550" y="3294325"/>
            <a:ext cx="1125600" cy="47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Georgia"/>
                <a:ea typeface="Georgia"/>
                <a:cs typeface="Georgia"/>
                <a:sym typeface="Georgia"/>
              </a:rPr>
              <a:t>If no weapon is chosen</a:t>
            </a:r>
            <a:endParaRPr sz="1200">
              <a:solidFill>
                <a:srgbClr val="FFFFFF"/>
              </a:solidFill>
              <a:latin typeface="Georgia"/>
              <a:ea typeface="Georgia"/>
              <a:cs typeface="Georgia"/>
              <a:sym typeface="Georgia"/>
            </a:endParaRPr>
          </a:p>
        </p:txBody>
      </p:sp>
      <p:sp>
        <p:nvSpPr>
          <p:cNvPr id="90" name="Google Shape;90;p15"/>
          <p:cNvSpPr txBox="1"/>
          <p:nvPr/>
        </p:nvSpPr>
        <p:spPr>
          <a:xfrm>
            <a:off x="5601100" y="4182225"/>
            <a:ext cx="1364400" cy="47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Georgia"/>
                <a:ea typeface="Georgia"/>
                <a:cs typeface="Georgia"/>
                <a:sym typeface="Georgia"/>
              </a:rPr>
              <a:t>Escape the forest</a:t>
            </a:r>
            <a:r>
              <a:rPr lang="en" sz="1200">
                <a:solidFill>
                  <a:srgbClr val="FFFFFF"/>
                </a:solidFill>
                <a:latin typeface="Georgia"/>
                <a:ea typeface="Georgia"/>
                <a:cs typeface="Georgia"/>
                <a:sym typeface="Georgia"/>
              </a:rPr>
              <a:t>!</a:t>
            </a:r>
            <a:endParaRPr sz="1200">
              <a:solidFill>
                <a:srgbClr val="FFFFFF"/>
              </a:solidFill>
              <a:latin typeface="Georgia"/>
              <a:ea typeface="Georgia"/>
              <a:cs typeface="Georgia"/>
              <a:sym typeface="Georgia"/>
            </a:endParaRPr>
          </a:p>
        </p:txBody>
      </p:sp>
      <p:sp>
        <p:nvSpPr>
          <p:cNvPr id="91" name="Google Shape;91;p15"/>
          <p:cNvSpPr/>
          <p:nvPr/>
        </p:nvSpPr>
        <p:spPr>
          <a:xfrm>
            <a:off x="733775" y="1937725"/>
            <a:ext cx="1937700" cy="356100"/>
          </a:xfrm>
          <a:prstGeom prst="roundRect">
            <a:avLst>
              <a:gd fmla="val 16667"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3687150" y="1371150"/>
            <a:ext cx="1769700" cy="420000"/>
          </a:xfrm>
          <a:prstGeom prst="roundRect">
            <a:avLst>
              <a:gd fmla="val 16667"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249350" y="2692850"/>
            <a:ext cx="1232400" cy="420000"/>
          </a:xfrm>
          <a:prstGeom prst="roundRect">
            <a:avLst>
              <a:gd fmla="val 16667"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2044575" y="2692850"/>
            <a:ext cx="1317900" cy="420000"/>
          </a:xfrm>
          <a:prstGeom prst="roundRect">
            <a:avLst>
              <a:gd fmla="val 16667"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1214525" y="3409025"/>
            <a:ext cx="976200" cy="420000"/>
          </a:xfrm>
          <a:prstGeom prst="roundRect">
            <a:avLst>
              <a:gd fmla="val 16667"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181500" y="4293175"/>
            <a:ext cx="1364400" cy="280500"/>
          </a:xfrm>
          <a:prstGeom prst="roundRect">
            <a:avLst>
              <a:gd fmla="val 16667"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2350900" y="3925300"/>
            <a:ext cx="1054200" cy="242100"/>
          </a:xfrm>
          <a:prstGeom prst="roundRect">
            <a:avLst>
              <a:gd fmla="val 16667"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6454300" y="1963550"/>
            <a:ext cx="1887900" cy="280500"/>
          </a:xfrm>
          <a:prstGeom prst="roundRect">
            <a:avLst>
              <a:gd fmla="val 16667"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5542450" y="2648625"/>
            <a:ext cx="1481700" cy="478800"/>
          </a:xfrm>
          <a:prstGeom prst="roundRect">
            <a:avLst>
              <a:gd fmla="val 16667"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7344800" y="2661600"/>
            <a:ext cx="1549800" cy="280500"/>
          </a:xfrm>
          <a:prstGeom prst="roundRect">
            <a:avLst>
              <a:gd fmla="val 16667"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6575425" y="3361025"/>
            <a:ext cx="1054200" cy="478800"/>
          </a:xfrm>
          <a:prstGeom prst="roundRect">
            <a:avLst>
              <a:gd fmla="val 16667"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5837700" y="4264625"/>
            <a:ext cx="883500" cy="420000"/>
          </a:xfrm>
          <a:prstGeom prst="roundRect">
            <a:avLst>
              <a:gd fmla="val 16667"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7751250" y="3889800"/>
            <a:ext cx="1054200" cy="242100"/>
          </a:xfrm>
          <a:prstGeom prst="flowChartAlternateProcess">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 name="Google Shape;104;p15"/>
          <p:cNvCxnSpPr>
            <a:stCxn id="75" idx="2"/>
            <a:endCxn id="92" idx="0"/>
          </p:cNvCxnSpPr>
          <p:nvPr/>
        </p:nvCxnSpPr>
        <p:spPr>
          <a:xfrm>
            <a:off x="4567950" y="1068450"/>
            <a:ext cx="4200" cy="302700"/>
          </a:xfrm>
          <a:prstGeom prst="straightConnector1">
            <a:avLst/>
          </a:prstGeom>
          <a:noFill/>
          <a:ln cap="flat" cmpd="sng" w="9525">
            <a:solidFill>
              <a:schemeClr val="accent5"/>
            </a:solidFill>
            <a:prstDash val="solid"/>
            <a:round/>
            <a:headEnd len="med" w="med" type="none"/>
            <a:tailEnd len="med" w="med" type="triangle"/>
          </a:ln>
        </p:spPr>
      </p:cxnSp>
      <p:cxnSp>
        <p:nvCxnSpPr>
          <p:cNvPr id="105" name="Google Shape;105;p15"/>
          <p:cNvCxnSpPr>
            <a:stCxn id="92" idx="1"/>
            <a:endCxn id="91" idx="0"/>
          </p:cNvCxnSpPr>
          <p:nvPr/>
        </p:nvCxnSpPr>
        <p:spPr>
          <a:xfrm flipH="1">
            <a:off x="1702650" y="1581150"/>
            <a:ext cx="1984500" cy="356700"/>
          </a:xfrm>
          <a:prstGeom prst="straightConnector1">
            <a:avLst/>
          </a:prstGeom>
          <a:noFill/>
          <a:ln cap="flat" cmpd="sng" w="9525">
            <a:solidFill>
              <a:schemeClr val="accent5"/>
            </a:solidFill>
            <a:prstDash val="solid"/>
            <a:round/>
            <a:headEnd len="med" w="med" type="none"/>
            <a:tailEnd len="med" w="med" type="triangle"/>
          </a:ln>
        </p:spPr>
      </p:cxnSp>
      <p:cxnSp>
        <p:nvCxnSpPr>
          <p:cNvPr id="106" name="Google Shape;106;p15"/>
          <p:cNvCxnSpPr>
            <a:stCxn id="92" idx="3"/>
            <a:endCxn id="98" idx="0"/>
          </p:cNvCxnSpPr>
          <p:nvPr/>
        </p:nvCxnSpPr>
        <p:spPr>
          <a:xfrm>
            <a:off x="5456850" y="1581150"/>
            <a:ext cx="1941300" cy="382500"/>
          </a:xfrm>
          <a:prstGeom prst="straightConnector1">
            <a:avLst/>
          </a:prstGeom>
          <a:noFill/>
          <a:ln cap="flat" cmpd="sng" w="9525">
            <a:solidFill>
              <a:schemeClr val="accent5"/>
            </a:solidFill>
            <a:prstDash val="solid"/>
            <a:round/>
            <a:headEnd len="med" w="med" type="none"/>
            <a:tailEnd len="med" w="med" type="triangle"/>
          </a:ln>
        </p:spPr>
      </p:cxnSp>
      <p:cxnSp>
        <p:nvCxnSpPr>
          <p:cNvPr id="107" name="Google Shape;107;p15"/>
          <p:cNvCxnSpPr>
            <a:stCxn id="91" idx="2"/>
            <a:endCxn id="93" idx="0"/>
          </p:cNvCxnSpPr>
          <p:nvPr/>
        </p:nvCxnSpPr>
        <p:spPr>
          <a:xfrm flipH="1">
            <a:off x="865625" y="2293825"/>
            <a:ext cx="837000" cy="399000"/>
          </a:xfrm>
          <a:prstGeom prst="straightConnector1">
            <a:avLst/>
          </a:prstGeom>
          <a:noFill/>
          <a:ln cap="flat" cmpd="sng" w="9525">
            <a:solidFill>
              <a:schemeClr val="accent5"/>
            </a:solidFill>
            <a:prstDash val="solid"/>
            <a:round/>
            <a:headEnd len="med" w="med" type="none"/>
            <a:tailEnd len="med" w="med" type="triangle"/>
          </a:ln>
        </p:spPr>
      </p:cxnSp>
      <p:cxnSp>
        <p:nvCxnSpPr>
          <p:cNvPr id="108" name="Google Shape;108;p15"/>
          <p:cNvCxnSpPr>
            <a:stCxn id="91" idx="2"/>
            <a:endCxn id="94" idx="0"/>
          </p:cNvCxnSpPr>
          <p:nvPr/>
        </p:nvCxnSpPr>
        <p:spPr>
          <a:xfrm>
            <a:off x="1702625" y="2293825"/>
            <a:ext cx="1000800" cy="399000"/>
          </a:xfrm>
          <a:prstGeom prst="straightConnector1">
            <a:avLst/>
          </a:prstGeom>
          <a:noFill/>
          <a:ln cap="flat" cmpd="sng" w="9525">
            <a:solidFill>
              <a:schemeClr val="accent5"/>
            </a:solidFill>
            <a:prstDash val="solid"/>
            <a:round/>
            <a:headEnd len="med" w="med" type="none"/>
            <a:tailEnd len="med" w="med" type="triangle"/>
          </a:ln>
        </p:spPr>
      </p:cxnSp>
      <p:cxnSp>
        <p:nvCxnSpPr>
          <p:cNvPr id="109" name="Google Shape;109;p15"/>
          <p:cNvCxnSpPr>
            <a:stCxn id="93" idx="2"/>
            <a:endCxn id="95" idx="0"/>
          </p:cNvCxnSpPr>
          <p:nvPr/>
        </p:nvCxnSpPr>
        <p:spPr>
          <a:xfrm>
            <a:off x="865550" y="3112850"/>
            <a:ext cx="837000" cy="296100"/>
          </a:xfrm>
          <a:prstGeom prst="straightConnector1">
            <a:avLst/>
          </a:prstGeom>
          <a:noFill/>
          <a:ln cap="flat" cmpd="sng" w="9525">
            <a:solidFill>
              <a:schemeClr val="accent5"/>
            </a:solidFill>
            <a:prstDash val="solid"/>
            <a:round/>
            <a:headEnd len="med" w="med" type="none"/>
            <a:tailEnd len="med" w="med" type="triangle"/>
          </a:ln>
        </p:spPr>
      </p:cxnSp>
      <p:cxnSp>
        <p:nvCxnSpPr>
          <p:cNvPr id="110" name="Google Shape;110;p15"/>
          <p:cNvCxnSpPr>
            <a:stCxn id="95" idx="3"/>
            <a:endCxn id="97" idx="0"/>
          </p:cNvCxnSpPr>
          <p:nvPr/>
        </p:nvCxnSpPr>
        <p:spPr>
          <a:xfrm>
            <a:off x="2190725" y="3619025"/>
            <a:ext cx="687300" cy="306300"/>
          </a:xfrm>
          <a:prstGeom prst="straightConnector1">
            <a:avLst/>
          </a:prstGeom>
          <a:noFill/>
          <a:ln cap="flat" cmpd="sng" w="9525">
            <a:solidFill>
              <a:schemeClr val="accent5"/>
            </a:solidFill>
            <a:prstDash val="solid"/>
            <a:round/>
            <a:headEnd len="med" w="med" type="none"/>
            <a:tailEnd len="med" w="med" type="triangle"/>
          </a:ln>
        </p:spPr>
      </p:cxnSp>
      <p:cxnSp>
        <p:nvCxnSpPr>
          <p:cNvPr id="111" name="Google Shape;111;p15"/>
          <p:cNvCxnSpPr>
            <a:stCxn id="94" idx="2"/>
            <a:endCxn id="97" idx="0"/>
          </p:cNvCxnSpPr>
          <p:nvPr/>
        </p:nvCxnSpPr>
        <p:spPr>
          <a:xfrm>
            <a:off x="2703525" y="3112850"/>
            <a:ext cx="174600" cy="812400"/>
          </a:xfrm>
          <a:prstGeom prst="straightConnector1">
            <a:avLst/>
          </a:prstGeom>
          <a:noFill/>
          <a:ln cap="flat" cmpd="sng" w="9525">
            <a:solidFill>
              <a:schemeClr val="accent5"/>
            </a:solidFill>
            <a:prstDash val="solid"/>
            <a:round/>
            <a:headEnd len="med" w="med" type="none"/>
            <a:tailEnd len="med" w="med" type="triangle"/>
          </a:ln>
        </p:spPr>
      </p:cxnSp>
      <p:cxnSp>
        <p:nvCxnSpPr>
          <p:cNvPr id="112" name="Google Shape;112;p15"/>
          <p:cNvCxnSpPr>
            <a:stCxn id="93" idx="2"/>
            <a:endCxn id="96" idx="0"/>
          </p:cNvCxnSpPr>
          <p:nvPr/>
        </p:nvCxnSpPr>
        <p:spPr>
          <a:xfrm flipH="1">
            <a:off x="863750" y="3112850"/>
            <a:ext cx="1800" cy="1180200"/>
          </a:xfrm>
          <a:prstGeom prst="straightConnector1">
            <a:avLst/>
          </a:prstGeom>
          <a:noFill/>
          <a:ln cap="flat" cmpd="sng" w="9525">
            <a:solidFill>
              <a:schemeClr val="accent5"/>
            </a:solidFill>
            <a:prstDash val="solid"/>
            <a:round/>
            <a:headEnd len="med" w="med" type="none"/>
            <a:tailEnd len="med" w="med" type="triangle"/>
          </a:ln>
        </p:spPr>
      </p:cxnSp>
      <p:cxnSp>
        <p:nvCxnSpPr>
          <p:cNvPr id="113" name="Google Shape;113;p15"/>
          <p:cNvCxnSpPr>
            <a:stCxn id="98" idx="2"/>
            <a:endCxn id="99" idx="0"/>
          </p:cNvCxnSpPr>
          <p:nvPr/>
        </p:nvCxnSpPr>
        <p:spPr>
          <a:xfrm flipH="1">
            <a:off x="6283150" y="2244050"/>
            <a:ext cx="1115100" cy="404700"/>
          </a:xfrm>
          <a:prstGeom prst="straightConnector1">
            <a:avLst/>
          </a:prstGeom>
          <a:noFill/>
          <a:ln cap="flat" cmpd="sng" w="9525">
            <a:solidFill>
              <a:schemeClr val="accent5"/>
            </a:solidFill>
            <a:prstDash val="solid"/>
            <a:round/>
            <a:headEnd len="med" w="med" type="none"/>
            <a:tailEnd len="med" w="med" type="triangle"/>
          </a:ln>
        </p:spPr>
      </p:cxnSp>
      <p:cxnSp>
        <p:nvCxnSpPr>
          <p:cNvPr id="114" name="Google Shape;114;p15"/>
          <p:cNvCxnSpPr>
            <a:stCxn id="98" idx="2"/>
            <a:endCxn id="100" idx="0"/>
          </p:cNvCxnSpPr>
          <p:nvPr/>
        </p:nvCxnSpPr>
        <p:spPr>
          <a:xfrm>
            <a:off x="7398250" y="2244050"/>
            <a:ext cx="721500" cy="417600"/>
          </a:xfrm>
          <a:prstGeom prst="straightConnector1">
            <a:avLst/>
          </a:prstGeom>
          <a:noFill/>
          <a:ln cap="flat" cmpd="sng" w="9525">
            <a:solidFill>
              <a:schemeClr val="accent5"/>
            </a:solidFill>
            <a:prstDash val="solid"/>
            <a:round/>
            <a:headEnd len="med" w="med" type="none"/>
            <a:tailEnd len="med" w="med" type="triangle"/>
          </a:ln>
        </p:spPr>
      </p:cxnSp>
      <p:cxnSp>
        <p:nvCxnSpPr>
          <p:cNvPr id="115" name="Google Shape;115;p15"/>
          <p:cNvCxnSpPr>
            <a:stCxn id="99" idx="2"/>
            <a:endCxn id="101" idx="0"/>
          </p:cNvCxnSpPr>
          <p:nvPr/>
        </p:nvCxnSpPr>
        <p:spPr>
          <a:xfrm>
            <a:off x="6283300" y="3127425"/>
            <a:ext cx="819300" cy="233700"/>
          </a:xfrm>
          <a:prstGeom prst="straightConnector1">
            <a:avLst/>
          </a:prstGeom>
          <a:noFill/>
          <a:ln cap="flat" cmpd="sng" w="9525">
            <a:solidFill>
              <a:schemeClr val="accent5"/>
            </a:solidFill>
            <a:prstDash val="solid"/>
            <a:round/>
            <a:headEnd len="med" w="med" type="none"/>
            <a:tailEnd len="med" w="med" type="triangle"/>
          </a:ln>
        </p:spPr>
      </p:cxnSp>
      <p:cxnSp>
        <p:nvCxnSpPr>
          <p:cNvPr id="116" name="Google Shape;116;p15"/>
          <p:cNvCxnSpPr>
            <a:endCxn id="103" idx="0"/>
          </p:cNvCxnSpPr>
          <p:nvPr/>
        </p:nvCxnSpPr>
        <p:spPr>
          <a:xfrm>
            <a:off x="7629750" y="3600300"/>
            <a:ext cx="648600" cy="289500"/>
          </a:xfrm>
          <a:prstGeom prst="straightConnector1">
            <a:avLst/>
          </a:prstGeom>
          <a:noFill/>
          <a:ln cap="flat" cmpd="sng" w="9525">
            <a:solidFill>
              <a:schemeClr val="accent5"/>
            </a:solidFill>
            <a:prstDash val="solid"/>
            <a:round/>
            <a:headEnd len="med" w="med" type="none"/>
            <a:tailEnd len="med" w="med" type="triangle"/>
          </a:ln>
        </p:spPr>
      </p:cxnSp>
      <p:cxnSp>
        <p:nvCxnSpPr>
          <p:cNvPr id="117" name="Google Shape;117;p15"/>
          <p:cNvCxnSpPr>
            <a:stCxn id="99" idx="2"/>
            <a:endCxn id="102" idx="0"/>
          </p:cNvCxnSpPr>
          <p:nvPr/>
        </p:nvCxnSpPr>
        <p:spPr>
          <a:xfrm flipH="1">
            <a:off x="6279400" y="3127425"/>
            <a:ext cx="3900" cy="1137300"/>
          </a:xfrm>
          <a:prstGeom prst="straightConnector1">
            <a:avLst/>
          </a:prstGeom>
          <a:noFill/>
          <a:ln cap="flat" cmpd="sng" w="9525">
            <a:solidFill>
              <a:schemeClr val="accent5"/>
            </a:solidFill>
            <a:prstDash val="solid"/>
            <a:round/>
            <a:headEnd len="med" w="med" type="none"/>
            <a:tailEnd len="med" w="med" type="triangle"/>
          </a:ln>
        </p:spPr>
      </p:cxnSp>
      <p:cxnSp>
        <p:nvCxnSpPr>
          <p:cNvPr id="118" name="Google Shape;118;p15"/>
          <p:cNvCxnSpPr>
            <a:stCxn id="100" idx="2"/>
            <a:endCxn id="103" idx="0"/>
          </p:cNvCxnSpPr>
          <p:nvPr/>
        </p:nvCxnSpPr>
        <p:spPr>
          <a:xfrm>
            <a:off x="8119700" y="2942100"/>
            <a:ext cx="158700" cy="947700"/>
          </a:xfrm>
          <a:prstGeom prst="straightConnector1">
            <a:avLst/>
          </a:prstGeom>
          <a:noFill/>
          <a:ln cap="flat" cmpd="sng" w="9525">
            <a:solidFill>
              <a:schemeClr val="accent5"/>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6"/>
          <p:cNvSpPr txBox="1"/>
          <p:nvPr>
            <p:ph type="title"/>
          </p:nvPr>
        </p:nvSpPr>
        <p:spPr>
          <a:xfrm>
            <a:off x="311700" y="209950"/>
            <a:ext cx="8520600" cy="103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Georgia"/>
                <a:ea typeface="Georgia"/>
                <a:cs typeface="Georgia"/>
                <a:sym typeface="Georgia"/>
              </a:rPr>
              <a:t>Algorithm:</a:t>
            </a:r>
            <a:br>
              <a:rPr lang="en" sz="2400">
                <a:latin typeface="Georgia"/>
                <a:ea typeface="Georgia"/>
                <a:cs typeface="Georgia"/>
                <a:sym typeface="Georgia"/>
              </a:rPr>
            </a:br>
            <a:r>
              <a:rPr lang="en" sz="2400">
                <a:latin typeface="Georgia"/>
                <a:ea typeface="Georgia"/>
                <a:cs typeface="Georgia"/>
                <a:sym typeface="Georgia"/>
              </a:rPr>
              <a:t>Function template</a:t>
            </a:r>
            <a:endParaRPr sz="2400">
              <a:latin typeface="Georgia"/>
              <a:ea typeface="Georgia"/>
              <a:cs typeface="Georgia"/>
              <a:sym typeface="Georgia"/>
            </a:endParaRPr>
          </a:p>
        </p:txBody>
      </p:sp>
      <p:sp>
        <p:nvSpPr>
          <p:cNvPr id="124" name="Google Shape;124;p16"/>
          <p:cNvSpPr txBox="1"/>
          <p:nvPr>
            <p:ph idx="1" type="body"/>
          </p:nvPr>
        </p:nvSpPr>
        <p:spPr>
          <a:xfrm>
            <a:off x="311700" y="1508675"/>
            <a:ext cx="8520600" cy="3128400"/>
          </a:xfrm>
          <a:prstGeom prst="rect">
            <a:avLst/>
          </a:prstGeom>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Georgia"/>
              <a:buChar char="●"/>
            </a:pPr>
            <a:r>
              <a:rPr lang="en" sz="1200">
                <a:latin typeface="Georgia"/>
                <a:ea typeface="Georgia"/>
                <a:cs typeface="Georgia"/>
                <a:sym typeface="Georgia"/>
              </a:rPr>
              <a:t>Boolean variable invalid is set to true by default</a:t>
            </a:r>
            <a:endParaRPr sz="1200">
              <a:latin typeface="Georgia"/>
              <a:ea typeface="Georgia"/>
              <a:cs typeface="Georgia"/>
              <a:sym typeface="Georgia"/>
            </a:endParaRPr>
          </a:p>
          <a:p>
            <a:pPr indent="-304800" lvl="0" marL="457200" rtl="0" algn="l">
              <a:lnSpc>
                <a:spcPct val="150000"/>
              </a:lnSpc>
              <a:spcBef>
                <a:spcPts val="0"/>
              </a:spcBef>
              <a:spcAft>
                <a:spcPts val="0"/>
              </a:spcAft>
              <a:buSzPts val="1200"/>
              <a:buFont typeface="Georgia"/>
              <a:buChar char="●"/>
            </a:pPr>
            <a:r>
              <a:rPr lang="en" sz="1200">
                <a:latin typeface="Georgia"/>
                <a:ea typeface="Georgia"/>
                <a:cs typeface="Georgia"/>
                <a:sym typeface="Georgia"/>
              </a:rPr>
              <a:t>setfill() -&gt; Used to set dashes at top</a:t>
            </a:r>
            <a:endParaRPr sz="1200">
              <a:latin typeface="Georgia"/>
              <a:ea typeface="Georgia"/>
              <a:cs typeface="Georgia"/>
              <a:sym typeface="Georgia"/>
            </a:endParaRPr>
          </a:p>
          <a:p>
            <a:pPr indent="-304800" lvl="0" marL="457200" rtl="0" algn="l">
              <a:lnSpc>
                <a:spcPct val="150000"/>
              </a:lnSpc>
              <a:spcBef>
                <a:spcPts val="0"/>
              </a:spcBef>
              <a:spcAft>
                <a:spcPts val="0"/>
              </a:spcAft>
              <a:buSzPts val="1200"/>
              <a:buFont typeface="Georgia"/>
              <a:buChar char="●"/>
            </a:pPr>
            <a:r>
              <a:rPr lang="en" sz="1200">
                <a:latin typeface="Georgia"/>
                <a:ea typeface="Georgia"/>
                <a:cs typeface="Georgia"/>
                <a:sym typeface="Georgia"/>
              </a:rPr>
              <a:t>couts are then used to output the story on the screen</a:t>
            </a:r>
            <a:endParaRPr sz="1200">
              <a:latin typeface="Georgia"/>
              <a:ea typeface="Georgia"/>
              <a:cs typeface="Georgia"/>
              <a:sym typeface="Georgia"/>
            </a:endParaRPr>
          </a:p>
          <a:p>
            <a:pPr indent="-304800" lvl="0" marL="457200" rtl="0" algn="l">
              <a:lnSpc>
                <a:spcPct val="150000"/>
              </a:lnSpc>
              <a:spcBef>
                <a:spcPts val="0"/>
              </a:spcBef>
              <a:spcAft>
                <a:spcPts val="0"/>
              </a:spcAft>
              <a:buSzPts val="1200"/>
              <a:buFont typeface="Georgia"/>
              <a:buChar char="●"/>
            </a:pPr>
            <a:r>
              <a:rPr lang="en" sz="1200">
                <a:latin typeface="Georgia"/>
                <a:ea typeface="Georgia"/>
                <a:cs typeface="Georgia"/>
                <a:sym typeface="Georgia"/>
              </a:rPr>
              <a:t>setfill() -&gt; Used to set dashes at bottom to mark end of story text</a:t>
            </a:r>
            <a:endParaRPr sz="1200">
              <a:latin typeface="Georgia"/>
              <a:ea typeface="Georgia"/>
              <a:cs typeface="Georgia"/>
              <a:sym typeface="Georgia"/>
            </a:endParaRPr>
          </a:p>
          <a:p>
            <a:pPr indent="-304800" lvl="0" marL="457200" rtl="0" algn="l">
              <a:lnSpc>
                <a:spcPct val="150000"/>
              </a:lnSpc>
              <a:spcBef>
                <a:spcPts val="0"/>
              </a:spcBef>
              <a:spcAft>
                <a:spcPts val="0"/>
              </a:spcAft>
              <a:buSzPts val="1200"/>
              <a:buFont typeface="Georgia"/>
              <a:buChar char="●"/>
            </a:pPr>
            <a:r>
              <a:rPr lang="en" sz="1200">
                <a:latin typeface="Georgia"/>
                <a:ea typeface="Georgia"/>
                <a:cs typeface="Georgia"/>
                <a:sym typeface="Georgia"/>
              </a:rPr>
              <a:t>If a decision has to be made then prompts user with a question and allows input</a:t>
            </a:r>
            <a:endParaRPr sz="1200">
              <a:latin typeface="Georgia"/>
              <a:ea typeface="Georgia"/>
              <a:cs typeface="Georgia"/>
              <a:sym typeface="Georgia"/>
            </a:endParaRPr>
          </a:p>
          <a:p>
            <a:pPr indent="-304800" lvl="1" marL="914400" rtl="0" algn="l">
              <a:lnSpc>
                <a:spcPct val="150000"/>
              </a:lnSpc>
              <a:spcBef>
                <a:spcPts val="0"/>
              </a:spcBef>
              <a:spcAft>
                <a:spcPts val="0"/>
              </a:spcAft>
              <a:buSzPts val="1200"/>
              <a:buFont typeface="Georgia"/>
              <a:buChar char="○"/>
            </a:pPr>
            <a:r>
              <a:rPr lang="en" sz="1200">
                <a:latin typeface="Georgia"/>
                <a:ea typeface="Georgia"/>
                <a:cs typeface="Georgia"/>
                <a:sym typeface="Georgia"/>
              </a:rPr>
              <a:t>S</a:t>
            </a:r>
            <a:r>
              <a:rPr lang="en" sz="1200">
                <a:latin typeface="Georgia"/>
                <a:ea typeface="Georgia"/>
                <a:cs typeface="Georgia"/>
                <a:sym typeface="Georgia"/>
              </a:rPr>
              <a:t>tores input as a </a:t>
            </a:r>
            <a:r>
              <a:rPr lang="en" sz="1200">
                <a:latin typeface="Georgia"/>
                <a:ea typeface="Georgia"/>
                <a:cs typeface="Georgia"/>
                <a:sym typeface="Georgia"/>
              </a:rPr>
              <a:t>char</a:t>
            </a:r>
            <a:endParaRPr sz="1200">
              <a:latin typeface="Georgia"/>
              <a:ea typeface="Georgia"/>
              <a:cs typeface="Georgia"/>
              <a:sym typeface="Georgia"/>
            </a:endParaRPr>
          </a:p>
          <a:p>
            <a:pPr indent="-304800" lvl="1" marL="914400" rtl="0" algn="l">
              <a:lnSpc>
                <a:spcPct val="150000"/>
              </a:lnSpc>
              <a:spcBef>
                <a:spcPts val="0"/>
              </a:spcBef>
              <a:spcAft>
                <a:spcPts val="0"/>
              </a:spcAft>
              <a:buSzPts val="1200"/>
              <a:buFont typeface="Georgia"/>
              <a:buChar char="○"/>
            </a:pPr>
            <a:r>
              <a:rPr lang="en" sz="1200">
                <a:latin typeface="Georgia"/>
                <a:ea typeface="Georgia"/>
                <a:cs typeface="Georgia"/>
                <a:sym typeface="Georgia"/>
              </a:rPr>
              <a:t>A while loop runs invalid is false</a:t>
            </a:r>
            <a:endParaRPr sz="1200">
              <a:latin typeface="Georgia"/>
              <a:ea typeface="Georgia"/>
              <a:cs typeface="Georgia"/>
              <a:sym typeface="Georgia"/>
            </a:endParaRPr>
          </a:p>
          <a:p>
            <a:pPr indent="-304800" lvl="1" marL="914400" rtl="0" algn="l">
              <a:lnSpc>
                <a:spcPct val="150000"/>
              </a:lnSpc>
              <a:spcBef>
                <a:spcPts val="0"/>
              </a:spcBef>
              <a:spcAft>
                <a:spcPts val="0"/>
              </a:spcAft>
              <a:buSzPts val="1200"/>
              <a:buFont typeface="Georgia"/>
              <a:buChar char="○"/>
            </a:pPr>
            <a:r>
              <a:rPr lang="en" sz="1200">
                <a:latin typeface="Georgia"/>
                <a:ea typeface="Georgia"/>
                <a:cs typeface="Georgia"/>
                <a:sym typeface="Georgia"/>
              </a:rPr>
              <a:t>Switch statements checks all cases to see if they match the char the user input</a:t>
            </a:r>
            <a:endParaRPr sz="1200">
              <a:latin typeface="Georgia"/>
              <a:ea typeface="Georgia"/>
              <a:cs typeface="Georgia"/>
              <a:sym typeface="Georgia"/>
            </a:endParaRPr>
          </a:p>
          <a:p>
            <a:pPr indent="-304800" lvl="2" marL="1371600" rtl="0" algn="l">
              <a:lnSpc>
                <a:spcPct val="150000"/>
              </a:lnSpc>
              <a:spcBef>
                <a:spcPts val="0"/>
              </a:spcBef>
              <a:spcAft>
                <a:spcPts val="0"/>
              </a:spcAft>
              <a:buSzPts val="1200"/>
              <a:buFont typeface="Georgia"/>
              <a:buChar char="■"/>
            </a:pPr>
            <a:r>
              <a:rPr lang="en" sz="1200">
                <a:latin typeface="Georgia"/>
                <a:ea typeface="Georgia"/>
                <a:cs typeface="Georgia"/>
                <a:sym typeface="Georgia"/>
              </a:rPr>
              <a:t>If none match then loop runs again</a:t>
            </a:r>
            <a:endParaRPr sz="1200">
              <a:latin typeface="Georgia"/>
              <a:ea typeface="Georgia"/>
              <a:cs typeface="Georgia"/>
              <a:sym typeface="Georgia"/>
            </a:endParaRPr>
          </a:p>
          <a:p>
            <a:pPr indent="-304800" lvl="2" marL="1371600" rtl="0" algn="l">
              <a:lnSpc>
                <a:spcPct val="150000"/>
              </a:lnSpc>
              <a:spcBef>
                <a:spcPts val="0"/>
              </a:spcBef>
              <a:spcAft>
                <a:spcPts val="0"/>
              </a:spcAft>
              <a:buSzPts val="1200"/>
              <a:buFont typeface="Georgia"/>
              <a:buChar char="■"/>
            </a:pPr>
            <a:r>
              <a:rPr lang="en" sz="1200">
                <a:latin typeface="Georgia"/>
                <a:ea typeface="Georgia"/>
                <a:cs typeface="Georgia"/>
                <a:sym typeface="Georgia"/>
              </a:rPr>
              <a:t>If a case matches then function returns decision number/runs next function in the story and sets invalid to false</a:t>
            </a:r>
            <a:endParaRPr sz="12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7"/>
          <p:cNvSpPr txBox="1"/>
          <p:nvPr>
            <p:ph type="title"/>
          </p:nvPr>
        </p:nvSpPr>
        <p:spPr>
          <a:xfrm>
            <a:off x="311700" y="2050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Georgia"/>
                <a:ea typeface="Georgia"/>
                <a:cs typeface="Georgia"/>
                <a:sym typeface="Georgia"/>
              </a:rPr>
              <a:t>Function Initialization</a:t>
            </a:r>
            <a:endParaRPr sz="2400">
              <a:latin typeface="Georgia"/>
              <a:ea typeface="Georgia"/>
              <a:cs typeface="Georgia"/>
              <a:sym typeface="Georgia"/>
            </a:endParaRPr>
          </a:p>
        </p:txBody>
      </p:sp>
      <p:pic>
        <p:nvPicPr>
          <p:cNvPr id="130" name="Google Shape;130;p17"/>
          <p:cNvPicPr preferRelativeResize="0"/>
          <p:nvPr/>
        </p:nvPicPr>
        <p:blipFill>
          <a:blip r:embed="rId3">
            <a:alphaModFix/>
          </a:blip>
          <a:stretch>
            <a:fillRect/>
          </a:stretch>
        </p:blipFill>
        <p:spPr>
          <a:xfrm>
            <a:off x="1894725" y="2781550"/>
            <a:ext cx="1802275" cy="1827325"/>
          </a:xfrm>
          <a:prstGeom prst="rect">
            <a:avLst/>
          </a:prstGeom>
          <a:noFill/>
          <a:ln cap="flat" cmpd="sng" w="19050">
            <a:solidFill>
              <a:schemeClr val="accent1"/>
            </a:solidFill>
            <a:prstDash val="solid"/>
            <a:round/>
            <a:headEnd len="sm" w="sm" type="none"/>
            <a:tailEnd len="sm" w="sm" type="none"/>
          </a:ln>
        </p:spPr>
      </p:pic>
      <p:sp>
        <p:nvSpPr>
          <p:cNvPr id="131" name="Google Shape;131;p17"/>
          <p:cNvSpPr txBox="1"/>
          <p:nvPr/>
        </p:nvSpPr>
        <p:spPr>
          <a:xfrm>
            <a:off x="4048875" y="3244163"/>
            <a:ext cx="3200400" cy="9021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3F3F3"/>
                </a:solidFill>
                <a:latin typeface="Georgia"/>
                <a:ea typeface="Georgia"/>
                <a:cs typeface="Georgia"/>
                <a:sym typeface="Georgia"/>
              </a:rPr>
              <a:t>This section of code initializes the functions that are defined later in the code. They are declared now so when they are called the program knows they exist.</a:t>
            </a:r>
            <a:endParaRPr sz="1200">
              <a:solidFill>
                <a:srgbClr val="F3F3F3"/>
              </a:solidFill>
              <a:latin typeface="Georgia"/>
              <a:ea typeface="Georgia"/>
              <a:cs typeface="Georgia"/>
              <a:sym typeface="Georgia"/>
            </a:endParaRPr>
          </a:p>
        </p:txBody>
      </p:sp>
      <p:cxnSp>
        <p:nvCxnSpPr>
          <p:cNvPr id="132" name="Google Shape;132;p17"/>
          <p:cNvCxnSpPr/>
          <p:nvPr/>
        </p:nvCxnSpPr>
        <p:spPr>
          <a:xfrm>
            <a:off x="3697000" y="3667913"/>
            <a:ext cx="329100" cy="300"/>
          </a:xfrm>
          <a:prstGeom prst="straightConnector1">
            <a:avLst/>
          </a:prstGeom>
          <a:noFill/>
          <a:ln cap="flat" cmpd="sng" w="19050">
            <a:solidFill>
              <a:schemeClr val="accent1"/>
            </a:solidFill>
            <a:prstDash val="solid"/>
            <a:round/>
            <a:headEnd len="med" w="med" type="none"/>
            <a:tailEnd len="med" w="med" type="triangle"/>
          </a:ln>
        </p:spPr>
      </p:cxnSp>
      <p:pic>
        <p:nvPicPr>
          <p:cNvPr id="133" name="Google Shape;133;p17"/>
          <p:cNvPicPr preferRelativeResize="0"/>
          <p:nvPr/>
        </p:nvPicPr>
        <p:blipFill>
          <a:blip r:embed="rId4">
            <a:alphaModFix/>
          </a:blip>
          <a:stretch>
            <a:fillRect/>
          </a:stretch>
        </p:blipFill>
        <p:spPr>
          <a:xfrm>
            <a:off x="1671675" y="1193675"/>
            <a:ext cx="2248375" cy="1216900"/>
          </a:xfrm>
          <a:prstGeom prst="rect">
            <a:avLst/>
          </a:prstGeom>
          <a:noFill/>
          <a:ln cap="flat" cmpd="sng" w="19050">
            <a:solidFill>
              <a:schemeClr val="accent1"/>
            </a:solidFill>
            <a:prstDash val="solid"/>
            <a:round/>
            <a:headEnd len="sm" w="sm" type="none"/>
            <a:tailEnd len="sm" w="sm" type="none"/>
          </a:ln>
        </p:spPr>
      </p:pic>
      <p:sp>
        <p:nvSpPr>
          <p:cNvPr id="134" name="Google Shape;134;p17"/>
          <p:cNvSpPr txBox="1"/>
          <p:nvPr/>
        </p:nvSpPr>
        <p:spPr>
          <a:xfrm>
            <a:off x="4271925" y="1351063"/>
            <a:ext cx="3200400" cy="9021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3F3F3"/>
                </a:solidFill>
                <a:latin typeface="Georgia"/>
                <a:ea typeface="Georgia"/>
                <a:cs typeface="Georgia"/>
                <a:sym typeface="Georgia"/>
              </a:rPr>
              <a:t>These are the libraries used for the program. String is to allow the user to have string inputs, cstdlib is for the screen clearing, and iomanip is for the cout formatting.</a:t>
            </a:r>
            <a:endParaRPr sz="1200">
              <a:solidFill>
                <a:srgbClr val="F3F3F3"/>
              </a:solidFill>
              <a:latin typeface="Georgia"/>
              <a:ea typeface="Georgia"/>
              <a:cs typeface="Georgia"/>
              <a:sym typeface="Georgia"/>
            </a:endParaRPr>
          </a:p>
        </p:txBody>
      </p:sp>
      <p:cxnSp>
        <p:nvCxnSpPr>
          <p:cNvPr id="135" name="Google Shape;135;p17"/>
          <p:cNvCxnSpPr/>
          <p:nvPr/>
        </p:nvCxnSpPr>
        <p:spPr>
          <a:xfrm>
            <a:off x="3920050" y="1774813"/>
            <a:ext cx="329100" cy="300"/>
          </a:xfrm>
          <a:prstGeom prst="straightConnector1">
            <a:avLst/>
          </a:prstGeom>
          <a:noFill/>
          <a:ln cap="flat" cmpd="sng" w="19050">
            <a:solidFill>
              <a:schemeClr val="accent1"/>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182150" y="100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Georgia"/>
                <a:ea typeface="Georgia"/>
                <a:cs typeface="Georgia"/>
                <a:sym typeface="Georgia"/>
              </a:rPr>
              <a:t>Start Screen</a:t>
            </a:r>
            <a:endParaRPr sz="2400">
              <a:latin typeface="Georgia"/>
              <a:ea typeface="Georgia"/>
              <a:cs typeface="Georgia"/>
              <a:sym typeface="Georgia"/>
            </a:endParaRPr>
          </a:p>
        </p:txBody>
      </p:sp>
      <p:pic>
        <p:nvPicPr>
          <p:cNvPr id="141" name="Google Shape;141;p18"/>
          <p:cNvPicPr preferRelativeResize="0"/>
          <p:nvPr/>
        </p:nvPicPr>
        <p:blipFill>
          <a:blip r:embed="rId3">
            <a:alphaModFix/>
          </a:blip>
          <a:stretch>
            <a:fillRect/>
          </a:stretch>
        </p:blipFill>
        <p:spPr>
          <a:xfrm>
            <a:off x="1359900" y="814225"/>
            <a:ext cx="6165101" cy="1994150"/>
          </a:xfrm>
          <a:prstGeom prst="rect">
            <a:avLst/>
          </a:prstGeom>
          <a:noFill/>
          <a:ln cap="flat" cmpd="sng" w="19050">
            <a:solidFill>
              <a:schemeClr val="accent1"/>
            </a:solidFill>
            <a:prstDash val="solid"/>
            <a:round/>
            <a:headEnd len="sm" w="sm" type="none"/>
            <a:tailEnd len="sm" w="sm" type="none"/>
          </a:ln>
        </p:spPr>
      </p:pic>
      <p:cxnSp>
        <p:nvCxnSpPr>
          <p:cNvPr id="142" name="Google Shape;142;p18"/>
          <p:cNvCxnSpPr/>
          <p:nvPr/>
        </p:nvCxnSpPr>
        <p:spPr>
          <a:xfrm>
            <a:off x="4179975" y="2843325"/>
            <a:ext cx="4800" cy="306600"/>
          </a:xfrm>
          <a:prstGeom prst="straightConnector1">
            <a:avLst/>
          </a:prstGeom>
          <a:noFill/>
          <a:ln cap="flat" cmpd="sng" w="19050">
            <a:solidFill>
              <a:schemeClr val="accent1"/>
            </a:solidFill>
            <a:prstDash val="solid"/>
            <a:round/>
            <a:headEnd len="med" w="med" type="none"/>
            <a:tailEnd len="med" w="med" type="triangle"/>
          </a:ln>
        </p:spPr>
      </p:cxnSp>
      <p:sp>
        <p:nvSpPr>
          <p:cNvPr id="143" name="Google Shape;143;p18"/>
          <p:cNvSpPr txBox="1"/>
          <p:nvPr/>
        </p:nvSpPr>
        <p:spPr>
          <a:xfrm>
            <a:off x="2130675" y="3184875"/>
            <a:ext cx="4103400" cy="7548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Georgia"/>
                <a:ea typeface="Georgia"/>
                <a:cs typeface="Georgia"/>
                <a:sym typeface="Georgia"/>
              </a:rPr>
              <a:t>The Start() function serves as the beginning screen for the story. It allows for the user to input anything as long as they just press enter at the end to begin the story. system(“CLS”) is used frequently to clear the screen of the program.</a:t>
            </a:r>
            <a:endParaRPr sz="1000">
              <a:solidFill>
                <a:srgbClr val="FFFFFF"/>
              </a:solidFill>
              <a:latin typeface="Georgia"/>
              <a:ea typeface="Georgia"/>
              <a:cs typeface="Georgia"/>
              <a:sym typeface="Georgia"/>
            </a:endParaRPr>
          </a:p>
        </p:txBody>
      </p:sp>
      <p:sp>
        <p:nvSpPr>
          <p:cNvPr id="144" name="Google Shape;144;p18"/>
          <p:cNvSpPr/>
          <p:nvPr/>
        </p:nvSpPr>
        <p:spPr>
          <a:xfrm>
            <a:off x="1574400" y="1524525"/>
            <a:ext cx="1951800" cy="92700"/>
          </a:xfrm>
          <a:prstGeom prst="roundRect">
            <a:avLst>
              <a:gd fmla="val 16667"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txBox="1"/>
          <p:nvPr/>
        </p:nvSpPr>
        <p:spPr>
          <a:xfrm>
            <a:off x="182150" y="1115425"/>
            <a:ext cx="1029000" cy="15633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Georgia"/>
                <a:ea typeface="Georgia"/>
                <a:cs typeface="Georgia"/>
                <a:sym typeface="Georgia"/>
              </a:rPr>
              <a:t>Examples of setfill() being used to print out a line of dashes at the top and bottom of each “page” of the story</a:t>
            </a:r>
            <a:endParaRPr sz="1000">
              <a:solidFill>
                <a:schemeClr val="dk1"/>
              </a:solidFill>
              <a:latin typeface="Georgia"/>
              <a:ea typeface="Georgia"/>
              <a:cs typeface="Georgia"/>
              <a:sym typeface="Georgia"/>
            </a:endParaRPr>
          </a:p>
        </p:txBody>
      </p:sp>
      <p:sp>
        <p:nvSpPr>
          <p:cNvPr id="146" name="Google Shape;146;p18"/>
          <p:cNvSpPr/>
          <p:nvPr/>
        </p:nvSpPr>
        <p:spPr>
          <a:xfrm>
            <a:off x="1574400" y="1856700"/>
            <a:ext cx="2301000" cy="92700"/>
          </a:xfrm>
          <a:prstGeom prst="roundRect">
            <a:avLst>
              <a:gd fmla="val 16667"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 name="Google Shape;147;p18"/>
          <p:cNvCxnSpPr>
            <a:stCxn id="144" idx="1"/>
          </p:cNvCxnSpPr>
          <p:nvPr/>
        </p:nvCxnSpPr>
        <p:spPr>
          <a:xfrm rot="10800000">
            <a:off x="1211100" y="1567275"/>
            <a:ext cx="363300" cy="3600"/>
          </a:xfrm>
          <a:prstGeom prst="straightConnector1">
            <a:avLst/>
          </a:prstGeom>
          <a:noFill/>
          <a:ln cap="flat" cmpd="sng" w="19050">
            <a:solidFill>
              <a:schemeClr val="accent1"/>
            </a:solidFill>
            <a:prstDash val="solid"/>
            <a:round/>
            <a:headEnd len="med" w="med" type="none"/>
            <a:tailEnd len="med" w="med" type="triangle"/>
          </a:ln>
        </p:spPr>
      </p:cxnSp>
      <p:cxnSp>
        <p:nvCxnSpPr>
          <p:cNvPr id="148" name="Google Shape;148;p18"/>
          <p:cNvCxnSpPr>
            <a:stCxn id="146" idx="1"/>
          </p:cNvCxnSpPr>
          <p:nvPr/>
        </p:nvCxnSpPr>
        <p:spPr>
          <a:xfrm rot="10800000">
            <a:off x="1196700" y="1902150"/>
            <a:ext cx="377700" cy="900"/>
          </a:xfrm>
          <a:prstGeom prst="straightConnector1">
            <a:avLst/>
          </a:prstGeom>
          <a:noFill/>
          <a:ln cap="flat" cmpd="sng" w="19050">
            <a:solidFill>
              <a:schemeClr val="accent1"/>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311688" y="401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Georgia"/>
                <a:ea typeface="Georgia"/>
                <a:cs typeface="Georgia"/>
                <a:sym typeface="Georgia"/>
              </a:rPr>
              <a:t>Beginning of Story</a:t>
            </a:r>
            <a:endParaRPr sz="2400">
              <a:latin typeface="Georgia"/>
              <a:ea typeface="Georgia"/>
              <a:cs typeface="Georgia"/>
              <a:sym typeface="Georgia"/>
            </a:endParaRPr>
          </a:p>
        </p:txBody>
      </p:sp>
      <p:pic>
        <p:nvPicPr>
          <p:cNvPr id="154" name="Google Shape;154;p19"/>
          <p:cNvPicPr preferRelativeResize="0"/>
          <p:nvPr/>
        </p:nvPicPr>
        <p:blipFill>
          <a:blip r:embed="rId3">
            <a:alphaModFix/>
          </a:blip>
          <a:stretch>
            <a:fillRect/>
          </a:stretch>
        </p:blipFill>
        <p:spPr>
          <a:xfrm>
            <a:off x="1179938" y="562925"/>
            <a:ext cx="6784124" cy="3345800"/>
          </a:xfrm>
          <a:prstGeom prst="rect">
            <a:avLst/>
          </a:prstGeom>
          <a:noFill/>
          <a:ln cap="flat" cmpd="sng" w="19050">
            <a:solidFill>
              <a:schemeClr val="accent1"/>
            </a:solidFill>
            <a:prstDash val="solid"/>
            <a:round/>
            <a:headEnd len="sm" w="sm" type="none"/>
            <a:tailEnd len="sm" w="sm" type="none"/>
          </a:ln>
        </p:spPr>
      </p:pic>
      <p:cxnSp>
        <p:nvCxnSpPr>
          <p:cNvPr id="155" name="Google Shape;155;p19"/>
          <p:cNvCxnSpPr/>
          <p:nvPr/>
        </p:nvCxnSpPr>
        <p:spPr>
          <a:xfrm>
            <a:off x="4569600" y="3908725"/>
            <a:ext cx="4800" cy="318600"/>
          </a:xfrm>
          <a:prstGeom prst="straightConnector1">
            <a:avLst/>
          </a:prstGeom>
          <a:noFill/>
          <a:ln cap="flat" cmpd="sng" w="19050">
            <a:solidFill>
              <a:schemeClr val="accent1"/>
            </a:solidFill>
            <a:prstDash val="solid"/>
            <a:round/>
            <a:headEnd len="med" w="med" type="none"/>
            <a:tailEnd len="med" w="med" type="triangle"/>
          </a:ln>
        </p:spPr>
      </p:cxnSp>
      <p:sp>
        <p:nvSpPr>
          <p:cNvPr id="156" name="Google Shape;156;p19"/>
          <p:cNvSpPr txBox="1"/>
          <p:nvPr/>
        </p:nvSpPr>
        <p:spPr>
          <a:xfrm>
            <a:off x="1831500" y="4227325"/>
            <a:ext cx="5481000" cy="7446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3F3F3"/>
                </a:solidFill>
                <a:latin typeface="Georgia"/>
                <a:ea typeface="Georgia"/>
                <a:cs typeface="Georgia"/>
                <a:sym typeface="Georgia"/>
              </a:rPr>
              <a:t>The function int Intro() begins the start of the story, containing the story introduction and three decisions the user can choose.  The three decisions will have its own </a:t>
            </a:r>
            <a:r>
              <a:rPr lang="en" sz="1100">
                <a:solidFill>
                  <a:srgbClr val="F3F3F3"/>
                </a:solidFill>
                <a:latin typeface="Georgia"/>
                <a:ea typeface="Georgia"/>
                <a:cs typeface="Georgia"/>
                <a:sym typeface="Georgia"/>
              </a:rPr>
              <a:t>correspondence</a:t>
            </a:r>
            <a:r>
              <a:rPr lang="en" sz="1100">
                <a:solidFill>
                  <a:srgbClr val="F3F3F3"/>
                </a:solidFill>
                <a:latin typeface="Georgia"/>
                <a:ea typeface="Georgia"/>
                <a:cs typeface="Georgia"/>
                <a:sym typeface="Georgia"/>
              </a:rPr>
              <a:t> to each plot created as the story continues. </a:t>
            </a:r>
            <a:endParaRPr sz="1100">
              <a:solidFill>
                <a:srgbClr val="F3F3F3"/>
              </a:solidFill>
              <a:latin typeface="Georgia"/>
              <a:ea typeface="Georgia"/>
              <a:cs typeface="Georgia"/>
              <a:sym typeface="Georgia"/>
            </a:endParaRPr>
          </a:p>
        </p:txBody>
      </p:sp>
      <p:sp>
        <p:nvSpPr>
          <p:cNvPr id="157" name="Google Shape;157;p19"/>
          <p:cNvSpPr/>
          <p:nvPr/>
        </p:nvSpPr>
        <p:spPr>
          <a:xfrm>
            <a:off x="1358650" y="1566625"/>
            <a:ext cx="2199600" cy="253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 name="Google Shape;158;p19"/>
          <p:cNvCxnSpPr/>
          <p:nvPr/>
        </p:nvCxnSpPr>
        <p:spPr>
          <a:xfrm rot="10800000">
            <a:off x="896450" y="1603675"/>
            <a:ext cx="459000" cy="6900"/>
          </a:xfrm>
          <a:prstGeom prst="straightConnector1">
            <a:avLst/>
          </a:prstGeom>
          <a:noFill/>
          <a:ln cap="flat" cmpd="sng" w="9525">
            <a:solidFill>
              <a:schemeClr val="accent1"/>
            </a:solidFill>
            <a:prstDash val="solid"/>
            <a:round/>
            <a:headEnd len="med" w="med" type="none"/>
            <a:tailEnd len="med" w="med" type="triangle"/>
          </a:ln>
        </p:spPr>
      </p:cxnSp>
      <p:sp>
        <p:nvSpPr>
          <p:cNvPr id="159" name="Google Shape;159;p19"/>
          <p:cNvSpPr txBox="1"/>
          <p:nvPr/>
        </p:nvSpPr>
        <p:spPr>
          <a:xfrm>
            <a:off x="75500" y="1320777"/>
            <a:ext cx="831600" cy="572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3F3F3"/>
                </a:solidFill>
                <a:latin typeface="Georgia"/>
                <a:ea typeface="Georgia"/>
                <a:cs typeface="Georgia"/>
                <a:sym typeface="Georgia"/>
              </a:rPr>
              <a:t>Decisions are initialized as  switch cases ‘1’, ‘2’, and ‘3’.</a:t>
            </a:r>
            <a:endParaRPr sz="800">
              <a:solidFill>
                <a:srgbClr val="F3F3F3"/>
              </a:solidFill>
              <a:latin typeface="Georgia"/>
              <a:ea typeface="Georgia"/>
              <a:cs typeface="Georgia"/>
              <a:sym typeface="Georgia"/>
            </a:endParaRPr>
          </a:p>
        </p:txBody>
      </p:sp>
      <p:sp>
        <p:nvSpPr>
          <p:cNvPr id="160" name="Google Shape;160;p19"/>
          <p:cNvSpPr txBox="1"/>
          <p:nvPr/>
        </p:nvSpPr>
        <p:spPr>
          <a:xfrm>
            <a:off x="1355450" y="2047225"/>
            <a:ext cx="591600" cy="1248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161" name="Google Shape;161;p19"/>
          <p:cNvCxnSpPr/>
          <p:nvPr/>
        </p:nvCxnSpPr>
        <p:spPr>
          <a:xfrm rot="10800000">
            <a:off x="896300" y="2106175"/>
            <a:ext cx="459000" cy="6900"/>
          </a:xfrm>
          <a:prstGeom prst="straightConnector1">
            <a:avLst/>
          </a:prstGeom>
          <a:noFill/>
          <a:ln cap="flat" cmpd="sng" w="9525">
            <a:solidFill>
              <a:schemeClr val="accent1"/>
            </a:solidFill>
            <a:prstDash val="solid"/>
            <a:round/>
            <a:headEnd len="med" w="med" type="none"/>
            <a:tailEnd len="med" w="med" type="triangle"/>
          </a:ln>
        </p:spPr>
      </p:cxnSp>
      <p:sp>
        <p:nvSpPr>
          <p:cNvPr id="162" name="Google Shape;162;p19"/>
          <p:cNvSpPr txBox="1"/>
          <p:nvPr/>
        </p:nvSpPr>
        <p:spPr>
          <a:xfrm>
            <a:off x="64550" y="1893475"/>
            <a:ext cx="853500" cy="893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3F3F3"/>
                </a:solidFill>
                <a:latin typeface="Georgia"/>
                <a:ea typeface="Georgia"/>
                <a:cs typeface="Georgia"/>
                <a:sym typeface="Georgia"/>
              </a:rPr>
              <a:t>A while loop is used for invalid input from the user until a correct choice has been chosen</a:t>
            </a:r>
            <a:endParaRPr sz="800">
              <a:solidFill>
                <a:srgbClr val="F3F3F3"/>
              </a:solidFill>
              <a:latin typeface="Georgia"/>
              <a:ea typeface="Georgia"/>
              <a:cs typeface="Georgia"/>
              <a:sym typeface="Georgia"/>
            </a:endParaRPr>
          </a:p>
        </p:txBody>
      </p:sp>
      <p:sp>
        <p:nvSpPr>
          <p:cNvPr id="163" name="Google Shape;163;p19"/>
          <p:cNvSpPr txBox="1"/>
          <p:nvPr/>
        </p:nvSpPr>
        <p:spPr>
          <a:xfrm>
            <a:off x="1355300" y="2533275"/>
            <a:ext cx="2032200" cy="11106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164" name="Google Shape;164;p19"/>
          <p:cNvCxnSpPr/>
          <p:nvPr/>
        </p:nvCxnSpPr>
        <p:spPr>
          <a:xfrm rot="10800000">
            <a:off x="918175" y="3085125"/>
            <a:ext cx="459000" cy="6900"/>
          </a:xfrm>
          <a:prstGeom prst="straightConnector1">
            <a:avLst/>
          </a:prstGeom>
          <a:noFill/>
          <a:ln cap="flat" cmpd="sng" w="9525">
            <a:solidFill>
              <a:schemeClr val="accent1"/>
            </a:solidFill>
            <a:prstDash val="solid"/>
            <a:round/>
            <a:headEnd len="med" w="med" type="none"/>
            <a:tailEnd len="med" w="med" type="triangle"/>
          </a:ln>
        </p:spPr>
      </p:cxnSp>
      <p:sp>
        <p:nvSpPr>
          <p:cNvPr id="165" name="Google Shape;165;p19"/>
          <p:cNvSpPr txBox="1"/>
          <p:nvPr/>
        </p:nvSpPr>
        <p:spPr>
          <a:xfrm>
            <a:off x="64550" y="2787100"/>
            <a:ext cx="853500" cy="11106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3F3F3"/>
                </a:solidFill>
                <a:latin typeface="Georgia"/>
                <a:ea typeface="Georgia"/>
                <a:cs typeface="Georgia"/>
                <a:sym typeface="Georgia"/>
              </a:rPr>
              <a:t>Outputs from each switch statement including a system command to clear screen if invalid input is given.</a:t>
            </a:r>
            <a:endParaRPr sz="800">
              <a:solidFill>
                <a:srgbClr val="F3F3F3"/>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311688"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Georgia"/>
                <a:ea typeface="Georgia"/>
                <a:cs typeface="Georgia"/>
                <a:sym typeface="Georgia"/>
              </a:rPr>
              <a:t>First Decision</a:t>
            </a:r>
            <a:endParaRPr sz="2400">
              <a:latin typeface="Georgia"/>
              <a:ea typeface="Georgia"/>
              <a:cs typeface="Georgia"/>
              <a:sym typeface="Georgia"/>
            </a:endParaRPr>
          </a:p>
        </p:txBody>
      </p:sp>
      <p:pic>
        <p:nvPicPr>
          <p:cNvPr id="171" name="Google Shape;171;p20"/>
          <p:cNvPicPr preferRelativeResize="0"/>
          <p:nvPr/>
        </p:nvPicPr>
        <p:blipFill>
          <a:blip r:embed="rId3">
            <a:alphaModFix/>
          </a:blip>
          <a:stretch>
            <a:fillRect/>
          </a:stretch>
        </p:blipFill>
        <p:spPr>
          <a:xfrm>
            <a:off x="1256387" y="542575"/>
            <a:ext cx="6631225" cy="3496000"/>
          </a:xfrm>
          <a:prstGeom prst="rect">
            <a:avLst/>
          </a:prstGeom>
          <a:noFill/>
          <a:ln cap="flat" cmpd="sng" w="19050">
            <a:solidFill>
              <a:schemeClr val="accent1"/>
            </a:solidFill>
            <a:prstDash val="solid"/>
            <a:round/>
            <a:headEnd len="sm" w="sm" type="none"/>
            <a:tailEnd len="sm" w="sm" type="none"/>
          </a:ln>
        </p:spPr>
      </p:pic>
      <p:sp>
        <p:nvSpPr>
          <p:cNvPr id="172" name="Google Shape;172;p20"/>
          <p:cNvSpPr txBox="1"/>
          <p:nvPr/>
        </p:nvSpPr>
        <p:spPr>
          <a:xfrm>
            <a:off x="1226238" y="4238950"/>
            <a:ext cx="6691500" cy="8175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Georgia"/>
                <a:ea typeface="Georgia"/>
                <a:cs typeface="Georgia"/>
                <a:sym typeface="Georgia"/>
              </a:rPr>
              <a:t>The function Path1 sets up the first main decision in the game deciding whether the player wants to enter the forest or enter the town. Based on their decision, the function returns a different value: 1 = Forest and 2 = Town.</a:t>
            </a:r>
            <a:endParaRPr>
              <a:solidFill>
                <a:schemeClr val="dk1"/>
              </a:solidFill>
              <a:latin typeface="Georgia"/>
              <a:ea typeface="Georgia"/>
              <a:cs typeface="Georgia"/>
              <a:sym typeface="Georgia"/>
            </a:endParaRPr>
          </a:p>
        </p:txBody>
      </p:sp>
      <p:cxnSp>
        <p:nvCxnSpPr>
          <p:cNvPr id="173" name="Google Shape;173;p20"/>
          <p:cNvCxnSpPr>
            <a:stCxn id="171" idx="2"/>
            <a:endCxn id="172" idx="0"/>
          </p:cNvCxnSpPr>
          <p:nvPr/>
        </p:nvCxnSpPr>
        <p:spPr>
          <a:xfrm>
            <a:off x="4571999" y="4038575"/>
            <a:ext cx="0" cy="200400"/>
          </a:xfrm>
          <a:prstGeom prst="straightConnector1">
            <a:avLst/>
          </a:prstGeom>
          <a:noFill/>
          <a:ln cap="flat" cmpd="sng" w="19050">
            <a:solidFill>
              <a:schemeClr val="accent1"/>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1218000" y="-1754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txBox="1"/>
          <p:nvPr/>
        </p:nvSpPr>
        <p:spPr>
          <a:xfrm>
            <a:off x="2726725" y="185375"/>
            <a:ext cx="3487200" cy="48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3F3F3"/>
                </a:solidFill>
                <a:latin typeface="Georgia"/>
                <a:ea typeface="Georgia"/>
                <a:cs typeface="Georgia"/>
                <a:sym typeface="Georgia"/>
              </a:rPr>
              <a:t>Choice 1: Forest Path</a:t>
            </a:r>
            <a:endParaRPr sz="2400">
              <a:solidFill>
                <a:srgbClr val="F3F3F3"/>
              </a:solidFill>
              <a:latin typeface="Georgia"/>
              <a:ea typeface="Georgia"/>
              <a:cs typeface="Georgia"/>
              <a:sym typeface="Georgia"/>
            </a:endParaRPr>
          </a:p>
        </p:txBody>
      </p:sp>
      <p:pic>
        <p:nvPicPr>
          <p:cNvPr id="180" name="Google Shape;180;p21"/>
          <p:cNvPicPr preferRelativeResize="0"/>
          <p:nvPr/>
        </p:nvPicPr>
        <p:blipFill>
          <a:blip r:embed="rId3">
            <a:alphaModFix/>
          </a:blip>
          <a:stretch>
            <a:fillRect/>
          </a:stretch>
        </p:blipFill>
        <p:spPr>
          <a:xfrm>
            <a:off x="2072262" y="932550"/>
            <a:ext cx="4789775" cy="2239100"/>
          </a:xfrm>
          <a:prstGeom prst="rect">
            <a:avLst/>
          </a:prstGeom>
          <a:noFill/>
          <a:ln cap="flat" cmpd="sng" w="19050">
            <a:solidFill>
              <a:schemeClr val="accent1"/>
            </a:solidFill>
            <a:prstDash val="solid"/>
            <a:round/>
            <a:headEnd len="sm" w="sm" type="none"/>
            <a:tailEnd len="sm" w="sm" type="none"/>
          </a:ln>
        </p:spPr>
      </p:pic>
      <p:sp>
        <p:nvSpPr>
          <p:cNvPr id="181" name="Google Shape;181;p21"/>
          <p:cNvSpPr txBox="1"/>
          <p:nvPr/>
        </p:nvSpPr>
        <p:spPr>
          <a:xfrm>
            <a:off x="2075425" y="3429825"/>
            <a:ext cx="4789800" cy="8016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3F3F3"/>
                </a:solidFill>
                <a:latin typeface="Georgia"/>
                <a:ea typeface="Georgia"/>
                <a:cs typeface="Georgia"/>
                <a:sym typeface="Georgia"/>
              </a:rPr>
              <a:t>Two decisions are given to the user. What weapon you choose will determine what your fate is.</a:t>
            </a:r>
            <a:endParaRPr>
              <a:solidFill>
                <a:srgbClr val="F3F3F3"/>
              </a:solidFill>
              <a:latin typeface="Georgia"/>
              <a:ea typeface="Georgia"/>
              <a:cs typeface="Georgia"/>
              <a:sym typeface="Georgia"/>
            </a:endParaRPr>
          </a:p>
        </p:txBody>
      </p:sp>
      <p:cxnSp>
        <p:nvCxnSpPr>
          <p:cNvPr id="182" name="Google Shape;182;p21"/>
          <p:cNvCxnSpPr>
            <a:stCxn id="180" idx="2"/>
            <a:endCxn id="181" idx="0"/>
          </p:cNvCxnSpPr>
          <p:nvPr/>
        </p:nvCxnSpPr>
        <p:spPr>
          <a:xfrm>
            <a:off x="4467150" y="3171650"/>
            <a:ext cx="3300" cy="258300"/>
          </a:xfrm>
          <a:prstGeom prst="straightConnector1">
            <a:avLst/>
          </a:prstGeom>
          <a:noFill/>
          <a:ln cap="flat" cmpd="sng" w="19050">
            <a:solidFill>
              <a:schemeClr val="accent1"/>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