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0"/>
  </p:notesMasterIdLst>
  <p:handoutMasterIdLst>
    <p:handoutMasterId r:id="rId11"/>
  </p:handoutMasterIdLst>
  <p:sldIdLst>
    <p:sldId id="256" r:id="rId2"/>
    <p:sldId id="379" r:id="rId3"/>
    <p:sldId id="389" r:id="rId4"/>
    <p:sldId id="390" r:id="rId5"/>
    <p:sldId id="391" r:id="rId6"/>
    <p:sldId id="392" r:id="rId7"/>
    <p:sldId id="393" r:id="rId8"/>
    <p:sldId id="39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873054A-F499-47A4-B112-4DA3900CC7BC}">
          <p14:sldIdLst>
            <p14:sldId id="256"/>
            <p14:sldId id="379"/>
            <p14:sldId id="389"/>
            <p14:sldId id="390"/>
            <p14:sldId id="391"/>
            <p14:sldId id="392"/>
            <p14:sldId id="393"/>
            <p14:sldId id="3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94694" autoAdjust="0"/>
  </p:normalViewPr>
  <p:slideViewPr>
    <p:cSldViewPr>
      <p:cViewPr varScale="1">
        <p:scale>
          <a:sx n="106" d="100"/>
          <a:sy n="106" d="100"/>
        </p:scale>
        <p:origin x="82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379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B757A-8A17-4864-A4BE-85D0C6FF3E05}" type="datetimeFigureOut">
              <a:rPr lang="ko-KR" altLang="en-US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2018-1026(Fri)</a:t>
            </a:fld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A2601-A68A-43BE-9D0F-42E881632507}" type="slidenum">
              <a:rPr lang="ko-KR" altLang="en-US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‹#›</a:t>
            </a:fld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4030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fld id="{F19774F3-80E7-471E-8E84-B0BFA4FE6A53}" type="datetimeFigureOut">
              <a:rPr lang="ko-KR" altLang="en-US" smtClean="0"/>
              <a:pPr/>
              <a:t>2018-1026(Fri)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fld id="{442A6157-B327-4CE5-8B7F-750FE1EA2B0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4496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KoPub돋움체 Bold" panose="02020603020101020101" pitchFamily="18" charset="-127"/>
        <a:ea typeface="KoPub돋움체 Bold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oPub돋움체 Bold" panose="02020603020101020101" pitchFamily="18" charset="-127"/>
        <a:ea typeface="KoPub돋움체 Bold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oPub돋움체 Bold" panose="02020603020101020101" pitchFamily="18" charset="-127"/>
        <a:ea typeface="KoPub돋움체 Bold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oPub돋움체 Bold" panose="02020603020101020101" pitchFamily="18" charset="-127"/>
        <a:ea typeface="KoPub돋움체 Bold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oPub돋움체 Bold" panose="02020603020101020101" pitchFamily="18" charset="-127"/>
        <a:ea typeface="KoPub돋움체 Bold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07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https://doodle.com/poll/vz5c56vazmqtf5bc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A6157-B327-4CE5-8B7F-750FE1EA2B07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967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image" Target="../media/image1.png"/><Relationship Id="rId2" Type="http://schemas.openxmlformats.org/officeDocument/2006/relationships/tags" Target="../tags/tag7.xml"/><Relationship Id="rId16" Type="http://schemas.openxmlformats.org/officeDocument/2006/relationships/hyperlink" Target="http://hangeul.naver.com/font" TargetMode="Externa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18" Type="http://schemas.openxmlformats.org/officeDocument/2006/relationships/image" Target="../media/image1.png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5" Type="http://schemas.openxmlformats.org/officeDocument/2006/relationships/tags" Target="../tags/tag41.xml"/><Relationship Id="rId10" Type="http://schemas.openxmlformats.org/officeDocument/2006/relationships/tags" Target="../tags/tag36.xml"/><Relationship Id="rId19" Type="http://schemas.openxmlformats.org/officeDocument/2006/relationships/hyperlink" Target="http://hangeul.naver.com/font" TargetMode="Externa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1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4.xml"/><Relationship Id="rId9" Type="http://schemas.openxmlformats.org/officeDocument/2006/relationships/tags" Target="../tags/tag69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>
            <p:custDataLst>
              <p:tags r:id="rId1"/>
            </p:custDataLst>
          </p:nvPr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hlinkClick r:id="rId16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>
            <p:custDataLst>
              <p:tags r:id="rId3"/>
            </p:custDataLst>
          </p:nvPr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>
            <p:custDataLst>
              <p:tags r:id="rId4"/>
            </p:custDataLst>
          </p:nvPr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>
            <p:custDataLst>
              <p:tags r:id="rId5"/>
            </p:custDataLst>
          </p:nvPr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>
            <p:custDataLst>
              <p:tags r:id="rId6"/>
            </p:custDataLst>
          </p:nvPr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cxnSp>
        <p:nvCxnSpPr>
          <p:cNvPr id="13" name="직선 연결선 12"/>
          <p:cNvCxnSpPr/>
          <p:nvPr>
            <p:custDataLst>
              <p:tags r:id="rId8"/>
            </p:custDataLst>
          </p:nvPr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부제목 2"/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hlinkClick r:id="rId16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5" name="직선 연결선 14"/>
          <p:cNvCxnSpPr/>
          <p:nvPr>
            <p:custDataLst>
              <p:tags r:id="rId10"/>
            </p:custDataLst>
          </p:nvPr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>
            <p:custDataLst>
              <p:tags r:id="rId11"/>
            </p:custDataLst>
          </p:nvPr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>
            <p:custDataLst>
              <p:tags r:id="rId12"/>
            </p:custDataLst>
          </p:nvPr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>
            <p:custDataLst>
              <p:tags r:id="rId13"/>
            </p:custDataLst>
          </p:nvPr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cosmetic2.pn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40D90351-ABEA-4B74-8DF6-0B49148F4EBF}" type="datetime1">
              <a:rPr lang="ko-KR" altLang="en-US" smtClean="0"/>
              <a:t>2018-1026(Fri)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>
            <p:custDataLst>
              <p:tags r:id="rId4"/>
            </p:custDataLst>
          </p:nvPr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cxnSp>
        <p:nvCxnSpPr>
          <p:cNvPr id="8" name="직선 연결선 7"/>
          <p:cNvCxnSpPr/>
          <p:nvPr>
            <p:custDataLst>
              <p:tags r:id="rId6"/>
            </p:custDataLst>
          </p:nvPr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>
            <p:custDataLst>
              <p:tags r:id="rId1"/>
            </p:custDataLst>
          </p:nvPr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>
            <p:custDataLst>
              <p:tags r:id="rId2"/>
            </p:custDataLst>
          </p:nvPr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>
            <p:custDataLst>
              <p:tags r:id="rId3"/>
            </p:custDataLst>
          </p:nvPr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>
            <p:custDataLst>
              <p:tags r:id="rId4"/>
            </p:custDataLst>
          </p:nvPr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>
            <p:custDataLst>
              <p:tags r:id="rId5"/>
            </p:custDataLst>
          </p:nvPr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  <p:custDataLst>
              <p:tags r:id="rId7"/>
            </p:custDataLst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hlinkClick r:id="rId19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5" name="직선 연결선 14"/>
          <p:cNvCxnSpPr/>
          <p:nvPr>
            <p:custDataLst>
              <p:tags r:id="rId10"/>
            </p:custDataLst>
          </p:nvPr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>
            <p:custDataLst>
              <p:tags r:id="rId11"/>
            </p:custDataLst>
          </p:nvPr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>
            <p:custDataLst>
              <p:tags r:id="rId12"/>
            </p:custDataLst>
          </p:nvPr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>
            <p:custDataLst>
              <p:tags r:id="rId13"/>
            </p:custDataLst>
          </p:nvPr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>
            <p:custDataLst>
              <p:tags r:id="rId14"/>
            </p:custDataLst>
          </p:nvPr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 descr="cosmetic2.pn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23" name="부제목 2"/>
          <p:cNvSpPr txBox="1">
            <a:spLocks/>
          </p:cNvSpPr>
          <p:nvPr>
            <p:custDataLst>
              <p:tags r:id="rId16"/>
            </p:custDataLst>
          </p:nvPr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hlinkClick r:id="rId19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C4F67785-0FF9-4109-A389-879D409A3A14}" type="datetime1">
              <a:rPr lang="ko-KR" altLang="en-US" smtClean="0"/>
              <a:t>2018-1026(Fri)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>
            <p:custDataLst>
              <p:tags r:id="rId4"/>
            </p:custDataLst>
          </p:nvPr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  <p:custDataLst>
              <p:tags r:id="rId7"/>
            </p:custDataLst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  <p:custDataLst>
              <p:tags r:id="rId8"/>
            </p:custDataLst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내용을 입력하십시오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cxnSp>
        <p:nvCxnSpPr>
          <p:cNvPr id="10" name="직선 연결선 9"/>
          <p:cNvCxnSpPr/>
          <p:nvPr>
            <p:custDataLst>
              <p:tags r:id="rId9"/>
            </p:custDataLst>
          </p:nvPr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C1923D4B-BD00-4DE7-9889-CFC77A5DE4BD}" type="datetime1">
              <a:rPr lang="ko-KR" altLang="en-US" smtClean="0"/>
              <a:t>2018-1026(Fri)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fld id="{37350B0B-C116-4FB7-9E4A-D07DD1F72928}" type="datetime1">
              <a:rPr lang="ko-KR" altLang="en-US" smtClean="0"/>
              <a:pPr/>
              <a:t>2018-1026(Fri)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fld id="{9AC217A7-4270-4272-8D13-7AC34D8A5CE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44800" y="151200"/>
            <a:ext cx="8532000" cy="885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D4761DD1-F419-488C-A1AE-24118831C47B}" type="datetime1">
              <a:rPr lang="ko-KR" altLang="en-US" smtClean="0"/>
              <a:t>2018-1026(Fri)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>
            <p:custDataLst>
              <p:tags r:id="rId5"/>
            </p:custDataLst>
          </p:nvPr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>
            <p:custDataLst>
              <p:tags r:id="rId6"/>
            </p:custDataLst>
          </p:nvPr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>
            <p:custDataLst>
              <p:tags r:id="rId7"/>
            </p:custDataLst>
          </p:nvPr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>
            <p:custDataLst>
              <p:tags r:id="rId8"/>
            </p:custDataLst>
          </p:nvPr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0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285750" y="1786439"/>
            <a:ext cx="5940425" cy="4083050"/>
          </a:xfrm>
        </p:spPr>
        <p:txBody>
          <a:bodyPr/>
          <a:lstStyle>
            <a:lvl1pPr marL="334800" indent="-3348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600" b="1"/>
            </a:lvl1pPr>
          </a:lstStyle>
          <a:p>
            <a:pPr lvl="0"/>
            <a:r>
              <a:rPr lang="ko-KR" altLang="en-US" dirty="0" smtClean="0"/>
              <a:t>목차를 편집합니다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편집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편집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편집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38512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_페이지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5600" y="702000"/>
            <a:ext cx="8348848" cy="579600"/>
          </a:xfrm>
        </p:spPr>
        <p:txBody>
          <a:bodyPr>
            <a:noAutofit/>
          </a:bodyPr>
          <a:lstStyle>
            <a:lvl1pPr algn="l">
              <a:defRPr sz="3200" b="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55600" y="1600200"/>
            <a:ext cx="8229600" cy="4525963"/>
          </a:xfrm>
        </p:spPr>
        <p:txBody>
          <a:bodyPr>
            <a:normAutofit/>
          </a:bodyPr>
          <a:lstStyle>
            <a:lvl1pPr>
              <a:defRPr sz="20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>
              <a:defRPr sz="16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>
              <a:defRPr sz="14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defRPr sz="14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7279200" y="194400"/>
            <a:ext cx="1331400" cy="215444"/>
          </a:xfrm>
        </p:spPr>
        <p:txBody>
          <a:bodyPr/>
          <a:lstStyle>
            <a:lvl1pPr>
              <a:defRPr sz="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fld id="{9AC217A7-4270-4272-8D13-7AC34D8A5CE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8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410674"/>
            <a:ext cx="9144000" cy="288925"/>
          </a:xfrm>
          <a:prstGeom prst="rect">
            <a:avLst/>
          </a:prstGeom>
          <a:solidFill>
            <a:srgbClr val="C0C0C0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" name="Rectangle 8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410674"/>
            <a:ext cx="9144000" cy="288925"/>
          </a:xfrm>
          <a:prstGeom prst="rect">
            <a:avLst/>
          </a:prstGeom>
          <a:solidFill>
            <a:srgbClr val="C0C0C0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262800" y="194400"/>
            <a:ext cx="2148960" cy="2160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페이지 제목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내용_날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5600" y="702000"/>
            <a:ext cx="6994800" cy="579600"/>
          </a:xfrm>
        </p:spPr>
        <p:txBody>
          <a:bodyPr/>
          <a:lstStyle>
            <a:lvl1pPr algn="l">
              <a:defRPr sz="44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55600" y="1600200"/>
            <a:ext cx="8229600" cy="4525963"/>
          </a:xfrm>
        </p:spPr>
        <p:txBody>
          <a:bodyPr>
            <a:normAutofit/>
          </a:bodyPr>
          <a:lstStyle>
            <a:lvl1pPr>
              <a:defRPr sz="24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>
              <a:defRPr sz="20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>
              <a:defRPr sz="16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defRPr sz="16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7279200" y="194400"/>
            <a:ext cx="1331400" cy="215444"/>
          </a:xfrm>
        </p:spPr>
        <p:txBody>
          <a:bodyPr/>
          <a:lstStyle>
            <a:lvl1pPr>
              <a:defRPr sz="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fld id="{9AC217A7-4270-4272-8D13-7AC34D8A5CE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8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410674"/>
            <a:ext cx="9181020" cy="288925"/>
          </a:xfrm>
          <a:prstGeom prst="rect">
            <a:avLst/>
          </a:prstGeom>
          <a:solidFill>
            <a:srgbClr val="C0C0C0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" name="Rectangle 8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410674"/>
            <a:ext cx="9181020" cy="288925"/>
          </a:xfrm>
          <a:prstGeom prst="rect">
            <a:avLst/>
          </a:prstGeom>
          <a:solidFill>
            <a:srgbClr val="C0C0C0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262800" y="194400"/>
            <a:ext cx="1584000" cy="216000"/>
          </a:xfrm>
        </p:spPr>
        <p:txBody>
          <a:bodyPr wrap="square" anchor="t" anchorCtr="0"/>
          <a:lstStyle>
            <a:lvl1pPr>
              <a:defRPr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fld id="{9BA883B6-69BC-4D05-9F67-C80DDF8CF813}" type="datetime1">
              <a:rPr lang="ko-KR" altLang="en-US" smtClean="0"/>
              <a:pPr/>
              <a:t>2018-1026(Fri)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69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2000">
              <a:schemeClr val="bg1"/>
            </a:gs>
            <a:gs pos="94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fld id="{8B3E543F-E4C2-451E-9E1F-5AB83B468CA9}" type="datetime1">
              <a:rPr lang="ko-KR" altLang="en-US" smtClean="0"/>
              <a:pPr/>
              <a:t>2018-1026(Fri)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fld id="{9AC217A7-4270-4272-8D13-7AC34D8A5CE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accent4">
              <a:lumMod val="50000"/>
            </a:schemeClr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image" Target="../media/image2.png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hyperlink" Target="mailto:aninteger@hanyang.ac.kr" TargetMode="Externa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88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hong@hanyang.ac.kr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hong@hanyang.ac.kr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>
            <p:custDataLst>
              <p:tags r:id="rId2"/>
            </p:custDataLst>
          </p:nvPr>
        </p:nvGrpSpPr>
        <p:grpSpPr>
          <a:xfrm>
            <a:off x="160040" y="4549422"/>
            <a:ext cx="2524126" cy="647701"/>
            <a:chOff x="2988965" y="4738960"/>
            <a:chExt cx="2524126" cy="647701"/>
          </a:xfrm>
        </p:grpSpPr>
        <p:grpSp>
          <p:nvGrpSpPr>
            <p:cNvPr id="35" name="그룹 34"/>
            <p:cNvGrpSpPr/>
            <p:nvPr/>
          </p:nvGrpSpPr>
          <p:grpSpPr>
            <a:xfrm>
              <a:off x="2988965" y="4738960"/>
              <a:ext cx="2524126" cy="252413"/>
              <a:chOff x="-613971" y="4029075"/>
              <a:chExt cx="2524126" cy="252413"/>
            </a:xfrm>
          </p:grpSpPr>
          <p:sp>
            <p:nvSpPr>
              <p:cNvPr id="36" name="Line 12"/>
              <p:cNvSpPr>
                <a:spLocks noChangeShapeType="1"/>
              </p:cNvSpPr>
              <p:nvPr/>
            </p:nvSpPr>
            <p:spPr bwMode="auto">
              <a:xfrm>
                <a:off x="-613971" y="4281488"/>
                <a:ext cx="2524126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37" name="Line 26"/>
              <p:cNvSpPr>
                <a:spLocks noChangeShapeType="1"/>
              </p:cNvSpPr>
              <p:nvPr/>
            </p:nvSpPr>
            <p:spPr bwMode="auto">
              <a:xfrm>
                <a:off x="327194" y="4029075"/>
                <a:ext cx="0" cy="252413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2988965" y="5134248"/>
              <a:ext cx="2524126" cy="252413"/>
              <a:chOff x="-613971" y="4029075"/>
              <a:chExt cx="2524126" cy="252413"/>
            </a:xfrm>
          </p:grpSpPr>
          <p:sp>
            <p:nvSpPr>
              <p:cNvPr id="39" name="Line 12"/>
              <p:cNvSpPr>
                <a:spLocks noChangeShapeType="1"/>
              </p:cNvSpPr>
              <p:nvPr/>
            </p:nvSpPr>
            <p:spPr bwMode="auto">
              <a:xfrm>
                <a:off x="-613971" y="4281488"/>
                <a:ext cx="2524126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40" name="Line 26"/>
              <p:cNvSpPr>
                <a:spLocks noChangeShapeType="1"/>
              </p:cNvSpPr>
              <p:nvPr/>
            </p:nvSpPr>
            <p:spPr bwMode="auto">
              <a:xfrm>
                <a:off x="327194" y="4029075"/>
                <a:ext cx="0" cy="252413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818058" y="929924"/>
            <a:ext cx="7772400" cy="1969017"/>
          </a:xfrm>
        </p:spPr>
        <p:txBody>
          <a:bodyPr anchor="ctr">
            <a:noAutofit/>
          </a:bodyPr>
          <a:lstStyle/>
          <a:p>
            <a:r>
              <a:rPr lang="en-US" altLang="ko-KR" sz="4000" spc="-25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함초롬돋움" panose="02030504000101010101" pitchFamily="18" charset="-127"/>
              </a:rPr>
              <a:t>DATABASE SYSTEMS</a:t>
            </a:r>
            <a:br>
              <a:rPr lang="en-US" altLang="ko-KR" sz="4000" spc="-25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함초롬돋움" panose="02030504000101010101" pitchFamily="18" charset="-127"/>
              </a:rPr>
            </a:br>
            <a:r>
              <a:rPr lang="en-US" altLang="ko-KR" sz="2800" b="0" spc="-250" dirty="0" smtClean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함초롬돋움" panose="02030504000101010101" pitchFamily="18" charset="-127"/>
              </a:rPr>
              <a:t>Assignment 2: File vs Database</a:t>
            </a:r>
            <a:endParaRPr lang="ko-KR" altLang="en-US" sz="3600" b="0" spc="-250" dirty="0">
              <a:solidFill>
                <a:schemeClr val="accent4">
                  <a:lumMod val="7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함초롬돋움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1204916" y="4878035"/>
            <a:ext cx="7543548" cy="385045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200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정근성</a:t>
            </a:r>
            <a:r>
              <a:rPr lang="ko-KR" altLang="en-US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12"/>
              </a:rPr>
              <a:t>aninteger@hanyang.ac.kr</a:t>
            </a:r>
            <a:r>
              <a:rPr lang="en-US" altLang="ko-KR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Discord </a:t>
            </a:r>
            <a:r>
              <a:rPr lang="en-US" altLang="ko-KR" sz="1200" dirty="0" smtClean="0"/>
              <a:t>Geunseong Jung#5285</a:t>
            </a:r>
            <a:r>
              <a:rPr lang="en-US" altLang="ko-KR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  <p:pic>
        <p:nvPicPr>
          <p:cNvPr id="19" name="Picture 7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326" y="6362761"/>
            <a:ext cx="911398" cy="2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>
            <p:custDataLst>
              <p:tags r:id="rId7"/>
            </p:custDataLst>
          </p:nvPr>
        </p:nvSpPr>
        <p:spPr>
          <a:xfrm>
            <a:off x="310957" y="4556328"/>
            <a:ext cx="5597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공개일</a:t>
            </a:r>
            <a:endParaRPr lang="ko-KR" altLang="en-US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" name="직사각형 8"/>
          <p:cNvSpPr/>
          <p:nvPr>
            <p:custDataLst>
              <p:tags r:id="rId8"/>
            </p:custDataLst>
          </p:nvPr>
        </p:nvSpPr>
        <p:spPr>
          <a:xfrm>
            <a:off x="321367" y="4952201"/>
            <a:ext cx="7649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문의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조교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2" name="직사각형 41"/>
          <p:cNvSpPr/>
          <p:nvPr>
            <p:custDataLst>
              <p:tags r:id="rId9"/>
            </p:custDataLst>
          </p:nvPr>
        </p:nvSpPr>
        <p:spPr>
          <a:xfrm>
            <a:off x="1188440" y="4487078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2018</a:t>
            </a:r>
            <a:r>
              <a:rPr lang="ko-KR" altLang="en-US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 </a:t>
            </a:r>
            <a:r>
              <a:rPr lang="en-US" altLang="ko-KR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10</a:t>
            </a:r>
            <a:r>
              <a:rPr lang="ko-KR" altLang="en-US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월 </a:t>
            </a:r>
            <a:r>
              <a:rPr lang="en-US" altLang="ko-KR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18</a:t>
            </a:r>
            <a:r>
              <a:rPr lang="ko-KR" altLang="en-US" sz="12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일 </a:t>
            </a:r>
            <a:endParaRPr lang="en-US" altLang="ko-KR" sz="1200" spc="-5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994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smtClean="0"/>
              <a:t>2-1 </a:t>
            </a:r>
            <a:r>
              <a:rPr lang="ko-KR" altLang="en-US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5600" y="1600200"/>
            <a:ext cx="8229600" cy="506916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한양 포탈의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주소록 관리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시나리오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이메일</a:t>
            </a:r>
            <a:r>
              <a:rPr lang="ko-KR" altLang="en-US" dirty="0" smtClean="0"/>
              <a:t> 서비스에서 내부인원 주소록과 각자의 주소록을 관리해야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주소록 관리를 파일과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를 사용해서 관리했을 때의 다른 점을 알아보자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TODO</a:t>
            </a:r>
          </a:p>
          <a:p>
            <a:pPr lvl="1"/>
            <a:r>
              <a:rPr lang="en-US" altLang="ko-KR" dirty="0" smtClean="0"/>
              <a:t>#1: </a:t>
            </a:r>
            <a:r>
              <a:rPr lang="ko-KR" altLang="en-US" dirty="0" smtClean="0"/>
              <a:t>주소록이 담긴 </a:t>
            </a:r>
            <a:r>
              <a:rPr lang="en-US" altLang="ko-KR" dirty="0" smtClean="0"/>
              <a:t>.csv </a:t>
            </a:r>
            <a:r>
              <a:rPr lang="ko-KR" altLang="en-US" dirty="0" smtClean="0"/>
              <a:t>파일을 통해 </a:t>
            </a:r>
            <a:r>
              <a:rPr lang="en-US" altLang="ko-KR" dirty="0" smtClean="0"/>
              <a:t>Step 1-3 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수행하자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#2: DBMS</a:t>
            </a:r>
            <a:r>
              <a:rPr lang="ko-KR" altLang="en-US" dirty="0" smtClean="0"/>
              <a:t>를 활용하여 </a:t>
            </a:r>
            <a:r>
              <a:rPr lang="en-US" altLang="ko-KR" dirty="0" smtClean="0"/>
              <a:t>Step 1-3 </a:t>
            </a:r>
            <a:r>
              <a:rPr lang="ko-KR" altLang="en-US" dirty="0" smtClean="0"/>
              <a:t>을 다시 수행하자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각 스텝 동안에 실행되거나 추가된 코드를 설명하는 문서를 작성하여 코드와 제출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시나리오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5600" y="1600200"/>
            <a:ext cx="8708888" cy="5213176"/>
          </a:xfrm>
        </p:spPr>
        <p:txBody>
          <a:bodyPr/>
          <a:lstStyle/>
          <a:p>
            <a:r>
              <a:rPr lang="ko-KR" altLang="en-US" dirty="0" smtClean="0"/>
              <a:t>포탈 관리자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학생의 정보에 접근할 수 있는 사람으로 로그인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‘admin’</a:t>
            </a:r>
            <a:r>
              <a:rPr lang="ko-KR" altLang="en-US" dirty="0" smtClean="0"/>
              <a:t>으로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모든 학생의 주소가 담긴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한양인 주소록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관리한다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새 학생을 추가할 수 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학생의 데이터를 변경할 수 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학생 정보를 삭제할 수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포탈 이용자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학생 개인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기본적으로 각자의 정보에만 접근할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주소록 목록 보기 기능 구현</a:t>
            </a:r>
            <a:r>
              <a:rPr lang="en-US" altLang="ko-KR" dirty="0" smtClean="0"/>
              <a:t>:</a:t>
            </a:r>
          </a:p>
          <a:p>
            <a:pPr lvl="2"/>
            <a:r>
              <a:rPr lang="ko-KR" altLang="en-US" dirty="0" smtClean="0"/>
              <a:t>한양인 주소록</a:t>
            </a:r>
            <a:r>
              <a:rPr lang="en-US" altLang="ko-KR" dirty="0" smtClean="0"/>
              <a:t>+</a:t>
            </a:r>
            <a:r>
              <a:rPr lang="ko-KR" altLang="en-US" dirty="0" smtClean="0"/>
              <a:t>개인 주소록이 전부 나열되어야 하는 기능</a:t>
            </a:r>
            <a:r>
              <a:rPr lang="en-US" altLang="ko-KR" dirty="0" smtClean="0"/>
              <a:t>.</a:t>
            </a:r>
          </a:p>
          <a:p>
            <a:pPr lvl="3"/>
            <a:r>
              <a:rPr lang="en-US" altLang="ko-KR" dirty="0" smtClean="0"/>
              <a:t>Admin</a:t>
            </a:r>
            <a:r>
              <a:rPr lang="ko-KR" altLang="en-US" dirty="0" smtClean="0"/>
              <a:t>이 관리한 내용이 바로 반영되는 한양인 주소록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로그인한 학생이 관리하는 개인 주소록</a:t>
            </a:r>
            <a:endParaRPr lang="en-US" altLang="ko-KR" dirty="0"/>
          </a:p>
          <a:p>
            <a:pPr lvl="2"/>
            <a:r>
              <a:rPr lang="ko-KR" altLang="en-US" dirty="0" smtClean="0"/>
              <a:t>주소록 목록 보는 기능을 사용하면 </a:t>
            </a:r>
            <a:r>
              <a:rPr lang="en-US" altLang="ko-KR" dirty="0"/>
              <a:t>‘</a:t>
            </a:r>
            <a:r>
              <a:rPr lang="ko-KR" altLang="en-US" dirty="0"/>
              <a:t>한양인 주소록</a:t>
            </a:r>
            <a:r>
              <a:rPr lang="en-US" altLang="ko-KR" dirty="0"/>
              <a:t>’</a:t>
            </a:r>
            <a:r>
              <a:rPr lang="ko-KR" altLang="en-US" dirty="0"/>
              <a:t>과 개인 주소록이 같이 나타난다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각 학생은 개인 주소록의 연락처를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39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I/O: Step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관리자 모드에서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새로운 학생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을 추가한다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2016001234, xxx, 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, male, 6, 1999002345, 1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한양인 주소록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(.csv) </a:t>
            </a:r>
            <a:r>
              <a:rPr lang="ko-KR" altLang="en-US" dirty="0" smtClean="0"/>
              <a:t>에</a:t>
            </a:r>
            <a:r>
              <a:rPr lang="en-US" altLang="ko-KR" dirty="0" smtClean="0"/>
              <a:t>:</a:t>
            </a:r>
          </a:p>
          <a:p>
            <a:pPr lvl="2"/>
            <a:r>
              <a:rPr lang="ko-KR" altLang="en-US" dirty="0" smtClean="0"/>
              <a:t>연락처 추가 기능을 구현하고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연락처를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한양인 주소록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 추가한다</a:t>
            </a:r>
            <a:r>
              <a:rPr lang="en-US" altLang="ko-KR" dirty="0" smtClean="0"/>
              <a:t>.</a:t>
            </a:r>
          </a:p>
          <a:p>
            <a:pPr lvl="3"/>
            <a:r>
              <a:rPr lang="en-US" altLang="ko-KR" dirty="0" smtClean="0"/>
              <a:t>2016001234, 01088884444, </a:t>
            </a:r>
            <a:r>
              <a:rPr lang="en-US" altLang="ko-KR" dirty="0" smtClean="0">
                <a:hlinkClick r:id="rId2"/>
              </a:rPr>
              <a:t>hong@hanyang.ac.kr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연락처 변경 기능을 구현하고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권희조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이메일을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‘kwon@hanyang.ac.kr’</a:t>
            </a:r>
            <a:r>
              <a:rPr lang="ko-KR" altLang="en-US" dirty="0" smtClean="0"/>
              <a:t>로 변경한다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연락처 삭제 기능을 구현하고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김다현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연락처</a:t>
            </a:r>
            <a:r>
              <a:rPr lang="en-US" altLang="ko-KR" dirty="0" smtClean="0"/>
              <a:t>(</a:t>
            </a:r>
            <a:r>
              <a:rPr lang="ko-KR" altLang="en-US" dirty="0" smtClean="0"/>
              <a:t>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이메일만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삭제한다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학생 정보는 삭제하지 않는다</a:t>
            </a:r>
            <a:r>
              <a:rPr lang="en-US" altLang="ko-KR" dirty="0" smtClean="0"/>
              <a:t>.)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28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I/O: Step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학생 모드에서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개인 주소록을 등록하는 기능을 개발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개인 주소록은 자신만 볼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메일 보내기 기능에서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한양인 주소록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과 자신의 주소록을 같이 보여줘야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business_card.zip</a:t>
            </a:r>
            <a:r>
              <a:rPr lang="ko-KR" altLang="en-US" dirty="0" smtClean="0"/>
              <a:t>의 연락처를 개인 주소록에 넣는다</a:t>
            </a:r>
            <a:r>
              <a:rPr lang="en-US" altLang="ko-KR" dirty="0" smtClean="0"/>
              <a:t>:</a:t>
            </a:r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정남아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로그인하여 </a:t>
            </a:r>
            <a:r>
              <a:rPr lang="en-US" altLang="ko-KR" dirty="0" smtClean="0"/>
              <a:t>‘grass_corp.csv’ </a:t>
            </a:r>
            <a:r>
              <a:rPr lang="ko-KR" altLang="en-US" dirty="0" smtClean="0"/>
              <a:t>의 주소록을 추가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윤인욱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으로 로그인하여 </a:t>
            </a:r>
            <a:r>
              <a:rPr lang="en-US" altLang="ko-KR" dirty="0" smtClean="0"/>
              <a:t>‘fire_corp.csv’</a:t>
            </a:r>
            <a:r>
              <a:rPr lang="ko-KR" altLang="en-US" dirty="0"/>
              <a:t> </a:t>
            </a:r>
            <a:r>
              <a:rPr lang="ko-KR" altLang="en-US" dirty="0" smtClean="0"/>
              <a:t>의 주소록을 추가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장두호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로그인하여 </a:t>
            </a:r>
            <a:r>
              <a:rPr lang="en-US" altLang="ko-KR" dirty="0" smtClean="0"/>
              <a:t>‘water_corp.csv’</a:t>
            </a:r>
            <a:r>
              <a:rPr lang="ko-KR" altLang="en-US" dirty="0"/>
              <a:t> </a:t>
            </a:r>
            <a:r>
              <a:rPr lang="ko-KR" altLang="en-US" dirty="0" smtClean="0"/>
              <a:t>의 주소록을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정남아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윤인욱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장두호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개인주소록에 </a:t>
            </a:r>
            <a:r>
              <a:rPr lang="en-US" altLang="ko-KR" dirty="0" smtClean="0"/>
              <a:t>business_card_updated.zip </a:t>
            </a:r>
            <a:r>
              <a:rPr lang="ko-KR" altLang="en-US" dirty="0" smtClean="0"/>
              <a:t>을 각각 반영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같으면 동일인으로 취급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다른 정보를 업데이트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정남아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윤인욱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장두호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개인주소록에서 임의의 연락처 </a:t>
            </a:r>
            <a:r>
              <a:rPr lang="en-US" altLang="ko-KR" dirty="0" smtClean="0"/>
              <a:t>1</a:t>
            </a:r>
            <a:r>
              <a:rPr lang="ko-KR" altLang="en-US" dirty="0" smtClean="0"/>
              <a:t> 건을 삭제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4280" y="5832695"/>
            <a:ext cx="8280920" cy="122413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lvl="1"/>
            <a:r>
              <a:rPr lang="en-US" altLang="ko-KR" sz="1200" dirty="0"/>
              <a:t>*</a:t>
            </a:r>
            <a:r>
              <a:rPr lang="ko-KR" altLang="en-US" sz="1200" dirty="0" smtClean="0"/>
              <a:t>각자의 </a:t>
            </a:r>
            <a:r>
              <a:rPr lang="ko-KR" altLang="en-US" sz="1200" dirty="0"/>
              <a:t>주소록을 관리하기 위해 새로운 파일을 만들지 말지는 각자의 판단 </a:t>
            </a:r>
            <a:r>
              <a:rPr lang="ko-KR" altLang="en-US" sz="1200" dirty="0" smtClean="0"/>
              <a:t>하에 </a:t>
            </a:r>
            <a:r>
              <a:rPr lang="ko-KR" altLang="en-US" sz="1200" dirty="0"/>
              <a:t>수행</a:t>
            </a:r>
            <a:r>
              <a:rPr lang="en-US" altLang="ko-KR" sz="1200" dirty="0"/>
              <a:t>. </a:t>
            </a:r>
            <a:r>
              <a:rPr lang="ko-KR" altLang="en-US" sz="1200" dirty="0"/>
              <a:t>아래의 조건만 지키면 됨</a:t>
            </a:r>
            <a:r>
              <a:rPr lang="en-US" altLang="ko-KR" sz="12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학생은 </a:t>
            </a:r>
            <a:r>
              <a:rPr lang="ko-KR" altLang="en-US" sz="1200" dirty="0"/>
              <a:t>자신의 주소록만 볼 수 있으며 다른 학생의 주소록은 볼 수 없다</a:t>
            </a:r>
            <a:r>
              <a:rPr lang="en-US" altLang="ko-KR" sz="12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관리자는 </a:t>
            </a:r>
            <a:r>
              <a:rPr lang="ko-KR" altLang="en-US" sz="1200" dirty="0"/>
              <a:t>모든 주소록을 볼 수 있으나</a:t>
            </a:r>
            <a:r>
              <a:rPr lang="en-US" altLang="ko-KR" sz="1200" dirty="0"/>
              <a:t>, ‘</a:t>
            </a:r>
            <a:r>
              <a:rPr lang="ko-KR" altLang="en-US" sz="1200" dirty="0"/>
              <a:t>한양인 주소록</a:t>
            </a:r>
            <a:r>
              <a:rPr lang="en-US" altLang="ko-KR" sz="1200" dirty="0"/>
              <a:t>’</a:t>
            </a:r>
            <a:r>
              <a:rPr lang="ko-KR" altLang="en-US" sz="1200" dirty="0"/>
              <a:t>만 변경</a:t>
            </a:r>
            <a:r>
              <a:rPr lang="en-US" altLang="ko-KR" sz="1200" dirty="0"/>
              <a:t>, </a:t>
            </a:r>
            <a:r>
              <a:rPr lang="ko-KR" altLang="en-US" sz="1200" dirty="0"/>
              <a:t>추가 할 수 있다</a:t>
            </a:r>
            <a:r>
              <a:rPr lang="en-US" altLang="ko-KR" sz="1200" dirty="0"/>
              <a:t>.</a:t>
            </a:r>
          </a:p>
          <a:p>
            <a:pPr marL="0" indent="0">
              <a:lnSpc>
                <a:spcPct val="175000"/>
              </a:lnSpc>
              <a:buFont typeface="+mj-lt"/>
              <a:buNone/>
            </a:pPr>
            <a:endParaRPr lang="ko-KR" altLang="en-US" sz="1050" b="0" spc="-50" dirty="0" err="1" smtClean="0">
              <a:solidFill>
                <a:schemeClr val="tx1">
                  <a:lumMod val="75000"/>
                  <a:lumOff val="25000"/>
                </a:schemeClr>
              </a:solidFill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030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I/O: Step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관리자 모드에서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pPr lvl="1"/>
            <a:r>
              <a:rPr lang="ko-KR" altLang="en-US" dirty="0" err="1" smtClean="0"/>
              <a:t>이메일이</a:t>
            </a:r>
            <a:r>
              <a:rPr lang="ko-KR" altLang="en-US" dirty="0" smtClean="0"/>
              <a:t> </a:t>
            </a:r>
            <a:r>
              <a:rPr lang="en-US" altLang="ko-KR" dirty="0"/>
              <a:t>‘</a:t>
            </a:r>
            <a:r>
              <a:rPr lang="en-US" altLang="ko-KR" dirty="0" err="1"/>
              <a:t>local_part</a:t>
            </a:r>
            <a:r>
              <a:rPr lang="en-US" altLang="ko-KR" dirty="0"/>
              <a:t>’ </a:t>
            </a:r>
            <a:r>
              <a:rPr lang="ko-KR" altLang="en-US" dirty="0"/>
              <a:t>열과 </a:t>
            </a:r>
            <a:r>
              <a:rPr lang="en-US" altLang="ko-KR" dirty="0"/>
              <a:t>‘</a:t>
            </a:r>
            <a:r>
              <a:rPr lang="en-US" altLang="ko-KR" dirty="0" err="1"/>
              <a:t>domain_name</a:t>
            </a:r>
            <a:r>
              <a:rPr lang="en-US" altLang="ko-KR" dirty="0"/>
              <a:t>’ </a:t>
            </a:r>
            <a:r>
              <a:rPr lang="ko-KR" altLang="en-US" dirty="0" smtClean="0"/>
              <a:t>열로 분리한다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en-US" altLang="ko-KR" dirty="0"/>
              <a:t>@ </a:t>
            </a:r>
            <a:r>
              <a:rPr lang="ko-KR" altLang="en-US" dirty="0"/>
              <a:t>앞 부분이 </a:t>
            </a:r>
            <a:r>
              <a:rPr lang="en-US" altLang="ko-KR" dirty="0" err="1"/>
              <a:t>localpart</a:t>
            </a:r>
            <a:r>
              <a:rPr lang="en-US" altLang="ko-KR" dirty="0"/>
              <a:t>, </a:t>
            </a:r>
            <a:r>
              <a:rPr lang="ko-KR" altLang="en-US" dirty="0" err="1"/>
              <a:t>뒷</a:t>
            </a:r>
            <a:r>
              <a:rPr lang="ko-KR" altLang="en-US" dirty="0"/>
              <a:t> 부분이 </a:t>
            </a:r>
            <a:r>
              <a:rPr lang="en-US" altLang="ko-KR" dirty="0"/>
              <a:t>domain name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>
                <a:hlinkClick r:id="rId2"/>
              </a:rPr>
              <a:t>hong@hanyang.ac.kr</a:t>
            </a:r>
            <a:r>
              <a:rPr lang="en-US" altLang="ko-KR" dirty="0"/>
              <a:t> </a:t>
            </a:r>
            <a:r>
              <a:rPr lang="ko-KR" altLang="en-US" dirty="0"/>
              <a:t>이라면 </a:t>
            </a:r>
            <a:r>
              <a:rPr lang="en-US" altLang="ko-KR" dirty="0" err="1"/>
              <a:t>localpart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 err="1"/>
              <a:t>hong</a:t>
            </a:r>
            <a:r>
              <a:rPr lang="en-US" altLang="ko-KR" dirty="0"/>
              <a:t>, domain </a:t>
            </a:r>
            <a:r>
              <a:rPr lang="ko-KR" altLang="en-US" dirty="0"/>
              <a:t>은 </a:t>
            </a:r>
            <a:r>
              <a:rPr lang="en-US" altLang="ko-KR" dirty="0"/>
              <a:t>hanyang.ac.kr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도메인 별로 도수 분포표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빈도표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볼 수 있는 기능을 구현한다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학생 모드에서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각 학생의 주소록에 </a:t>
            </a:r>
            <a:r>
              <a:rPr lang="ko-KR" altLang="en-US" dirty="0"/>
              <a:t>표시되는 형태는 변화가 없어야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41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File I/O </a:t>
            </a:r>
            <a:r>
              <a:rPr lang="ko-KR" altLang="en-US" dirty="0" smtClean="0"/>
              <a:t>의 각 스텝을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를 통해 구현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HINT: </a:t>
            </a:r>
            <a:r>
              <a:rPr lang="ko-KR" altLang="en-US" dirty="0" smtClean="0"/>
              <a:t>다음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에 대해 살펴보자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CREATE TABLE … AS …</a:t>
            </a:r>
          </a:p>
          <a:p>
            <a:pPr lvl="2"/>
            <a:r>
              <a:rPr lang="en-US" altLang="ko-KR" dirty="0" smtClean="0"/>
              <a:t>ALTER TABLE</a:t>
            </a:r>
          </a:p>
          <a:p>
            <a:pPr lvl="2"/>
            <a:r>
              <a:rPr lang="en-US" altLang="ko-KR" dirty="0" smtClean="0"/>
              <a:t>UPDATE </a:t>
            </a:r>
          </a:p>
          <a:p>
            <a:pPr lvl="2"/>
            <a:r>
              <a:rPr lang="en-US" altLang="ko-KR" dirty="0" smtClean="0"/>
              <a:t>SPLIT_PART() </a:t>
            </a:r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7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2-2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수강신청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의 데이터 조작을 위한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 만들기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시나리오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강의실 </a:t>
            </a:r>
            <a:r>
              <a:rPr lang="ko-KR" altLang="en-US" dirty="0"/>
              <a:t>수가 </a:t>
            </a:r>
            <a:r>
              <a:rPr lang="en-US" altLang="ko-KR" dirty="0"/>
              <a:t>20</a:t>
            </a:r>
            <a:r>
              <a:rPr lang="ko-KR" altLang="en-US" dirty="0"/>
              <a:t>개 이상인 건물의 데이터를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en-US" altLang="ko-KR" dirty="0" smtClean="0"/>
              <a:t>student </a:t>
            </a:r>
            <a:r>
              <a:rPr lang="ko-KR" altLang="en-US" dirty="0"/>
              <a:t>테이블에 자신의 신상정보를 열에 맞게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건물 </a:t>
            </a:r>
            <a:r>
              <a:rPr lang="ko-KR" altLang="en-US" dirty="0"/>
              <a:t>테이블에서 이름이 </a:t>
            </a:r>
            <a:r>
              <a:rPr lang="en-US" altLang="ko-KR" dirty="0"/>
              <a:t>'IT/BT'</a:t>
            </a:r>
            <a:r>
              <a:rPr lang="ko-KR" altLang="en-US" dirty="0"/>
              <a:t>인 건물의 정보를 </a:t>
            </a:r>
            <a:r>
              <a:rPr lang="en-US" altLang="ko-KR" dirty="0"/>
              <a:t>'</a:t>
            </a:r>
            <a:r>
              <a:rPr lang="ko-KR" altLang="en-US" dirty="0"/>
              <a:t>정보통신관</a:t>
            </a:r>
            <a:r>
              <a:rPr lang="en-US" altLang="ko-KR" dirty="0"/>
              <a:t>'</a:t>
            </a:r>
            <a:r>
              <a:rPr lang="ko-KR" altLang="en-US" dirty="0"/>
              <a:t>으로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건물과 </a:t>
            </a:r>
            <a:r>
              <a:rPr lang="ko-KR" altLang="en-US" dirty="0"/>
              <a:t>강의실의 테이블을 연결하여 수용인원이 </a:t>
            </a:r>
            <a:r>
              <a:rPr lang="en-US" altLang="ko-KR" dirty="0"/>
              <a:t>100</a:t>
            </a:r>
            <a:r>
              <a:rPr lang="ko-KR" altLang="en-US" dirty="0"/>
              <a:t>명 이상인 강의실의 건물번호와 건물의 이름을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강좌 테이블에서 학과 부분을 분리하고 </a:t>
            </a:r>
            <a:r>
              <a:rPr lang="en-US" altLang="ko-KR" dirty="0" smtClean="0"/>
              <a:t>(ITE3070 </a:t>
            </a:r>
            <a:r>
              <a:rPr lang="en-US" altLang="ko-KR" dirty="0" smtClean="0">
                <a:sym typeface="Wingdings" panose="05000000000000000000" pitchFamily="2" charset="2"/>
              </a:rPr>
              <a:t> ITE) </a:t>
            </a:r>
            <a:r>
              <a:rPr lang="ko-KR" altLang="en-US" dirty="0" smtClean="0">
                <a:sym typeface="Wingdings" panose="05000000000000000000" pitchFamily="2" charset="2"/>
              </a:rPr>
              <a:t>학과별 과목 수를 추출하여 개설된 강의 수가 가장 많은 상위 </a:t>
            </a:r>
            <a:r>
              <a:rPr lang="en-US" altLang="ko-KR" dirty="0" smtClean="0">
                <a:sym typeface="Wingdings" panose="05000000000000000000" pitchFamily="2" charset="2"/>
              </a:rPr>
              <a:t>10</a:t>
            </a:r>
            <a:r>
              <a:rPr lang="ko-KR" altLang="en-US" dirty="0" smtClean="0">
                <a:sym typeface="Wingdings" panose="05000000000000000000" pitchFamily="2" charset="2"/>
              </a:rPr>
              <a:t>개의 학과를 출력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17A7-4270-4272-8D13-7AC34D8A5CE8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5984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Dz1GqXpZ3dhvD9ZAdRba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9Y5JxUNVREiIHdGlka9H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5Hz3BCO3qHr4ffXIv8mxB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gpMghHQeOJqKTo9tja6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CYroCE0lkNhq9gll7cb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Evlzy2PbrNzF89iPjeAO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WCX0cXPYA2IzYt6O3Cb9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IK173vOYB4kxyJByPRlt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XybOJuaYCedWTcZ5UkaC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fqUmcuMkNpNbNsWeLkND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jBPpzKW1jA4jjKTmhFc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o5X4YL7CYrgKomOUzPLbm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9Ipw9GyPOOb96jxNV1nM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7u8bkp27raFvr702Bgst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7aDAOuKaUEIWBUoXl9NG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uBRqNTq6jDqQmYyKAxnhf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Muw5DDVjF5U6F1IoGQJOk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wKypoBzfi5MtOnUIfMa0X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Vfix1cRxxqFHYLwefkKp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kccltYAXDk7bOi7RzmoLy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N7o9b1xQgyx7V6kGISWA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ANWe6oKn01gYo5WkNzpM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BkUqtsExK0inaVJmZDSq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DHn1wTEwPYzsxBdXV86Tx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RWHfJo4naZh19eQ5SRIuc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pWyl7QDgGb18Qrkg9grrO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avsY6Pgfa3jzxKHoheJTj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Z0opLBHs2KtQM2S8JO0r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PgTzzLYdIUg4wrAH4FxH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6GYFv8uVTR51b7vb2WtP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Hvry2JkTiYgacBTfQIN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YufsbTDBeawx7g94ArbyY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3VXiz8GD6ewbI1b5QQHi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fSLCMihmoRTluD9xiEYq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KD5kKbghCtqcrkvTjuUA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0Vx8SuAlRFHgakceovnPC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LwzRAXwcotIsCaMBjLGhB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ub9bG46odfFXa1y1TDOF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xIH2rMbB9ksZ2oHphr5Z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FZL3iS2sVugEqtEDkdC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uaZajtmmAhX3W22GJTJ6S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vLKgWCOKMDnraOMSYoG6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iAuqBWBjTZsYFdq2xJxPu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GvSdUQUlpLait9Mw1R9sK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s0cSadP8jWNK42FQGlgoB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b9yrWQXywIYTZyn2Kpx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OmJgg1HFF2ziwG4loYusd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AugNYDPo3cNhnMPbFPfS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pBsRjHmr37taMe0t33QhY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ufihvdiEckMU5Fk6k72C9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Nd0AacMb1zH36dz2b88pU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oS9l9XJIemdOr5gV36R0i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c2y7wiWUtJLEO7rP3Psj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QhLuLg42xTQbF7M1qrMkS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3Ng9ue31yZRSbhl2wGPrb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uPr6cskdsPa0qKqT74wgy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NDrk21p1w0rmdXeCLQZv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NVvGoU6vrhc0DHab1Cx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qO3oOTUYsFvWiEowl06qv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51XAVBEXTOntn6shA0bwZ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G3k3LFGCq2lpJ1rdYikuM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yOgi43q5eY1tkTfSQZgg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7YmqQn2ScuOZuvMsADclN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ofHxX6skdwjdHiVEc23m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koK5npD42xKz6IipVqS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GhOuwVq9hrBSBm9d04VA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xJy6SsYCaiD1wnr40nN6u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GWIOVUC7VTflE7VBQtcV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8Hvm9cVlWGRqARMHZwwav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CfI1hpesovvBO1jzKqcAX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udx3P8tFpAzq4gE7Uv7uh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Z3LoqM5YVK3LuueA5YJ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1nW2VCvGtsi8ixZ3J2SjC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G0v9DGV1wxg0XGOmv9Ah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LCcWfwlVQMinGVxLZOLs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RhAifnxJIkcnfSWHroGA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IzZSOJaLwZl1LUlWhXo7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4CUpNdcRlRxhIx5zSePF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bjGEPinmLl3nz1inzOyXN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1e72lu7JczqJoGb9USo9d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XnlkDToAy6aXhsxMWTf29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WPDCbpTGyDZ1hKG1QdkC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UULobgScPr63YnwAMQkOy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cuZ8XYvNg1ocDfArMfFc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3t5DusicnprgVR9qOYoKj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1oP4fDtC5po6rv3ku3v4D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LnjJimqHOvMpsHOpcEIKk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RPqDnuukee02CrKwl7cn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moe3s339tssz8uuX3bpX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j13mv4RRmSEJvujEYVdu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pp4mFFjAyWrYvoA1YpsnS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nTWfdG8ga5CLBDh9ocyLk"/>
</p:tagLst>
</file>

<file path=ppt/theme/theme1.xml><?xml version="1.0" encoding="utf-8"?>
<a:theme xmlns:a="http://schemas.openxmlformats.org/drawingml/2006/main" name="발표템플릿01_v.2.1.1">
  <a:themeElements>
    <a:clrScheme name="lollapalooza">
      <a:dk1>
        <a:sysClr val="windowText" lastClr="000000"/>
      </a:dk1>
      <a:lt1>
        <a:sysClr val="window" lastClr="FFFFFF"/>
      </a:lt1>
      <a:dk2>
        <a:srgbClr val="002635"/>
      </a:dk2>
      <a:lt2>
        <a:srgbClr val="EFE7BE"/>
      </a:lt2>
      <a:accent1>
        <a:srgbClr val="AB1A25"/>
      </a:accent1>
      <a:accent2>
        <a:srgbClr val="013440"/>
      </a:accent2>
      <a:accent3>
        <a:srgbClr val="D97925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">
          <a:solidFill>
            <a:schemeClr val="tx1">
              <a:lumMod val="75000"/>
              <a:lumOff val="2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rtlCol="0">
        <a:normAutofit/>
      </a:bodyPr>
      <a:lstStyle>
        <a:defPPr marL="0" indent="0">
          <a:lnSpc>
            <a:spcPct val="175000"/>
          </a:lnSpc>
          <a:buFont typeface="+mj-lt"/>
          <a:buNone/>
          <a:defRPr sz="1400" b="0" spc="-50" dirty="0" err="1" smtClean="0">
            <a:solidFill>
              <a:schemeClr val="tx1">
                <a:lumMod val="75000"/>
                <a:lumOff val="25000"/>
              </a:schemeClr>
            </a:solidFill>
            <a:latin typeface="Noto Sans CJK KR Medium" panose="020B0600000000000000" pitchFamily="34" charset="-127"/>
            <a:ea typeface="Noto Sans CJK KR Medium" panose="020B0600000000000000" pitchFamily="34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15181</TotalTime>
  <Words>666</Words>
  <Application>Microsoft Office PowerPoint</Application>
  <PresentationFormat>화면 슬라이드 쇼(4:3)</PresentationFormat>
  <Paragraphs>90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KoPub돋움체 Bold</vt:lpstr>
      <vt:lpstr>KoPub돋움체 Light</vt:lpstr>
      <vt:lpstr>Noto Sans CJK KR Medium</vt:lpstr>
      <vt:lpstr>Noto Sans CJK KR Regular</vt:lpstr>
      <vt:lpstr>굴림</vt:lpstr>
      <vt:lpstr>맑은 고딕</vt:lpstr>
      <vt:lpstr>함초롬돋움</vt:lpstr>
      <vt:lpstr>Arial</vt:lpstr>
      <vt:lpstr>Wingdings</vt:lpstr>
      <vt:lpstr>발표템플릿01_v.2.1.1</vt:lpstr>
      <vt:lpstr>DATABASE SYSTEMS Assignment 2: File vs Database</vt:lpstr>
      <vt:lpstr>과제 2-1 개요</vt:lpstr>
      <vt:lpstr>과제 시나리오 설명</vt:lpstr>
      <vt:lpstr>File I/O: Step 1</vt:lpstr>
      <vt:lpstr>File I/O: Step 2</vt:lpstr>
      <vt:lpstr>File I/O: Step 3</vt:lpstr>
      <vt:lpstr>DBMS</vt:lpstr>
      <vt:lpstr>과제 2-2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TTS를 이용한 사용자 맞춤형 모바일 RSS 리더</dc:title>
  <dc:creator>GS_Jung</dc:creator>
  <cp:lastModifiedBy>HYU DBLAB</cp:lastModifiedBy>
  <cp:revision>1308</cp:revision>
  <cp:lastPrinted>2012-11-22T02:24:48Z</cp:lastPrinted>
  <dcterms:created xsi:type="dcterms:W3CDTF">2012-11-05T01:27:21Z</dcterms:created>
  <dcterms:modified xsi:type="dcterms:W3CDTF">2018-10-26T02:15:37Z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1wDSkZDny7O3Y_PWxBFyLa72c19N3YPojkwpc3mpkQkQ</vt:lpwstr>
  </property>
  <property fmtid="{D5CDD505-2E9C-101B-9397-08002B2CF9AE}" pid="4" name="Google.Documents.RevisionId">
    <vt:lpwstr>16376685098058957232</vt:lpwstr>
  </property>
  <property fmtid="{D5CDD505-2E9C-101B-9397-08002B2CF9AE}" pid="5" name="Google.Documents.PreviousRevisionId">
    <vt:lpwstr>13802945986801556224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