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44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4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562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2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1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7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433B37-3D3E-4653-98D1-D5AF1A981335}" type="datetimeFigureOut">
              <a:rPr lang="en-IN" smtClean="0"/>
              <a:t>28-08-2019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5D41F3-9D58-4673-BD5E-454C4B1B25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21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2D06-1F0F-497B-BF69-0ADDF348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974046"/>
          </a:xfrm>
        </p:spPr>
        <p:txBody>
          <a:bodyPr/>
          <a:lstStyle/>
          <a:p>
            <a:r>
              <a:rPr lang="en-IN" dirty="0"/>
              <a:t>BLUETOOTH COMMUNICATION WITH HC-05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4D01-8A1C-49EA-8B22-FBEB30B93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8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3E63-572D-47B4-98CD-1B85A9F7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6794-7544-41FD-AAE4-66F454B7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Communicate to Arduino wirelessly by using the serial monitor for data input:</a:t>
            </a:r>
          </a:p>
          <a:p>
            <a:endParaRPr lang="en-IN" dirty="0"/>
          </a:p>
          <a:p>
            <a:pPr marL="2359152" lvl="5" indent="0">
              <a:buNone/>
            </a:pPr>
            <a:r>
              <a:rPr lang="en-IN" sz="2000" i="0" dirty="0"/>
              <a:t>If value entered:   0: The LED must GLOW</a:t>
            </a:r>
          </a:p>
          <a:p>
            <a:pPr marL="2359152" lvl="5" indent="0">
              <a:buNone/>
            </a:pPr>
            <a:r>
              <a:rPr lang="en-IN" i="0" dirty="0"/>
              <a:t>		            </a:t>
            </a:r>
            <a:r>
              <a:rPr lang="en-IN" sz="2000" i="0" dirty="0"/>
              <a:t>1: The LED must be in OFF state</a:t>
            </a:r>
            <a:endParaRPr lang="en-IN" i="0" dirty="0"/>
          </a:p>
        </p:txBody>
      </p:sp>
    </p:spTree>
    <p:extLst>
      <p:ext uri="{BB962C8B-B14F-4D97-AF65-F5344CB8AC3E}">
        <p14:creationId xmlns:p14="http://schemas.microsoft.com/office/powerpoint/2010/main" val="17970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9EEB-1190-4359-8CD9-54C85F7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/>
          <a:lstStyle/>
          <a:p>
            <a:r>
              <a:rPr lang="en-IN" dirty="0"/>
              <a:t>Why wireless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AE85-D1AD-49F9-971E-3633191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4076700"/>
          </a:xfrm>
        </p:spPr>
        <p:txBody>
          <a:bodyPr/>
          <a:lstStyle/>
          <a:p>
            <a:r>
              <a:rPr lang="en-IN" dirty="0"/>
              <a:t>The Spider bot is controlled wirelessly because a USB cable connecting the laptop to the Arduino NANO will restrain the motion of the bot.</a:t>
            </a:r>
          </a:p>
          <a:p>
            <a:endParaRPr lang="en-IN" dirty="0"/>
          </a:p>
          <a:p>
            <a:r>
              <a:rPr lang="en-IN" dirty="0"/>
              <a:t>The Arduino code cannot be hard-coded into the micro-controller by disconnecting the cable as the input data signals from the app should be received by Arduino NANO to control the movement of the bot.</a:t>
            </a:r>
          </a:p>
          <a:p>
            <a:endParaRPr lang="en-IN" dirty="0"/>
          </a:p>
          <a:p>
            <a:r>
              <a:rPr lang="en-IN" dirty="0"/>
              <a:t>To  achieve this, a </a:t>
            </a:r>
            <a:r>
              <a:rPr lang="en-IN" b="1" dirty="0"/>
              <a:t>HC-05</a:t>
            </a:r>
            <a:r>
              <a:rPr lang="en-IN" dirty="0"/>
              <a:t> Bluetooth module is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97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4207-D043-4CFB-BDB5-5320C201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F7735-5A23-4A69-B081-05BA31D6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533524"/>
            <a:ext cx="5534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D343-B73B-497E-B313-D39311EE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770C-E129-4034-A148-14B84FF3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1150"/>
            <a:ext cx="9601200" cy="4286250"/>
          </a:xfrm>
        </p:spPr>
        <p:txBody>
          <a:bodyPr/>
          <a:lstStyle/>
          <a:p>
            <a:r>
              <a:rPr lang="en-US" dirty="0"/>
              <a:t>HC-05 is a Bluetooth device used for wireless communication with Bluetooth enabled devices (like smartphones). It communicates with microcontrollers using serial communication (USART).</a:t>
            </a:r>
          </a:p>
          <a:p>
            <a:r>
              <a:rPr lang="en-IN" dirty="0"/>
              <a:t>The smartphone is paired with the HC-05 module, after which communication takes place. The data from the app is now sent to the module via Bluetooth.</a:t>
            </a:r>
          </a:p>
          <a:p>
            <a:r>
              <a:rPr lang="en-IN" dirty="0"/>
              <a:t>The module receives the data and transmits it to the micro-controller through the TX pin. </a:t>
            </a:r>
          </a:p>
          <a:p>
            <a:endParaRPr lang="en-IN" dirty="0"/>
          </a:p>
          <a:p>
            <a:r>
              <a:rPr lang="en-IN" dirty="0"/>
              <a:t>Additionally, HC-05 can also transmit data wirelessly.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7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F85-C127-4988-9C7F-860D5DD2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3DAF1-0FF7-4301-8AAA-C26C2D97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1809750"/>
            <a:ext cx="6419849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C539-58E2-43D0-9705-64D41180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INTERFACING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02B4-25AE-4B07-9133-03C87D0B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 Configuring the Bluetooth module using AT commands(AT Command Mode)</a:t>
            </a:r>
          </a:p>
          <a:p>
            <a:r>
              <a:rPr lang="en-IN" dirty="0"/>
              <a:t> </a:t>
            </a:r>
            <a:r>
              <a:rPr lang="en-US" dirty="0"/>
              <a:t>The HC-05 comes with a set of AT commands to perform various tasks such as changing the module’s default settings including changing the pass code and the device name.</a:t>
            </a:r>
          </a:p>
          <a:p>
            <a:r>
              <a:rPr lang="en-IN" dirty="0"/>
              <a:t>The communication occurs at a baud rate of 38400 bits/second. </a:t>
            </a:r>
          </a:p>
          <a:p>
            <a:r>
              <a:rPr lang="en-IN" dirty="0"/>
              <a:t>When the HC-05 enters AT mode the on-board LED blinks with an interval of 2 seconds.</a:t>
            </a:r>
          </a:p>
        </p:txBody>
      </p:sp>
    </p:spTree>
    <p:extLst>
      <p:ext uri="{BB962C8B-B14F-4D97-AF65-F5344CB8AC3E}">
        <p14:creationId xmlns:p14="http://schemas.microsoft.com/office/powerpoint/2010/main" val="21360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BB36-E390-4672-B79D-BAD93A45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0976"/>
            <a:ext cx="9601200" cy="1162050"/>
          </a:xfrm>
        </p:spPr>
        <p:txBody>
          <a:bodyPr>
            <a:normAutofit/>
          </a:bodyPr>
          <a:lstStyle/>
          <a:p>
            <a:r>
              <a:rPr lang="en-IN" dirty="0"/>
              <a:t>AT COMMANDS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A2A54A6-8B93-4BE7-8271-36B63FF1A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0831"/>
              </p:ext>
            </p:extLst>
          </p:nvPr>
        </p:nvGraphicFramePr>
        <p:xfrm>
          <a:off x="3219450" y="1095375"/>
          <a:ext cx="7105650" cy="5829298"/>
        </p:xfrm>
        <a:graphic>
          <a:graphicData uri="http://schemas.openxmlformats.org/drawingml/2006/table">
            <a:tbl>
              <a:tblPr/>
              <a:tblGrid>
                <a:gridCol w="1909149">
                  <a:extLst>
                    <a:ext uri="{9D8B030D-6E8A-4147-A177-3AD203B41FA5}">
                      <a16:colId xmlns:a16="http://schemas.microsoft.com/office/drawing/2014/main" val="3439180544"/>
                    </a:ext>
                  </a:extLst>
                </a:gridCol>
                <a:gridCol w="2338426">
                  <a:extLst>
                    <a:ext uri="{9D8B030D-6E8A-4147-A177-3AD203B41FA5}">
                      <a16:colId xmlns:a16="http://schemas.microsoft.com/office/drawing/2014/main" val="3257887028"/>
                    </a:ext>
                  </a:extLst>
                </a:gridCol>
                <a:gridCol w="2858075">
                  <a:extLst>
                    <a:ext uri="{9D8B030D-6E8A-4147-A177-3AD203B41FA5}">
                      <a16:colId xmlns:a16="http://schemas.microsoft.com/office/drawing/2014/main" val="1523905124"/>
                    </a:ext>
                  </a:extLst>
                </a:gridCol>
              </a:tblGrid>
              <a:tr h="182166">
                <a:tc>
                  <a:txBody>
                    <a:bodyPr/>
                    <a:lstStyle/>
                    <a:p>
                      <a:pPr algn="ctr"/>
                      <a:r>
                        <a:rPr lang="en-IN" sz="700" b="1">
                          <a:effectLst/>
                          <a:latin typeface="Roboto" panose="02000000000000000000" pitchFamily="2" charset="0"/>
                        </a:rPr>
                        <a:t>Command</a:t>
                      </a:r>
                      <a:endParaRPr lang="en-IN" sz="7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>
                          <a:effectLst/>
                          <a:latin typeface="Roboto" panose="02000000000000000000" pitchFamily="2" charset="0"/>
                        </a:rPr>
                        <a:t>Description</a:t>
                      </a:r>
                      <a:endParaRPr lang="en-IN" sz="7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b="1">
                          <a:effectLst/>
                          <a:latin typeface="Roboto" panose="02000000000000000000" pitchFamily="2" charset="0"/>
                        </a:rPr>
                        <a:t>Response</a:t>
                      </a:r>
                      <a:endParaRPr lang="en-IN" sz="70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78167"/>
                  </a:ext>
                </a:extLst>
              </a:tr>
              <a:tr h="546496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Checking communication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69657"/>
                  </a:ext>
                </a:extLst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AT+PSWD=XXXX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700">
                          <a:effectLst/>
                          <a:latin typeface="Roboto" panose="02000000000000000000" pitchFamily="2" charset="0"/>
                        </a:rPr>
                        <a:t>Set Password</a:t>
                      </a:r>
                    </a:p>
                    <a:p>
                      <a:pPr algn="ctr"/>
                      <a:r>
                        <a:rPr lang="da-DK" sz="700">
                          <a:effectLst/>
                          <a:latin typeface="Roboto" panose="02000000000000000000" pitchFamily="2" charset="0"/>
                        </a:rPr>
                        <a:t>e.g. AT+PSWD=4567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94247"/>
                  </a:ext>
                </a:extLst>
              </a:tr>
              <a:tr h="1275159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AT+NAME=XXXX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Roboto" panose="02000000000000000000" pitchFamily="2" charset="0"/>
                        </a:rPr>
                        <a:t>Set Bluetooth Device Name</a:t>
                      </a:r>
                    </a:p>
                    <a:p>
                      <a:pPr algn="ctr"/>
                      <a:r>
                        <a:rPr lang="en-US" sz="700" dirty="0">
                          <a:effectLst/>
                          <a:latin typeface="Roboto" panose="02000000000000000000" pitchFamily="2" charset="0"/>
                        </a:rPr>
                        <a:t>e.g. AT+NAME=MyHC-05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428991"/>
                  </a:ext>
                </a:extLst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Roboto" panose="02000000000000000000" pitchFamily="2" charset="0"/>
                        </a:rPr>
                        <a:t>AT+UART=Baud rate, stop bit, parity bit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Roboto" panose="02000000000000000000" pitchFamily="2" charset="0"/>
                        </a:rPr>
                        <a:t>Change Baud rate</a:t>
                      </a:r>
                    </a:p>
                    <a:p>
                      <a:pPr algn="ctr"/>
                      <a:r>
                        <a:rPr lang="en-US" sz="700">
                          <a:effectLst/>
                          <a:latin typeface="Roboto" panose="02000000000000000000" pitchFamily="2" charset="0"/>
                        </a:rPr>
                        <a:t>e.g. AT+UART=9600,1,0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49951"/>
                  </a:ext>
                </a:extLst>
              </a:tr>
              <a:tr h="910828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AT+VERSION?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  <a:latin typeface="Roboto" panose="02000000000000000000" pitchFamily="2" charset="0"/>
                        </a:rPr>
                        <a:t>Respond version no. of Bluetooth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+Version: XX OK</a:t>
                      </a:r>
                    </a:p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e.g. +Version: 2.0 20130107   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4706"/>
                  </a:ext>
                </a:extLst>
              </a:tr>
              <a:tr h="1092993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  <a:latin typeface="Roboto" panose="02000000000000000000" pitchFamily="2" charset="0"/>
                        </a:rPr>
                        <a:t>AT+ORGL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  <a:latin typeface="Roboto" panose="02000000000000000000" pitchFamily="2" charset="0"/>
                        </a:rPr>
                        <a:t>Send detail of setting done by manufacturer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Roboto" panose="02000000000000000000" pitchFamily="2" charset="0"/>
                        </a:rPr>
                        <a:t>Parameters: device type, module mode, serial parameter, passkey,etc.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1076-EDEF-4119-90E2-B61E44E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D855-536F-434F-BCF7-44322B0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up a name and a password for your Bluetooth module and pair it with your PC.</a:t>
            </a:r>
          </a:p>
        </p:txBody>
      </p:sp>
    </p:spTree>
    <p:extLst>
      <p:ext uri="{BB962C8B-B14F-4D97-AF65-F5344CB8AC3E}">
        <p14:creationId xmlns:p14="http://schemas.microsoft.com/office/powerpoint/2010/main" val="8149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5C6-394B-494B-B238-8CA4E59E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INTERFACING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6393-4C32-4150-AC63-7BC6153F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en-IN" dirty="0"/>
              <a:t>Using HC-05 in Data Mode</a:t>
            </a:r>
          </a:p>
          <a:p>
            <a:r>
              <a:rPr lang="en-IN" dirty="0"/>
              <a:t> In </a:t>
            </a:r>
            <a:r>
              <a:rPr lang="en-US" dirty="0"/>
              <a:t>the Data Mode the device can connect directly to other devices for communication. </a:t>
            </a:r>
          </a:p>
          <a:p>
            <a:r>
              <a:rPr lang="en-US" dirty="0"/>
              <a:t>We can identify the module on other devices and connection can be established by entering the password.</a:t>
            </a:r>
          </a:p>
          <a:p>
            <a:r>
              <a:rPr lang="en-US" dirty="0"/>
              <a:t>During power up the ‘KEY’ pin must be grounded to enter into AT-Command mode. If left free, it will by default enter into data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490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3711</TotalTime>
  <Words>477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Roboto</vt:lpstr>
      <vt:lpstr>Crop</vt:lpstr>
      <vt:lpstr>BLUETOOTH COMMUNICATION WITH HC-05</vt:lpstr>
      <vt:lpstr>Why wireless communication?</vt:lpstr>
      <vt:lpstr>PowerPoint Presentation</vt:lpstr>
      <vt:lpstr>How it works</vt:lpstr>
      <vt:lpstr>PINOUT</vt:lpstr>
      <vt:lpstr>INTERFACING WITH ARDUINO</vt:lpstr>
      <vt:lpstr>AT COMMANDS</vt:lpstr>
      <vt:lpstr>TASK 0</vt:lpstr>
      <vt:lpstr>INTERFACING WITH ARDUINO</vt:lpstr>
      <vt:lpstr>TASK-1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HC-05</dc:title>
  <dc:creator>Akshaya Subramanian</dc:creator>
  <cp:lastModifiedBy>Akshaya Subramanian</cp:lastModifiedBy>
  <cp:revision>12</cp:revision>
  <dcterms:created xsi:type="dcterms:W3CDTF">2019-08-28T07:27:28Z</dcterms:created>
  <dcterms:modified xsi:type="dcterms:W3CDTF">2019-08-30T21:19:05Z</dcterms:modified>
</cp:coreProperties>
</file>