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nostarch.com/python-crash-course-3rd-edition" TargetMode="External" /><Relationship Id="rId3" Type="http://schemas.openxmlformats.org/officeDocument/2006/relationships/hyperlink" Target="https://www.apress.com/gp/book/9781484259618" TargetMode="External" /><Relationship Id="rId4" Type="http://schemas.openxmlformats.org/officeDocument/2006/relationships/hyperlink" Target="https://cs50.harvard.edu/x/2022/" TargetMode="External" /><Relationship Id="rId5"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 TargetMode="External" /><Relationship Id="rId3" Type="http://schemas.openxmlformats.org/officeDocument/2006/relationships/hyperlink" Target="https://quarto.org/docs/tools/vscode.html"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ahai.org/library/authoritative-texts/bahaullah/tablets-bahaullah/5#722342929" TargetMode="External" /><Relationship Id="rId3" Type="http://schemas.openxmlformats.org/officeDocument/2006/relationships/hyperlink" Target="https://books.google.ie/books?id=7zhDDwAAQBAJ" TargetMode="External" /><Relationship Id="rId4" Type="http://schemas.openxmlformats.org/officeDocument/2006/relationships/hyperlink" Target="https://books.google.ie/books?id=IAk7zgEACAAJ" TargetMode="External" /><Relationship Id="rId5" Type="http://schemas.openxmlformats.org/officeDocument/2006/relationships/hyperlink" Target="https://www.youtube.com/watch?v=YoXxevp1WRQ"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Session 0 - Introductions all round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Welcome!</a:t>
            </a:r>
          </a:p>
        </p:txBody>
      </p:sp>
      <p:sp>
        <p:nvSpPr>
          <p:cNvPr id="4" name="Text Placeholder 3"/>
          <p:cNvSpPr>
            <a:spLocks noGrp="1"/>
          </p:cNvSpPr>
          <p:nvPr>
            <p:ph idx="2" sz="half" type="body"/>
          </p:nvPr>
        </p:nvSpPr>
        <p:spPr/>
        <p:txBody>
          <a:bodyPr/>
          <a:lstStyle/>
          <a:p>
            <a:pPr lvl="0" indent="0" marL="0">
              <a:buNone/>
            </a:pPr>
            <a:r>
              <a:rPr/>
              <a:t>Welcome to the first session of this summer school!</a:t>
            </a:r>
          </a:p>
          <a:p>
            <a:pPr lvl="0" indent="0" marL="0">
              <a:buNone/>
            </a:pPr>
            <a:r>
              <a:rPr/>
              <a:t>My name is Kev O Malley, and I’m the nerd who’ll be accompanying you through this material, but it should be noted that this content is building on some other really amazing work by some really amazing people, and I’ll be sure to give them credit as we go along, but just to note that this material is heavily inspired by:</a:t>
            </a:r>
          </a:p>
          <a:p>
            <a:pPr lvl="0"/>
            <a:r>
              <a:rPr>
                <a:hlinkClick r:id="rId2"/>
              </a:rPr>
              <a:t>The python crash course</a:t>
            </a:r>
            <a:r>
              <a:rPr/>
              <a:t> (Matthes 2022)</a:t>
            </a:r>
          </a:p>
          <a:p>
            <a:pPr lvl="0"/>
            <a:r>
              <a:rPr>
                <a:hlinkClick r:id="rId3"/>
              </a:rPr>
              <a:t>Pandas for everyone</a:t>
            </a:r>
            <a:r>
              <a:rPr/>
              <a:t> (Chen 2017)</a:t>
            </a:r>
          </a:p>
          <a:p>
            <a:pPr lvl="1"/>
            <a:r>
              <a:rPr/>
              <a:t>There’s a second edition of this, I haven’t read it, but I’m sure it’s great!</a:t>
            </a:r>
          </a:p>
          <a:p>
            <a:pPr lvl="0"/>
            <a:r>
              <a:rPr>
                <a:hlinkClick r:id="rId4"/>
              </a:rPr>
              <a:t>Harvard’s CS50</a:t>
            </a:r>
            <a:r>
              <a:rPr/>
              <a:t> (Malan 2020)</a:t>
            </a:r>
          </a:p>
          <a:p>
            <a:pPr lvl="1"/>
            <a:r>
              <a:rPr/>
              <a:t>This is free online and it’s genuinely excellent, they also have intros to python and r which will go deeper than this course.</a:t>
            </a:r>
          </a:p>
          <a:p>
            <a:pPr lvl="0"/>
            <a:r>
              <a:rPr/>
              <a:t>A deep and abiding hatred of SPSS and MS Word (excel is great though, don’t @ me)</a:t>
            </a:r>
          </a:p>
        </p:txBody>
      </p:sp>
      <p:pic>
        <p:nvPicPr>
          <p:cNvPr descr="images/rain_hill.jpg" id="0" name="Picture 1"/>
          <p:cNvPicPr>
            <a:picLocks noGrp="1" noChangeAspect="1"/>
          </p:cNvPicPr>
          <p:nvPr/>
        </p:nvPicPr>
        <p:blipFill>
          <a:blip r:embed="rId5"/>
          <a:stretch>
            <a:fillRect/>
          </a:stretch>
        </p:blipFill>
        <p:spPr bwMode="auto">
          <a:xfrm>
            <a:off x="3568700" y="482600"/>
            <a:ext cx="5105400" cy="38354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 this session, we’re going to:</a:t>
            </a:r>
          </a:p>
          <a:p>
            <a:pPr lvl="0" indent="-342900" marL="342900">
              <a:buAutoNum type="arabicPeriod"/>
            </a:pPr>
            <a:r>
              <a:rPr/>
              <a:t>Give you an overview of the course:</a:t>
            </a:r>
          </a:p>
          <a:p>
            <a:pPr lvl="1"/>
            <a:r>
              <a:rPr/>
              <a:t>What we’re going to be doing (learning together).</a:t>
            </a:r>
          </a:p>
          <a:p>
            <a:pPr lvl="1"/>
            <a:r>
              <a:rPr/>
              <a:t>Why we’re doing it (to empower each other).</a:t>
            </a:r>
          </a:p>
          <a:p>
            <a:pPr lvl="1"/>
            <a:r>
              <a:rPr/>
              <a:t>What you can expect to get out of it (a sense of agency and efficacy).</a:t>
            </a:r>
          </a:p>
          <a:p>
            <a:pPr lvl="0" indent="-342900" marL="342900">
              <a:buAutoNum type="arabicPeriod"/>
            </a:pPr>
            <a:r>
              <a:rPr/>
              <a:t>Introduce you to the tools we’re going to be using (and mention some of the alternatives).</a:t>
            </a:r>
          </a:p>
          <a:p>
            <a:pPr lvl="1"/>
            <a:r>
              <a:rPr/>
              <a:t>Quarto (as a tool for writing documents, reports, and papers).</a:t>
            </a:r>
          </a:p>
          <a:p>
            <a:pPr lvl="1"/>
            <a:r>
              <a:rPr/>
              <a:t>Python (as a tool for doing data analysis and visualisation).</a:t>
            </a:r>
          </a:p>
          <a:p>
            <a:pPr lvl="1"/>
            <a:r>
              <a:rPr/>
              <a:t>R (as an alternative to Python for doing data analysis and visualisation).</a:t>
            </a:r>
          </a:p>
          <a:p>
            <a:pPr lvl="1"/>
            <a:r>
              <a:rPr/>
              <a:t>Git (as a tool for collaboration, managing your documents and code)</a:t>
            </a:r>
          </a:p>
          <a:p>
            <a:pPr lvl="0" indent="-342900" marL="342900">
              <a:buAutoNum type="arabicPeriod"/>
            </a:pPr>
            <a:r>
              <a:rPr/>
              <a:t>Accompany you through the process of producing your first documents using these tools.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But first…</a:t>
            </a:r>
          </a:p>
        </p:txBody>
      </p:sp>
      <p:sp>
        <p:nvSpPr>
          <p:cNvPr id="4" name="Text Placeholder 3"/>
          <p:cNvSpPr>
            <a:spLocks noGrp="1"/>
          </p:cNvSpPr>
          <p:nvPr>
            <p:ph idx="2" sz="half" type="body"/>
          </p:nvPr>
        </p:nvSpPr>
        <p:spPr/>
        <p:txBody>
          <a:bodyPr/>
          <a:lstStyle/>
          <a:p>
            <a:pPr lvl="0" indent="0" marL="0">
              <a:buNone/>
            </a:pPr>
            <a:r>
              <a:rPr/>
              <a:t>Let’s address the elephant in the room.</a:t>
            </a:r>
          </a:p>
          <a:p>
            <a:pPr lvl="0" indent="0" marL="0">
              <a:buNone/>
            </a:pPr>
            <a:r>
              <a:rPr/>
              <a:t>When you think of people who work with computer programming, you may think of people that look like this…</a:t>
            </a:r>
          </a:p>
        </p:txBody>
      </p:sp>
      <p:pic>
        <p:nvPicPr>
          <p:cNvPr descr="images/Dexter.jp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Or maybe like this</a:t>
            </a:r>
          </a:p>
        </p:txBody>
      </p:sp>
      <p:pic>
        <p:nvPicPr>
          <p:cNvPr descr="images/Kev%20aged%2017.jpg" id="0" name="Picture 1"/>
          <p:cNvPicPr>
            <a:picLocks noGrp="1" noChangeAspect="1"/>
          </p:cNvPicPr>
          <p:nvPr/>
        </p:nvPicPr>
        <p:blipFill>
          <a:blip r:embed="rId2"/>
          <a:stretch>
            <a:fillRect/>
          </a:stretch>
        </p:blipFill>
        <p:spPr bwMode="auto">
          <a:xfrm>
            <a:off x="3568700" y="469900"/>
            <a:ext cx="5105400" cy="3835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But in reality…</a:t>
            </a:r>
          </a:p>
          <a:p>
            <a:pPr lvl="0" indent="0" marL="0">
              <a:buNone/>
            </a:pPr>
            <a:r>
              <a:rPr/>
              <a:t>These tools were developed by, and are used by, people from all walks of life</a:t>
            </a:r>
          </a:p>
          <a:p>
            <a:pPr lvl="0" indent="0" marL="0">
              <a:spcBef>
                <a:spcPts val="3000"/>
              </a:spcBef>
              <a:buNone/>
            </a:pPr>
            <a:r>
              <a:rPr b="1"/>
              <a:t>AND ALWAYS HAVE BEEN</a:t>
            </a:r>
          </a:p>
        </p:txBody>
      </p:sp>
      <p:pic>
        <p:nvPicPr>
          <p:cNvPr descr="images/Grace_Hopper_Team.jp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So here’s a couple of quotes that inspired these materials</a:t>
            </a:r>
          </a:p>
          <a:p>
            <a:pPr lvl="0" indent="0" marL="0">
              <a:buNone/>
            </a:pPr>
            <a:r>
              <a:rPr/>
              <a:t>‘The Great Being saith: Regard [humanity] as a mine rich in gems of inestimable value. Education can, alone, cause it to reveal its treasures, and enable mankind to benefit therefrom.’ (Baha’u’llah 19th century)</a:t>
            </a:r>
          </a:p>
          <a:p>
            <a:pPr lvl="0" indent="0" marL="0">
              <a:buNone/>
            </a:pPr>
            <a:r>
              <a:rPr/>
              <a:t>“We are what we </a:t>
            </a:r>
            <a:r>
              <a:rPr i="1"/>
              <a:t>repeatedly do</a:t>
            </a:r>
            <a:r>
              <a:rPr/>
              <a:t>. Excellence, therefore, is not an act, but a </a:t>
            </a:r>
            <a:r>
              <a:rPr b="1" i="1"/>
              <a:t>habit</a:t>
            </a:r>
            <a:r>
              <a:rPr/>
              <a:t>.” (Durant 1933, paraphrasing Aristotle)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Links</a:t>
            </a:r>
          </a:p>
        </p:txBody>
      </p:sp>
      <p:sp>
        <p:nvSpPr>
          <p:cNvPr id="3" name="Content Placeholder 2"/>
          <p:cNvSpPr>
            <a:spLocks noGrp="1"/>
          </p:cNvSpPr>
          <p:nvPr>
            <p:ph idx="1"/>
          </p:nvPr>
        </p:nvSpPr>
        <p:spPr/>
        <p:txBody>
          <a:bodyPr/>
          <a:lstStyle/>
          <a:p>
            <a:pPr lvl="0"/>
            <a:r>
              <a:rPr>
                <a:hlinkClick r:id="rId2"/>
              </a:rPr>
              <a:t>Quarto</a:t>
            </a:r>
          </a:p>
          <a:p>
            <a:pPr lvl="0"/>
            <a:r>
              <a:rPr>
                <a:hlinkClick r:id="rId3"/>
              </a:rPr>
              <a:t>VS code quarto overview</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Baha’u’llah. 19th century. “Tablet of Baha’u’llah: Lawh-i-Maqsud.” Manuscript. </a:t>
            </a:r>
            <a:r>
              <a:rPr>
                <a:hlinkClick r:id="rId2"/>
              </a:rPr>
              <a:t>https://www.bahai.org/library/authoritative-texts/bahaullah/tablets-bahaullah/5#722342929</a:t>
            </a:r>
            <a:r>
              <a:rPr/>
              <a:t>.</a:t>
            </a:r>
          </a:p>
          <a:p>
            <a:pPr lvl="0" indent="0" marL="0">
              <a:buNone/>
            </a:pPr>
            <a:r>
              <a:rPr/>
              <a:t>Chen, D. Y. 2017. </a:t>
            </a:r>
            <a:r>
              <a:rPr i="1"/>
              <a:t>Pandas for Everyone: Python Data Analysis</a:t>
            </a:r>
            <a:r>
              <a:rPr/>
              <a:t>. Addison-Wesley Data &amp; Analytics Series. Pearson Education. </a:t>
            </a:r>
            <a:r>
              <a:rPr>
                <a:hlinkClick r:id="rId3"/>
              </a:rPr>
              <a:t>https://books.google.ie/books?id=7zhDDwAAQBAJ</a:t>
            </a:r>
            <a:r>
              <a:rPr/>
              <a:t>.</a:t>
            </a:r>
          </a:p>
          <a:p>
            <a:pPr lvl="0" indent="0" marL="0">
              <a:buNone/>
            </a:pPr>
            <a:r>
              <a:rPr/>
              <a:t>Durant, W. 1933. </a:t>
            </a:r>
            <a:r>
              <a:rPr i="1"/>
              <a:t>The Story of Philosophy</a:t>
            </a:r>
            <a:r>
              <a:rPr/>
              <a:t>. </a:t>
            </a:r>
            <a:r>
              <a:rPr>
                <a:hlinkClick r:id="rId4"/>
              </a:rPr>
              <a:t>https://books.google.ie/books?id=IAk7zgEACAAJ</a:t>
            </a:r>
            <a:r>
              <a:rPr/>
              <a:t>.</a:t>
            </a:r>
          </a:p>
          <a:p>
            <a:pPr lvl="0" indent="0" marL="0">
              <a:buNone/>
            </a:pPr>
            <a:r>
              <a:rPr/>
              <a:t>Malan, David. 2020. “CS50 2020 - Lecture 0 - Scratch.” YouTube. September 1, 2020. </a:t>
            </a:r>
            <a:r>
              <a:rPr>
                <a:hlinkClick r:id="rId5"/>
              </a:rPr>
              <a:t>https://www.youtube.com/watch?v=YoXxevp1WRQ</a:t>
            </a:r>
            <a:r>
              <a:rPr/>
              <a:t>.</a:t>
            </a:r>
          </a:p>
          <a:p>
            <a:pPr lvl="0" indent="0" marL="0">
              <a:buNone/>
            </a:pPr>
            <a:r>
              <a:rPr/>
              <a:t>Matthes, Eric. 2022. </a:t>
            </a:r>
            <a:r>
              <a:rPr i="1"/>
              <a:t>Python Crash Course</a:t>
            </a:r>
            <a:r>
              <a:rPr/>
              <a:t>. 3rd ed. No Starch Press.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0 - Introductions all round</dc:title>
  <dc:creator/>
  <cp:keywords/>
  <dcterms:created xsi:type="dcterms:W3CDTF">2024-03-04T14:34:52Z</dcterms:created>
  <dcterms:modified xsi:type="dcterms:W3CDTF">2024-03-04T14:34:52Z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references.bib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jupyter">
    <vt:lpwstr>pss</vt:lpwstr>
  </property>
  <property fmtid="{D5CDD505-2E9C-101B-9397-08002B2CF9AE}" pid="9" name="labels">
    <vt:lpwstr/>
  </property>
  <property fmtid="{D5CDD505-2E9C-101B-9397-08002B2CF9AE}" pid="10" name="toc-title">
    <vt:lpwstr>Table of contents</vt:lpwstr>
  </property>
</Properties>
</file>