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987"/>
    <p:restoredTop sz="94660"/>
  </p:normalViewPr>
  <p:slideViewPr>
    <p:cSldViewPr snapToGrid="0">
      <p:cViewPr varScale="1">
        <p:scale>
          <a:sx d="100" n="114"/>
          <a:sy d="100" n="114"/>
        </p:scale>
        <p:origin x="414" y="10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pPr/>
              <a:t>3/1/2024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kern="1200" sz="36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ahai.org/library/authoritative-texts/bahaullah/tablets-bahaullah/5#722342929" TargetMode="External" /><Relationship Id="rId3" Type="http://schemas.openxmlformats.org/officeDocument/2006/relationships/hyperlink" Target="https://books.google.ie/books?id=IAk7zgEACAAJ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Session 0 - A Whole New World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962399" y="4385732"/>
            <a:ext cx="7197726" cy="1405467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to the first session of this summer school!</a:t>
            </a:r>
          </a:p>
          <a:p>
            <a:pPr lvl="0" indent="0" marL="0">
              <a:buNone/>
            </a:pPr>
            <a:r>
              <a:rPr/>
              <a:t>My name is Kev O Malley, and I’m the nerd who’ll be going through this material with you</a:t>
            </a:r>
          </a:p>
        </p:txBody>
      </p:sp>
      <p:pic>
        <p:nvPicPr>
          <p:cNvPr descr="images/rain_hil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889000"/>
            <a:ext cx="6159500" cy="462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this session, we’re going to:</a:t>
            </a:r>
          </a:p>
          <a:p>
            <a:pPr lvl="0" indent="-457200" marL="457200">
              <a:buAutoNum type="arabicPeriod"/>
            </a:pPr>
            <a:r>
              <a:rPr/>
              <a:t>Give you an overview of the course:</a:t>
            </a:r>
          </a:p>
          <a:p>
            <a:pPr lvl="1"/>
            <a:r>
              <a:rPr/>
              <a:t>What we’re going to be doing (learning together).</a:t>
            </a:r>
          </a:p>
          <a:p>
            <a:pPr lvl="1"/>
            <a:r>
              <a:rPr/>
              <a:t>Why we’re doing it (to empower each other).</a:t>
            </a:r>
          </a:p>
          <a:p>
            <a:pPr lvl="1"/>
            <a:r>
              <a:rPr/>
              <a:t>What you can expect to get out of it (a sense of agency and efficacy).</a:t>
            </a:r>
          </a:p>
          <a:p>
            <a:pPr lvl="0" indent="-457200" marL="457200">
              <a:buAutoNum type="arabicPeriod"/>
            </a:pPr>
            <a:r>
              <a:rPr/>
              <a:t>Introduce you to the tools we’re going to be using (and mention some of the alternatives).</a:t>
            </a:r>
          </a:p>
          <a:p>
            <a:pPr lvl="1"/>
            <a:r>
              <a:rPr/>
              <a:t>Quarto (as a tool for writing documents, reports, and papers).</a:t>
            </a:r>
          </a:p>
          <a:p>
            <a:pPr lvl="1"/>
            <a:r>
              <a:rPr/>
              <a:t>Python (as a tool for doing data analysis and visualisation).</a:t>
            </a:r>
          </a:p>
          <a:p>
            <a:pPr lvl="1"/>
            <a:r>
              <a:rPr/>
              <a:t>R (as an alternative to Python for doing data analysis and visualisation).</a:t>
            </a:r>
          </a:p>
          <a:p>
            <a:pPr lvl="1"/>
            <a:r>
              <a:rPr/>
              <a:t>Git (as a tool for collaboration, managing your documents and code)</a:t>
            </a:r>
          </a:p>
          <a:p>
            <a:pPr lvl="0" indent="-457200" marL="457200">
              <a:buAutoNum type="arabicPeriod"/>
            </a:pPr>
            <a:r>
              <a:rPr/>
              <a:t>Accompany you through the process of producing your first documents using these tools.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first…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address the elephant in the room.</a:t>
            </a:r>
          </a:p>
          <a:p>
            <a:pPr lvl="0" indent="0" marL="0">
              <a:buNone/>
            </a:pPr>
            <a:r>
              <a:rPr/>
              <a:t>When you think of people who work with computer programming, you may think of people that look like this…</a:t>
            </a:r>
          </a:p>
        </p:txBody>
      </p:sp>
      <p:pic>
        <p:nvPicPr>
          <p:cNvPr descr="images/Dext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143000"/>
            <a:ext cx="61595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 maybe like this</a:t>
            </a:r>
          </a:p>
        </p:txBody>
      </p:sp>
      <p:pic>
        <p:nvPicPr>
          <p:cNvPr descr="images/Kev%20aged%201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889000"/>
            <a:ext cx="61595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in reality…</a:t>
            </a:r>
          </a:p>
          <a:p>
            <a:pPr lvl="0" indent="0" marL="0">
              <a:buNone/>
            </a:pPr>
            <a:r>
              <a:rPr/>
              <a:t>These tools were developed by, and are used by, people from all walks of life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AND ALWAYS HAVE BEEN</a:t>
            </a:r>
          </a:p>
        </p:txBody>
      </p:sp>
      <p:pic>
        <p:nvPicPr>
          <p:cNvPr descr="images/Grace_Hopper_Tea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143000"/>
            <a:ext cx="61595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 here’s a couple of quotes that inspired these materials</a:t>
            </a:r>
          </a:p>
          <a:p>
            <a:pPr lvl="0" indent="0" marL="0">
              <a:buNone/>
            </a:pPr>
            <a:r>
              <a:rPr/>
              <a:t>‘The Great Being saith: Regard [humanity] as a mine rich in gems of inestimable value. Education can, alone, cause it to reveal its treasures, and enable mankind to benefit therefrom.’ (Baha’u’llah 19th century)</a:t>
            </a:r>
          </a:p>
          <a:p>
            <a:pPr lvl="0" indent="0" marL="0">
              <a:buNone/>
            </a:pPr>
            <a:r>
              <a:rPr/>
              <a:t>“We are what we </a:t>
            </a:r>
            <a:r>
              <a:rPr i="1"/>
              <a:t>repeatedly do</a:t>
            </a:r>
            <a:r>
              <a:rPr/>
              <a:t>. Excellence, therefore, is not an act, but a </a:t>
            </a:r>
            <a:r>
              <a:rPr b="1" i="1"/>
              <a:t>habit</a:t>
            </a:r>
            <a:r>
              <a:rPr/>
              <a:t>.” (Durant 1933, paraphrasing Aristotle)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Lorem ispsum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Baha’u’llah. 19th century. “Tablet of Baha’u’llah: Lawh-i-Maqsud.” Manuscript. </a:t>
            </a:r>
            <a:r>
              <a:rPr>
                <a:hlinkClick r:id="rId2"/>
              </a:rPr>
              <a:t>https://www.bahai.org/library/authoritative-texts/bahaullah/tablets-bahaullah/5#722342929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Durant, W. 1933. </a:t>
            </a:r>
            <a:r>
              <a:rPr i="1"/>
              <a:t>The Story of Philosophy</a:t>
            </a:r>
            <a:r>
              <a:rPr/>
              <a:t>. </a:t>
            </a:r>
            <a:r>
              <a:rPr>
                <a:hlinkClick r:id="rId3"/>
              </a:rPr>
              <a:t>https://books.google.ie/books?id=IAk7zgEACAAJ</a:t>
            </a:r>
            <a:r>
              <a:rPr/>
              <a:t>.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{3E7954AF-F311-4F10-8C25-9E01181F6B13}tf03457452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0 - A Whole New World</dc:title>
  <dc:creator/>
  <cp:keywords/>
  <dcterms:created xsi:type="dcterms:W3CDTF">2024-03-02T10:43:00Z</dcterms:created>
  <dcterms:modified xsi:type="dcterms:W3CDTF">2024-03-02T10:43:00Z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jupyter">
    <vt:lpwstr>pss</vt:lpwstr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