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sha Nayak" userId="8ecf163262ddffec" providerId="LiveId" clId="{4A95D805-49D1-4596-8E37-3E000A13D512}"/>
    <pc:docChg chg="custSel modSld">
      <pc:chgData name="Disha Nayak" userId="8ecf163262ddffec" providerId="LiveId" clId="{4A95D805-49D1-4596-8E37-3E000A13D512}" dt="2023-05-26T05:48:20.900" v="16" actId="478"/>
      <pc:docMkLst>
        <pc:docMk/>
      </pc:docMkLst>
      <pc:sldChg chg="delSp mod">
        <pc:chgData name="Disha Nayak" userId="8ecf163262ddffec" providerId="LiveId" clId="{4A95D805-49D1-4596-8E37-3E000A13D512}" dt="2023-05-26T05:46:53.553" v="1" actId="478"/>
        <pc:sldMkLst>
          <pc:docMk/>
          <pc:sldMk cId="0" sldId="256"/>
        </pc:sldMkLst>
        <pc:spChg chg="del">
          <ac:chgData name="Disha Nayak" userId="8ecf163262ddffec" providerId="LiveId" clId="{4A95D805-49D1-4596-8E37-3E000A13D512}" dt="2023-05-26T05:46:53.553" v="1" actId="478"/>
          <ac:spMkLst>
            <pc:docMk/>
            <pc:sldMk cId="0" sldId="256"/>
            <ac:spMk id="33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6:59.788" v="2" actId="478"/>
        <pc:sldMkLst>
          <pc:docMk/>
          <pc:sldMk cId="0" sldId="257"/>
        </pc:sldMkLst>
        <pc:spChg chg="del">
          <ac:chgData name="Disha Nayak" userId="8ecf163262ddffec" providerId="LiveId" clId="{4A95D805-49D1-4596-8E37-3E000A13D512}" dt="2023-05-26T05:46:59.788" v="2" actId="478"/>
          <ac:spMkLst>
            <pc:docMk/>
            <pc:sldMk cId="0" sldId="257"/>
            <ac:spMk id="42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7:07.437" v="3" actId="478"/>
        <pc:sldMkLst>
          <pc:docMk/>
          <pc:sldMk cId="0" sldId="258"/>
        </pc:sldMkLst>
        <pc:spChg chg="del">
          <ac:chgData name="Disha Nayak" userId="8ecf163262ddffec" providerId="LiveId" clId="{4A95D805-49D1-4596-8E37-3E000A13D512}" dt="2023-05-26T05:47:07.437" v="3" actId="478"/>
          <ac:spMkLst>
            <pc:docMk/>
            <pc:sldMk cId="0" sldId="258"/>
            <ac:spMk id="46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7:12.415" v="4" actId="478"/>
        <pc:sldMkLst>
          <pc:docMk/>
          <pc:sldMk cId="0" sldId="259"/>
        </pc:sldMkLst>
        <pc:spChg chg="del">
          <ac:chgData name="Disha Nayak" userId="8ecf163262ddffec" providerId="LiveId" clId="{4A95D805-49D1-4596-8E37-3E000A13D512}" dt="2023-05-26T05:47:12.415" v="4" actId="478"/>
          <ac:spMkLst>
            <pc:docMk/>
            <pc:sldMk cId="0" sldId="259"/>
            <ac:spMk id="50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7:18.554" v="5" actId="478"/>
        <pc:sldMkLst>
          <pc:docMk/>
          <pc:sldMk cId="0" sldId="260"/>
        </pc:sldMkLst>
        <pc:spChg chg="del">
          <ac:chgData name="Disha Nayak" userId="8ecf163262ddffec" providerId="LiveId" clId="{4A95D805-49D1-4596-8E37-3E000A13D512}" dt="2023-05-26T05:47:18.554" v="5" actId="478"/>
          <ac:spMkLst>
            <pc:docMk/>
            <pc:sldMk cId="0" sldId="260"/>
            <ac:spMk id="55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7:23.061" v="6" actId="478"/>
        <pc:sldMkLst>
          <pc:docMk/>
          <pc:sldMk cId="0" sldId="261"/>
        </pc:sldMkLst>
        <pc:spChg chg="del">
          <ac:chgData name="Disha Nayak" userId="8ecf163262ddffec" providerId="LiveId" clId="{4A95D805-49D1-4596-8E37-3E000A13D512}" dt="2023-05-26T05:47:23.061" v="6" actId="478"/>
          <ac:spMkLst>
            <pc:docMk/>
            <pc:sldMk cId="0" sldId="261"/>
            <ac:spMk id="60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7:26.884" v="7" actId="478"/>
        <pc:sldMkLst>
          <pc:docMk/>
          <pc:sldMk cId="0" sldId="262"/>
        </pc:sldMkLst>
        <pc:spChg chg="del">
          <ac:chgData name="Disha Nayak" userId="8ecf163262ddffec" providerId="LiveId" clId="{4A95D805-49D1-4596-8E37-3E000A13D512}" dt="2023-05-26T05:47:26.884" v="7" actId="478"/>
          <ac:spMkLst>
            <pc:docMk/>
            <pc:sldMk cId="0" sldId="262"/>
            <ac:spMk id="65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7:32.013" v="8" actId="478"/>
        <pc:sldMkLst>
          <pc:docMk/>
          <pc:sldMk cId="0" sldId="263"/>
        </pc:sldMkLst>
        <pc:spChg chg="del">
          <ac:chgData name="Disha Nayak" userId="8ecf163262ddffec" providerId="LiveId" clId="{4A95D805-49D1-4596-8E37-3E000A13D512}" dt="2023-05-26T05:47:32.013" v="8" actId="478"/>
          <ac:spMkLst>
            <pc:docMk/>
            <pc:sldMk cId="0" sldId="263"/>
            <ac:spMk id="69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7:37.759" v="9" actId="478"/>
        <pc:sldMkLst>
          <pc:docMk/>
          <pc:sldMk cId="0" sldId="264"/>
        </pc:sldMkLst>
        <pc:spChg chg="del">
          <ac:chgData name="Disha Nayak" userId="8ecf163262ddffec" providerId="LiveId" clId="{4A95D805-49D1-4596-8E37-3E000A13D512}" dt="2023-05-26T05:47:37.759" v="9" actId="478"/>
          <ac:spMkLst>
            <pc:docMk/>
            <pc:sldMk cId="0" sldId="264"/>
            <ac:spMk id="73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8:00.014" v="13" actId="478"/>
        <pc:sldMkLst>
          <pc:docMk/>
          <pc:sldMk cId="0" sldId="265"/>
        </pc:sldMkLst>
        <pc:spChg chg="del">
          <ac:chgData name="Disha Nayak" userId="8ecf163262ddffec" providerId="LiveId" clId="{4A95D805-49D1-4596-8E37-3E000A13D512}" dt="2023-05-26T05:48:00.014" v="13" actId="478"/>
          <ac:spMkLst>
            <pc:docMk/>
            <pc:sldMk cId="0" sldId="265"/>
            <ac:spMk id="77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8:07.541" v="14" actId="478"/>
        <pc:sldMkLst>
          <pc:docMk/>
          <pc:sldMk cId="0" sldId="266"/>
        </pc:sldMkLst>
        <pc:spChg chg="del">
          <ac:chgData name="Disha Nayak" userId="8ecf163262ddffec" providerId="LiveId" clId="{4A95D805-49D1-4596-8E37-3E000A13D512}" dt="2023-05-26T05:48:07.541" v="14" actId="478"/>
          <ac:spMkLst>
            <pc:docMk/>
            <pc:sldMk cId="0" sldId="266"/>
            <ac:spMk id="82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8:12.243" v="15" actId="478"/>
        <pc:sldMkLst>
          <pc:docMk/>
          <pc:sldMk cId="0" sldId="267"/>
        </pc:sldMkLst>
        <pc:spChg chg="del">
          <ac:chgData name="Disha Nayak" userId="8ecf163262ddffec" providerId="LiveId" clId="{4A95D805-49D1-4596-8E37-3E000A13D512}" dt="2023-05-26T05:48:12.243" v="15" actId="478"/>
          <ac:spMkLst>
            <pc:docMk/>
            <pc:sldMk cId="0" sldId="267"/>
            <ac:spMk id="86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8:20.900" v="16" actId="478"/>
        <pc:sldMkLst>
          <pc:docMk/>
          <pc:sldMk cId="0" sldId="268"/>
        </pc:sldMkLst>
        <pc:spChg chg="del">
          <ac:chgData name="Disha Nayak" userId="8ecf163262ddffec" providerId="LiveId" clId="{4A95D805-49D1-4596-8E37-3E000A13D512}" dt="2023-05-26T05:48:20.900" v="16" actId="478"/>
          <ac:spMkLst>
            <pc:docMk/>
            <pc:sldMk cId="0" sldId="268"/>
            <ac:spMk id="90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7:41.555" v="10" actId="478"/>
        <pc:sldMkLst>
          <pc:docMk/>
          <pc:sldMk cId="1206412345" sldId="269"/>
        </pc:sldMkLst>
        <pc:spChg chg="del">
          <ac:chgData name="Disha Nayak" userId="8ecf163262ddffec" providerId="LiveId" clId="{4A95D805-49D1-4596-8E37-3E000A13D512}" dt="2023-05-26T05:47:41.555" v="10" actId="478"/>
          <ac:spMkLst>
            <pc:docMk/>
            <pc:sldMk cId="1206412345" sldId="269"/>
            <ac:spMk id="73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7:47.257" v="11" actId="478"/>
        <pc:sldMkLst>
          <pc:docMk/>
          <pc:sldMk cId="2263575850" sldId="270"/>
        </pc:sldMkLst>
        <pc:spChg chg="del">
          <ac:chgData name="Disha Nayak" userId="8ecf163262ddffec" providerId="LiveId" clId="{4A95D805-49D1-4596-8E37-3E000A13D512}" dt="2023-05-26T05:47:47.257" v="11" actId="478"/>
          <ac:spMkLst>
            <pc:docMk/>
            <pc:sldMk cId="2263575850" sldId="270"/>
            <ac:spMk id="73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7:51.221" v="12" actId="478"/>
        <pc:sldMkLst>
          <pc:docMk/>
          <pc:sldMk cId="1417453676" sldId="271"/>
        </pc:sldMkLst>
        <pc:spChg chg="del">
          <ac:chgData name="Disha Nayak" userId="8ecf163262ddffec" providerId="LiveId" clId="{4A95D805-49D1-4596-8E37-3E000A13D512}" dt="2023-05-26T05:47:51.221" v="12" actId="478"/>
          <ac:spMkLst>
            <pc:docMk/>
            <pc:sldMk cId="1417453676" sldId="271"/>
            <ac:spMk id="73" creationId="{00000000-0000-0000-0000-000000000000}"/>
          </ac:spMkLst>
        </pc:spChg>
      </pc:sldChg>
      <pc:sldChg chg="delSp mod">
        <pc:chgData name="Disha Nayak" userId="8ecf163262ddffec" providerId="LiveId" clId="{4A95D805-49D1-4596-8E37-3E000A13D512}" dt="2023-05-26T05:46:40.213" v="0" actId="478"/>
        <pc:sldMkLst>
          <pc:docMk/>
          <pc:sldMk cId="935139384" sldId="272"/>
        </pc:sldMkLst>
        <pc:spChg chg="del">
          <ac:chgData name="Disha Nayak" userId="8ecf163262ddffec" providerId="LiveId" clId="{4A95D805-49D1-4596-8E37-3E000A13D512}" dt="2023-05-26T05:46:40.213" v="0" actId="478"/>
          <ac:spMkLst>
            <pc:docMk/>
            <pc:sldMk cId="935139384" sldId="272"/>
            <ac:spMk id="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"/>
          </a:xfrm>
          <a:prstGeom prst="rect">
            <a:avLst/>
          </a:prstGeom>
          <a:gradFill>
            <a:gsLst>
              <a:gs pos="0">
                <a:srgbClr val="96AB94"/>
              </a:gs>
              <a:gs pos="16999">
                <a:srgbClr val="D4DEFF"/>
              </a:gs>
              <a:gs pos="47000">
                <a:srgbClr val="D4DEFF"/>
              </a:gs>
              <a:gs pos="100000">
                <a:srgbClr val="8488C4"/>
              </a:gs>
            </a:gsLst>
            <a:lin ang="16200000"/>
          </a:gra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-1" y="696912"/>
            <a:ext cx="914400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Dept. of ECE, New Horizon College of Engineering, Bengaluru"/>
          <p:cNvSpPr txBox="1"/>
          <p:nvPr/>
        </p:nvSpPr>
        <p:spPr>
          <a:xfrm>
            <a:off x="1569719" y="6324600"/>
            <a:ext cx="6385562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>
                <a:solidFill>
                  <a:srgbClr val="0000FF"/>
                </a:solidFill>
              </a:defRPr>
            </a:lvl1pPr>
          </a:lstStyle>
          <a:p>
            <a:r>
              <a:t>  Dept. of ECE, New Horizon College of Engineering, Bengaluru</a:t>
            </a:r>
          </a:p>
        </p:txBody>
      </p:sp>
      <p:sp>
        <p:nvSpPr>
          <p:cNvPr id="5" name="Line"/>
          <p:cNvSpPr/>
          <p:nvPr/>
        </p:nvSpPr>
        <p:spPr>
          <a:xfrm>
            <a:off x="-1" y="6389687"/>
            <a:ext cx="9144002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new horizon college of engineering logo க்கான பட முடிவு" descr="new horizon college of engineering logo க்கான பட முடிவு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05000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27134" y="636270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“Title ”"/>
          <p:cNvSpPr txBox="1">
            <a:spLocks noGrp="1"/>
          </p:cNvSpPr>
          <p:nvPr>
            <p:ph type="title" idx="4294967295"/>
          </p:nvPr>
        </p:nvSpPr>
        <p:spPr>
          <a:xfrm>
            <a:off x="228600" y="971550"/>
            <a:ext cx="8686800" cy="781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 sz="2800" b="1"/>
            </a:pPr>
            <a:r>
              <a:rPr dirty="0"/>
              <a:t>“</a:t>
            </a:r>
            <a:r>
              <a:rPr lang="en-IN" dirty="0">
                <a:solidFill>
                  <a:schemeClr val="accent2"/>
                </a:solidFill>
              </a:rPr>
              <a:t>Face recognition attendance system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/>
              <a:t>”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16034" y="6362700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35" name="// Guide Name…"/>
          <p:cNvSpPr txBox="1"/>
          <p:nvPr/>
        </p:nvSpPr>
        <p:spPr>
          <a:xfrm>
            <a:off x="1341119" y="4366392"/>
            <a:ext cx="7290437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800"/>
            </a:pPr>
            <a:r>
              <a:rPr lang="en-IN" dirty="0"/>
              <a:t>Ms. </a:t>
            </a:r>
            <a:r>
              <a:rPr lang="en-IN" dirty="0" err="1"/>
              <a:t>Salna</a:t>
            </a:r>
            <a:r>
              <a:rPr lang="en-IN" dirty="0"/>
              <a:t> Joy</a:t>
            </a:r>
            <a:r>
              <a:rPr dirty="0"/>
              <a:t> </a:t>
            </a:r>
          </a:p>
          <a:p>
            <a:pPr algn="r">
              <a:defRPr sz="1800"/>
            </a:pPr>
            <a:r>
              <a:rPr dirty="0"/>
              <a:t>Assistant Professor</a:t>
            </a:r>
          </a:p>
          <a:p>
            <a:pPr algn="r">
              <a:defRPr sz="1800"/>
            </a:pPr>
            <a:r>
              <a:rPr dirty="0"/>
              <a:t>Dept. of ECE</a:t>
            </a:r>
          </a:p>
          <a:p>
            <a:pPr algn="r">
              <a:defRPr sz="1800"/>
            </a:pPr>
            <a:r>
              <a:rPr dirty="0"/>
              <a:t>New Horizon College of Engineering, Bengaluru</a:t>
            </a:r>
          </a:p>
        </p:txBody>
      </p:sp>
      <p:sp>
        <p:nvSpPr>
          <p:cNvPr id="36" name="Guided By"/>
          <p:cNvSpPr txBox="1"/>
          <p:nvPr/>
        </p:nvSpPr>
        <p:spPr>
          <a:xfrm>
            <a:off x="7530527" y="4017962"/>
            <a:ext cx="1101029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800"/>
            </a:lvl1pPr>
          </a:lstStyle>
          <a:p>
            <a:r>
              <a:t>Guided By</a:t>
            </a:r>
          </a:p>
        </p:txBody>
      </p:sp>
      <p:sp>
        <p:nvSpPr>
          <p:cNvPr id="37" name="Student Name  1          USN1…"/>
          <p:cNvSpPr txBox="1"/>
          <p:nvPr/>
        </p:nvSpPr>
        <p:spPr>
          <a:xfrm>
            <a:off x="2865119" y="2438400"/>
            <a:ext cx="371856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/>
            </a:pPr>
            <a:r>
              <a:rPr lang="en-IN" dirty="0" err="1"/>
              <a:t>Danush</a:t>
            </a:r>
            <a:r>
              <a:rPr lang="en-IN" dirty="0"/>
              <a:t> Pravin	1NH20EC038</a:t>
            </a:r>
          </a:p>
          <a:p>
            <a:pPr>
              <a:defRPr sz="1800"/>
            </a:pPr>
            <a:r>
              <a:rPr lang="en-IN" dirty="0"/>
              <a:t>Disha Nayak	1NH20EC047</a:t>
            </a:r>
            <a:endParaRPr dirty="0"/>
          </a:p>
        </p:txBody>
      </p:sp>
      <p:sp>
        <p:nvSpPr>
          <p:cNvPr id="38" name="Mini Project – III (20ECL59B)"/>
          <p:cNvSpPr txBox="1"/>
          <p:nvPr/>
        </p:nvSpPr>
        <p:spPr>
          <a:xfrm>
            <a:off x="512444" y="76199"/>
            <a:ext cx="835723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r>
              <a:rPr dirty="0"/>
              <a:t>Mini Project – I</a:t>
            </a:r>
            <a:r>
              <a:rPr lang="en-IN" dirty="0"/>
              <a:t>V</a:t>
            </a:r>
            <a:r>
              <a:rPr dirty="0"/>
              <a:t> (20ECL59B)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Hardware &amp; Software Specification"/>
          <p:cNvSpPr txBox="1"/>
          <p:nvPr/>
        </p:nvSpPr>
        <p:spPr>
          <a:xfrm>
            <a:off x="45719" y="76199"/>
            <a:ext cx="9017637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/>
            </a:lvl1pPr>
          </a:lstStyle>
          <a:p>
            <a:r>
              <a:t>            Hardware &amp; Software Specification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16034" y="6400800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465768-F82B-4E92-1B7E-A3886997779C}"/>
              </a:ext>
            </a:extLst>
          </p:cNvPr>
          <p:cNvSpPr txBox="1"/>
          <p:nvPr/>
        </p:nvSpPr>
        <p:spPr>
          <a:xfrm>
            <a:off x="265471" y="983226"/>
            <a:ext cx="879788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3</a:t>
            </a: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. MICRO USB CABLES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A7B69-79BD-761F-059A-27E1F9148025}"/>
              </a:ext>
            </a:extLst>
          </p:cNvPr>
          <p:cNvSpPr txBox="1"/>
          <p:nvPr/>
        </p:nvSpPr>
        <p:spPr>
          <a:xfrm>
            <a:off x="377952" y="3429000"/>
            <a:ext cx="827836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4. JUMPER WIRES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F97EAF-7587-EC05-647C-9226CB08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49" y="1677986"/>
            <a:ext cx="2783396" cy="1452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11FBB8-20C7-0BE6-B0B9-1CD170F1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1" y="4044976"/>
            <a:ext cx="2145221" cy="194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123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Hardware &amp; Software Specification"/>
          <p:cNvSpPr txBox="1"/>
          <p:nvPr/>
        </p:nvSpPr>
        <p:spPr>
          <a:xfrm>
            <a:off x="45719" y="76199"/>
            <a:ext cx="9017637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/>
            </a:lvl1pPr>
          </a:lstStyle>
          <a:p>
            <a:r>
              <a:t>            Hardware &amp; Software Specification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16034" y="6400800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465768-F82B-4E92-1B7E-A3886997779C}"/>
              </a:ext>
            </a:extLst>
          </p:cNvPr>
          <p:cNvSpPr txBox="1"/>
          <p:nvPr/>
        </p:nvSpPr>
        <p:spPr>
          <a:xfrm>
            <a:off x="265471" y="983226"/>
            <a:ext cx="879788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1. </a:t>
            </a:r>
            <a:r>
              <a:rPr lang="en-IN" dirty="0"/>
              <a:t>Arduino IDE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A7B69-79BD-761F-059A-27E1F9148025}"/>
              </a:ext>
            </a:extLst>
          </p:cNvPr>
          <p:cNvSpPr txBox="1"/>
          <p:nvPr/>
        </p:nvSpPr>
        <p:spPr>
          <a:xfrm>
            <a:off x="377952" y="3429000"/>
            <a:ext cx="827836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2. Python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C1BAF-C8AF-CA5F-986F-197D152FD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56" y="1514475"/>
            <a:ext cx="2590800" cy="1914525"/>
          </a:xfrm>
          <a:prstGeom prst="rect">
            <a:avLst/>
          </a:prstGeom>
        </p:spPr>
      </p:pic>
      <p:pic>
        <p:nvPicPr>
          <p:cNvPr id="1026" name="Picture 2" descr="Image result for python programming language">
            <a:extLst>
              <a:ext uri="{FF2B5EF4-FFF2-40B4-BE49-F238E27FC236}">
                <a16:creationId xmlns:a16="http://schemas.microsoft.com/office/drawing/2014/main" id="{54A6ACA2-8A80-E204-7686-909204B93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939" y="4202756"/>
            <a:ext cx="30384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758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Hardware &amp; Software Specification"/>
          <p:cNvSpPr txBox="1"/>
          <p:nvPr/>
        </p:nvSpPr>
        <p:spPr>
          <a:xfrm>
            <a:off x="45719" y="76199"/>
            <a:ext cx="901763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/>
            </a:lvl1pPr>
          </a:lstStyle>
          <a:p>
            <a:r>
              <a:rPr dirty="0"/>
              <a:t>            </a:t>
            </a:r>
            <a:r>
              <a:rPr lang="en-IN" dirty="0"/>
              <a:t>Expected Results</a:t>
            </a:r>
            <a:endParaRPr dirty="0"/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16034" y="6400800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465768-F82B-4E92-1B7E-A3886997779C}"/>
              </a:ext>
            </a:extLst>
          </p:cNvPr>
          <p:cNvSpPr txBox="1"/>
          <p:nvPr/>
        </p:nvSpPr>
        <p:spPr>
          <a:xfrm>
            <a:off x="265471" y="983226"/>
            <a:ext cx="879788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Detects the students and stores the data in an Excel sheet.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D191C-E4C2-FF12-9F89-EC970C91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88" y="1720645"/>
            <a:ext cx="3537857" cy="41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536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Hardware &amp; Software Specification"/>
          <p:cNvSpPr txBox="1"/>
          <p:nvPr/>
        </p:nvSpPr>
        <p:spPr>
          <a:xfrm>
            <a:off x="45719" y="76199"/>
            <a:ext cx="901763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/>
            </a:lvl1pPr>
          </a:lstStyle>
          <a:p>
            <a:r>
              <a:rPr dirty="0"/>
              <a:t>            </a:t>
            </a:r>
            <a:r>
              <a:rPr lang="en-IN" dirty="0"/>
              <a:t>Applications</a:t>
            </a:r>
            <a:endParaRPr dirty="0"/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16034" y="6400800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465768-F82B-4E92-1B7E-A3886997779C}"/>
              </a:ext>
            </a:extLst>
          </p:cNvPr>
          <p:cNvSpPr txBox="1"/>
          <p:nvPr/>
        </p:nvSpPr>
        <p:spPr>
          <a:xfrm>
            <a:off x="265471" y="983226"/>
            <a:ext cx="8797885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IN" dirty="0"/>
              <a:t>School attendance systems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Finding missing persons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IN" dirty="0"/>
              <a:t>Solving retail crime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Security identification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IN" dirty="0"/>
              <a:t>Identifying accounts on social media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IN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dirty="0"/>
              <a:t>There are several methods to perform facial recognition depending on the performance and complexity.</a:t>
            </a:r>
          </a:p>
        </p:txBody>
      </p:sp>
    </p:spTree>
    <p:extLst>
      <p:ext uri="{BB962C8B-B14F-4D97-AF65-F5344CB8AC3E}">
        <p14:creationId xmlns:p14="http://schemas.microsoft.com/office/powerpoint/2010/main" val="9351393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ferences"/>
          <p:cNvSpPr txBox="1"/>
          <p:nvPr/>
        </p:nvSpPr>
        <p:spPr>
          <a:xfrm>
            <a:off x="45719" y="101599"/>
            <a:ext cx="9017637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/>
            </a:lvl1pPr>
          </a:lstStyle>
          <a:p>
            <a:r>
              <a:t>      References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27134" y="6400800"/>
            <a:ext cx="2819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79" name="[1]  D. W. Bliss, P. A. Parker, A. R. Margetts, &quot;Simultaneous transmission and reception for improved  wireless  network performance&quot;, Statistical Signal Processing 2007 IEEE/SP 14th Workshop on,  pp. 478-482, 2007."/>
          <p:cNvSpPr txBox="1"/>
          <p:nvPr/>
        </p:nvSpPr>
        <p:spPr>
          <a:xfrm>
            <a:off x="52069" y="1143000"/>
            <a:ext cx="9017637" cy="768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t> [1] 	</a:t>
            </a:r>
            <a:r>
              <a:rPr b="0"/>
              <a:t>D. W. Bliss, P. A. Parker, A. R. Margetts, "Simultaneous transmission and reception for improved 	wireless  network performance", </a:t>
            </a:r>
            <a:r>
              <a:rPr b="0" i="1"/>
              <a:t>Statistical Signal Processing 2007 IEEE/SP 14th Workshop on</a:t>
            </a:r>
            <a:r>
              <a:rPr b="0"/>
              <a:t>, 	pp. 478-482, 2007.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gress Work"/>
          <p:cNvSpPr txBox="1"/>
          <p:nvPr/>
        </p:nvSpPr>
        <p:spPr>
          <a:xfrm>
            <a:off x="45719" y="76199"/>
            <a:ext cx="9017637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/>
            </a:lvl1pPr>
          </a:lstStyle>
          <a:p>
            <a:r>
              <a:t>     Progress Work  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33733" y="6400800"/>
            <a:ext cx="275343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Milestones/Schedule"/>
          <p:cNvSpPr txBox="1"/>
          <p:nvPr/>
        </p:nvSpPr>
        <p:spPr>
          <a:xfrm>
            <a:off x="45719" y="76199"/>
            <a:ext cx="9017637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/>
            </a:lvl1pPr>
          </a:lstStyle>
          <a:p>
            <a:r>
              <a:t>      Milestones/Schedule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27134" y="6400800"/>
            <a:ext cx="2819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aphicFrame>
        <p:nvGraphicFramePr>
          <p:cNvPr id="88" name="Table 1"/>
          <p:cNvGraphicFramePr/>
          <p:nvPr/>
        </p:nvGraphicFramePr>
        <p:xfrm>
          <a:off x="228600" y="1066800"/>
          <a:ext cx="8672511" cy="129698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6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Milestone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Baseline Date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Target Date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defRPr sz="1800"/>
                      </a:pPr>
                      <a:r>
                        <a:rPr sz="1600"/>
                        <a:t>Achievement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5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defRPr sz="1200" b="1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defRPr sz="1200" b="1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defRPr sz="1200" b="1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defRPr sz="1200" b="1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92" name="Thank You"/>
          <p:cNvSpPr txBox="1"/>
          <p:nvPr/>
        </p:nvSpPr>
        <p:spPr>
          <a:xfrm>
            <a:off x="2484119" y="2967037"/>
            <a:ext cx="4175762" cy="849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effectLst>
                  <a:outerShdw blurRad="12700" dist="38100" dir="2700000" rotWithShape="0">
                    <a:srgbClr val="DDDDDD"/>
                  </a:outerShdw>
                </a:effectLst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s"/>
          <p:cNvSpPr txBox="1"/>
          <p:nvPr/>
        </p:nvSpPr>
        <p:spPr>
          <a:xfrm>
            <a:off x="45719" y="76199"/>
            <a:ext cx="9017637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/>
            </a:lvl1pPr>
          </a:lstStyle>
          <a:p>
            <a:r>
              <a:t>Contents</a:t>
            </a:r>
          </a:p>
        </p:txBody>
      </p:sp>
      <p:sp>
        <p:nvSpPr>
          <p:cNvPr id="41" name="Introduction…"/>
          <p:cNvSpPr txBox="1"/>
          <p:nvPr/>
        </p:nvSpPr>
        <p:spPr>
          <a:xfrm>
            <a:off x="350519" y="838200"/>
            <a:ext cx="8442962" cy="2748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Courier New"/>
              <a:buChar char="o"/>
              <a:defRPr sz="1800"/>
            </a:pPr>
            <a:r>
              <a:t>Introduction </a:t>
            </a:r>
          </a:p>
          <a:p>
            <a:pPr marL="342900" indent="-342900">
              <a:buSzPct val="100000"/>
              <a:buFont typeface="Courier New"/>
              <a:buChar char="o"/>
              <a:defRPr sz="1800"/>
            </a:pPr>
            <a:r>
              <a:t>Literature Review </a:t>
            </a:r>
          </a:p>
          <a:p>
            <a:pPr marL="342900" indent="-342900">
              <a:buSzPct val="100000"/>
              <a:buFont typeface="Courier New"/>
              <a:buChar char="o"/>
              <a:defRPr sz="1800"/>
            </a:pPr>
            <a:r>
              <a:t>Existing System</a:t>
            </a:r>
          </a:p>
          <a:p>
            <a:pPr marL="342900" indent="-342900">
              <a:buSzPct val="100000"/>
              <a:buFont typeface="Courier New"/>
              <a:buChar char="o"/>
              <a:defRPr sz="1800"/>
            </a:pPr>
            <a:r>
              <a:t>Problem Statement &amp; Objectives </a:t>
            </a:r>
          </a:p>
          <a:p>
            <a:pPr marL="342900" indent="-342900">
              <a:buSzPct val="100000"/>
              <a:buFont typeface="Courier New"/>
              <a:buChar char="o"/>
              <a:defRPr sz="1800"/>
            </a:pPr>
            <a:r>
              <a:t>Proposed System</a:t>
            </a:r>
          </a:p>
          <a:p>
            <a:pPr marL="342900" indent="-342900">
              <a:buSzPct val="100000"/>
              <a:buFont typeface="Courier New"/>
              <a:buChar char="o"/>
              <a:defRPr sz="1800"/>
            </a:pPr>
            <a:r>
              <a:t>Block Diagram </a:t>
            </a:r>
          </a:p>
          <a:p>
            <a:pPr marL="342900" indent="-342900">
              <a:buSzPct val="100000"/>
              <a:buFont typeface="Courier New"/>
              <a:buChar char="o"/>
              <a:defRPr sz="1800"/>
            </a:pPr>
            <a:r>
              <a:t>Hardware &amp; Software Specification</a:t>
            </a:r>
          </a:p>
          <a:p>
            <a:pPr marL="342900" indent="-342900">
              <a:buSzPct val="100000"/>
              <a:buFont typeface="Courier New"/>
              <a:buChar char="o"/>
              <a:defRPr sz="1800"/>
            </a:pPr>
            <a:r>
              <a:t>References</a:t>
            </a:r>
          </a:p>
          <a:p>
            <a:pPr marL="342900" indent="-342900">
              <a:buSzPct val="100000"/>
              <a:buFont typeface="Courier New"/>
              <a:buChar char="o"/>
              <a:defRPr sz="1800"/>
            </a:pPr>
            <a:r>
              <a:t>Progress Work  </a:t>
            </a:r>
          </a:p>
          <a:p>
            <a:pPr marL="342900" indent="-342900">
              <a:buSzPct val="100000"/>
              <a:buFont typeface="Courier New"/>
              <a:buChar char="o"/>
              <a:defRPr sz="1800"/>
            </a:pPr>
            <a:r>
              <a:t>Milestones/Schedule/Timeline 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16034" y="6400800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ntroduction"/>
          <p:cNvSpPr txBox="1"/>
          <p:nvPr/>
        </p:nvSpPr>
        <p:spPr>
          <a:xfrm>
            <a:off x="45719" y="76199"/>
            <a:ext cx="9017637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/>
            </a:lvl1pPr>
          </a:lstStyle>
          <a:p>
            <a:r>
              <a:t>Introduction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16034" y="6400800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D895E-AB8F-F7B7-4CE4-06BD6E12F479}"/>
              </a:ext>
            </a:extLst>
          </p:cNvPr>
          <p:cNvSpPr txBox="1"/>
          <p:nvPr/>
        </p:nvSpPr>
        <p:spPr>
          <a:xfrm>
            <a:off x="396240" y="1293946"/>
            <a:ext cx="8351520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Face recognition is a method of identifying or verifying the identity of an individual using their face.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Face recognition systems can be used to identify people </a:t>
            </a:r>
            <a:r>
              <a:rPr lang="en-IN" dirty="0"/>
              <a:t>in photos, video, or in real-time.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76B30-6D62-70F4-1DDF-52BF2930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12" y="2984754"/>
            <a:ext cx="4572000" cy="3009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terature Review"/>
          <p:cNvSpPr txBox="1"/>
          <p:nvPr/>
        </p:nvSpPr>
        <p:spPr>
          <a:xfrm>
            <a:off x="45719" y="76199"/>
            <a:ext cx="9017637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/>
            </a:lvl1pPr>
          </a:lstStyle>
          <a:p>
            <a:r>
              <a:t>Literature Review 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16034" y="6400800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52" name="Table 1"/>
          <p:cNvGraphicFramePr/>
          <p:nvPr/>
        </p:nvGraphicFramePr>
        <p:xfrm>
          <a:off x="915987" y="1052512"/>
          <a:ext cx="7313612" cy="130968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 b="1"/>
                        <a:t>Title of the paper 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 b="1"/>
                        <a:t>Author &amp; Year of Publication 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 b="1"/>
                        <a:t>Outcome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1"/>
                      </a:pPr>
                      <a:r>
                        <a:t>Limitation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1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xisting System"/>
          <p:cNvSpPr txBox="1"/>
          <p:nvPr/>
        </p:nvSpPr>
        <p:spPr>
          <a:xfrm>
            <a:off x="45719" y="76199"/>
            <a:ext cx="9017637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/>
            </a:lvl1pPr>
          </a:lstStyle>
          <a:p>
            <a:r>
              <a:t>Existing System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16034" y="6400800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28EE5-551C-97AF-CBC4-A78B4D927583}"/>
              </a:ext>
            </a:extLst>
          </p:cNvPr>
          <p:cNvSpPr txBox="1"/>
          <p:nvPr/>
        </p:nvSpPr>
        <p:spPr>
          <a:xfrm>
            <a:off x="268224" y="1133856"/>
            <a:ext cx="8647810" cy="4462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1E1464"/>
                </a:solidFill>
                <a:effectLst/>
                <a:latin typeface="gotham"/>
              </a:rPr>
              <a:t>Traditionally, attendance is maintained in registers with a grid of small squares, making it difficult to read and tally. 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spc="0" normalizeH="0" baseline="0" dirty="0">
              <a:ln>
                <a:noFill/>
              </a:ln>
              <a:solidFill>
                <a:srgbClr val="1E1464"/>
              </a:solidFill>
              <a:uFillTx/>
              <a:latin typeface="gotham"/>
              <a:ea typeface="+mn-ea"/>
              <a:cs typeface="+mn-cs"/>
              <a:sym typeface="Times New Roman"/>
            </a:endParaRPr>
          </a:p>
          <a:p>
            <a:pPr algn="l"/>
            <a:r>
              <a:rPr lang="en-US" sz="2000" b="1" i="0" dirty="0">
                <a:solidFill>
                  <a:srgbClr val="1F1463"/>
                </a:solidFill>
                <a:effectLst/>
                <a:latin typeface="gothamBold"/>
              </a:rPr>
              <a:t>Tedious Report Generation Process</a:t>
            </a:r>
          </a:p>
          <a:p>
            <a:pPr algn="l"/>
            <a:r>
              <a:rPr lang="en-US" sz="2000" b="0" i="0" dirty="0">
                <a:solidFill>
                  <a:srgbClr val="1E1464"/>
                </a:solidFill>
                <a:effectLst/>
                <a:latin typeface="gotham"/>
              </a:rPr>
              <a:t>In the present attendance management system, the </a:t>
            </a:r>
            <a:r>
              <a:rPr lang="en-US" sz="2000" dirty="0">
                <a:solidFill>
                  <a:srgbClr val="1F1463"/>
                </a:solidFill>
                <a:latin typeface="gotham"/>
              </a:rPr>
              <a:t>report generation</a:t>
            </a:r>
            <a:r>
              <a:rPr lang="en-US" sz="2000" b="0" i="0" dirty="0">
                <a:solidFill>
                  <a:srgbClr val="1E1464"/>
                </a:solidFill>
                <a:effectLst/>
                <a:latin typeface="gotham"/>
              </a:rPr>
              <a:t> is quite lengthy and challenging as more calculations are required.</a:t>
            </a:r>
          </a:p>
          <a:p>
            <a:pPr algn="l"/>
            <a:r>
              <a:rPr lang="en-US" sz="2000" b="1" i="0" dirty="0">
                <a:solidFill>
                  <a:srgbClr val="1F1463"/>
                </a:solidFill>
                <a:effectLst/>
                <a:latin typeface="gothamBold"/>
              </a:rPr>
              <a:t>Manual Calculation</a:t>
            </a:r>
          </a:p>
          <a:p>
            <a:pPr algn="l"/>
            <a:r>
              <a:rPr lang="en-US" sz="2000" b="0" i="0" dirty="0">
                <a:solidFill>
                  <a:srgbClr val="1E1464"/>
                </a:solidFill>
                <a:effectLst/>
                <a:latin typeface="gotham"/>
              </a:rPr>
              <a:t>In the present state, all the calculations are done manually. This increases the probability of committing errors.</a:t>
            </a:r>
          </a:p>
          <a:p>
            <a:pPr algn="l"/>
            <a:r>
              <a:rPr lang="en-US" sz="2000" b="1" i="0" dirty="0">
                <a:solidFill>
                  <a:srgbClr val="1F1463"/>
                </a:solidFill>
                <a:effectLst/>
                <a:latin typeface="gothamBold"/>
              </a:rPr>
              <a:t>Manual Data Management</a:t>
            </a:r>
          </a:p>
          <a:p>
            <a:pPr algn="l"/>
            <a:r>
              <a:rPr lang="en-US" sz="2000" b="0" i="0" dirty="0">
                <a:solidFill>
                  <a:srgbClr val="1E1464"/>
                </a:solidFill>
                <a:effectLst/>
                <a:latin typeface="gotham"/>
              </a:rPr>
              <a:t>The existing attendance management system demands a lot of paperwork. It is hard to maintain so much handwritten data. Thus, it takes a lot of time to retrieve data.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roblem Statement &amp; Objectives"/>
          <p:cNvSpPr txBox="1"/>
          <p:nvPr/>
        </p:nvSpPr>
        <p:spPr>
          <a:xfrm>
            <a:off x="45719" y="76199"/>
            <a:ext cx="9017637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/>
            </a:lvl1pPr>
          </a:lstStyle>
          <a:p>
            <a:r>
              <a:t>       Problem Statement &amp; Objectives</a:t>
            </a:r>
          </a:p>
        </p:txBody>
      </p:sp>
      <p:sp>
        <p:nvSpPr>
          <p:cNvPr id="59" name="Problem Statement:"/>
          <p:cNvSpPr txBox="1"/>
          <p:nvPr/>
        </p:nvSpPr>
        <p:spPr>
          <a:xfrm>
            <a:off x="350519" y="838200"/>
            <a:ext cx="8442962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/>
            </a:lvl1pPr>
          </a:lstStyle>
          <a:p>
            <a:r>
              <a:t>Problem Statement: 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16034" y="6400800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62" name="Objectives:"/>
          <p:cNvSpPr txBox="1"/>
          <p:nvPr/>
        </p:nvSpPr>
        <p:spPr>
          <a:xfrm>
            <a:off x="350519" y="3048000"/>
            <a:ext cx="8442962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 b="1"/>
            </a:pPr>
            <a:r>
              <a:t>Objectives:</a:t>
            </a:r>
            <a:r>
              <a:rPr b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74490-5202-6FCB-47CD-CC04EB667742}"/>
              </a:ext>
            </a:extLst>
          </p:cNvPr>
          <p:cNvSpPr txBox="1"/>
          <p:nvPr/>
        </p:nvSpPr>
        <p:spPr>
          <a:xfrm>
            <a:off x="438912" y="1402080"/>
            <a:ext cx="835456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To build a face recognition system usin</a:t>
            </a:r>
            <a:r>
              <a:rPr lang="en-IN" dirty="0"/>
              <a:t>g ESP32-CAM and Python.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2CCA3-51A5-7F4D-FAFA-75B63D00E80B}"/>
              </a:ext>
            </a:extLst>
          </p:cNvPr>
          <p:cNvSpPr txBox="1"/>
          <p:nvPr/>
        </p:nvSpPr>
        <p:spPr>
          <a:xfrm>
            <a:off x="438912" y="3768244"/>
            <a:ext cx="8354569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Using face recognition to make school attendance systems more convenient.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roposed System"/>
          <p:cNvSpPr txBox="1"/>
          <p:nvPr/>
        </p:nvSpPr>
        <p:spPr>
          <a:xfrm>
            <a:off x="45719" y="76199"/>
            <a:ext cx="9017637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/>
            </a:lvl1pPr>
          </a:lstStyle>
          <a:p>
            <a:r>
              <a:t>       Proposed System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16034" y="6400800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DA4201-F3C9-C1B6-AE03-77AA163B9677}"/>
              </a:ext>
            </a:extLst>
          </p:cNvPr>
          <p:cNvSpPr txBox="1"/>
          <p:nvPr/>
        </p:nvSpPr>
        <p:spPr>
          <a:xfrm>
            <a:off x="349897" y="1010815"/>
            <a:ext cx="8572500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n-US" dirty="0"/>
              <a:t>Face recognition attendance system is developed for the faculty to maintain attendance record.</a:t>
            </a:r>
          </a:p>
          <a:p>
            <a:pPr marL="342900" indent="-342900">
              <a:buFont typeface="Calibri"/>
              <a:buChar char="-"/>
            </a:pPr>
            <a:r>
              <a:rPr lang="en-US" dirty="0"/>
              <a:t>It uses facial recognition technology to identify the person's facial features and automatically mark attendance which is very fast enough than previous method.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B0654FBB-F94B-2913-D7DD-E024C0D19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0" t="3802" r="8703" b="10646"/>
          <a:stretch/>
        </p:blipFill>
        <p:spPr>
          <a:xfrm>
            <a:off x="1818442" y="3011692"/>
            <a:ext cx="6055359" cy="27527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lock Diagram"/>
          <p:cNvSpPr txBox="1"/>
          <p:nvPr/>
        </p:nvSpPr>
        <p:spPr>
          <a:xfrm>
            <a:off x="45719" y="76199"/>
            <a:ext cx="9017637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/>
            </a:lvl1pPr>
          </a:lstStyle>
          <a:p>
            <a:r>
              <a:t>       Block Diagram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16034" y="6400800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9F713-749B-EBBC-E776-848774FCD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92021"/>
            <a:ext cx="7793246" cy="34739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Hardware &amp; Software Specification"/>
          <p:cNvSpPr txBox="1"/>
          <p:nvPr/>
        </p:nvSpPr>
        <p:spPr>
          <a:xfrm>
            <a:off x="45719" y="76199"/>
            <a:ext cx="9017637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/>
            </a:lvl1pPr>
          </a:lstStyle>
          <a:p>
            <a:r>
              <a:t>            Hardware &amp; Software Specification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16034" y="6400800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465768-F82B-4E92-1B7E-A3886997779C}"/>
              </a:ext>
            </a:extLst>
          </p:cNvPr>
          <p:cNvSpPr txBox="1"/>
          <p:nvPr/>
        </p:nvSpPr>
        <p:spPr>
          <a:xfrm>
            <a:off x="265471" y="983226"/>
            <a:ext cx="879788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1. ESP32-CAM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84305-1AD5-F9CA-3DE3-28811663D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" t="1930"/>
          <a:stretch/>
        </p:blipFill>
        <p:spPr>
          <a:xfrm>
            <a:off x="586740" y="1775875"/>
            <a:ext cx="2218864" cy="1056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A7B69-79BD-761F-059A-27E1F9148025}"/>
              </a:ext>
            </a:extLst>
          </p:cNvPr>
          <p:cNvSpPr txBox="1"/>
          <p:nvPr/>
        </p:nvSpPr>
        <p:spPr>
          <a:xfrm>
            <a:off x="377952" y="3429000"/>
            <a:ext cx="827836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2. ESP32-CAM FTDI CONNECTION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E9FFB-D3F0-82BE-006A-5EDE5DE6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3" y="4045103"/>
            <a:ext cx="2783396" cy="21164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_Default Design">
  <a:themeElements>
    <a:clrScheme name="2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Default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2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Default Design">
  <a:themeElements>
    <a:clrScheme name="2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Default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2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474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gotham</vt:lpstr>
      <vt:lpstr>gothamBold</vt:lpstr>
      <vt:lpstr>Times New Roman</vt:lpstr>
      <vt:lpstr>2_Default Design</vt:lpstr>
      <vt:lpstr>“Face recognition attendance system 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“Face recognition attendance system ”</dc:title>
  <dc:creator>Disha Nayak</dc:creator>
  <cp:lastModifiedBy>Disha Nayak</cp:lastModifiedBy>
  <cp:revision>35</cp:revision>
  <dcterms:modified xsi:type="dcterms:W3CDTF">2023-05-26T05:48:24Z</dcterms:modified>
</cp:coreProperties>
</file>