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9" r:id="rId10"/>
    <p:sldId id="264" r:id="rId11"/>
    <p:sldId id="270" r:id="rId12"/>
    <p:sldId id="271" r:id="rId13"/>
    <p:sldId id="272" r:id="rId14"/>
    <p:sldId id="273" r:id="rId15"/>
    <p:sldId id="274" r:id="rId16"/>
    <p:sldId id="275" r:id="rId17"/>
    <p:sldId id="276" r:id="rId18"/>
    <p:sldId id="277" r:id="rId19"/>
    <p:sldId id="265" r:id="rId20"/>
    <p:sldId id="267" r:id="rId21"/>
    <p:sldId id="268"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 y="0"/>
            <a:ext cx="9144002" cy="685800"/>
          </a:xfrm>
          <a:prstGeom prst="rect">
            <a:avLst/>
          </a:prstGeom>
          <a:gradFill>
            <a:gsLst>
              <a:gs pos="0">
                <a:srgbClr val="96AB94"/>
              </a:gs>
              <a:gs pos="16999">
                <a:srgbClr val="D4DEFF"/>
              </a:gs>
              <a:gs pos="47000">
                <a:srgbClr val="D4DEFF"/>
              </a:gs>
              <a:gs pos="100000">
                <a:srgbClr val="8488C4"/>
              </a:gs>
            </a:gsLst>
            <a:lin ang="16200000"/>
          </a:gradFill>
          <a:ln>
            <a:solidFill>
              <a:srgbClr val="000000"/>
            </a:solidFill>
          </a:ln>
        </p:spPr>
        <p:txBody>
          <a:bodyPr lIns="45719" rIns="45719" anchor="ctr"/>
          <a:lstStyle/>
          <a:p>
            <a:pPr>
              <a:defRPr sz="1800"/>
            </a:pPr>
            <a:endParaRPr/>
          </a:p>
        </p:txBody>
      </p:sp>
      <p:sp>
        <p:nvSpPr>
          <p:cNvPr id="3" name="Line"/>
          <p:cNvSpPr/>
          <p:nvPr/>
        </p:nvSpPr>
        <p:spPr>
          <a:xfrm>
            <a:off x="-1" y="696912"/>
            <a:ext cx="9144002" cy="1"/>
          </a:xfrm>
          <a:prstGeom prst="line">
            <a:avLst/>
          </a:prstGeom>
          <a:ln w="28575">
            <a:solidFill>
              <a:srgbClr val="FF0000"/>
            </a:solidFill>
          </a:ln>
        </p:spPr>
        <p:txBody>
          <a:bodyPr lIns="45719" rIns="45719"/>
          <a:lstStyle/>
          <a:p>
            <a:endParaRPr/>
          </a:p>
        </p:txBody>
      </p:sp>
      <p:sp>
        <p:nvSpPr>
          <p:cNvPr id="4" name="Dept. of ECE, New Horizon College of Engineering, Bengaluru"/>
          <p:cNvSpPr txBox="1"/>
          <p:nvPr/>
        </p:nvSpPr>
        <p:spPr>
          <a:xfrm>
            <a:off x="1569719" y="6324600"/>
            <a:ext cx="6385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800"/>
              </a:spcBef>
              <a:defRPr sz="1400">
                <a:solidFill>
                  <a:srgbClr val="0000FF"/>
                </a:solidFill>
              </a:defRPr>
            </a:lvl1pPr>
          </a:lstStyle>
          <a:p>
            <a:r>
              <a:t>  Dept. of ECE, New Horizon College of Engineering, Bengaluru</a:t>
            </a:r>
          </a:p>
        </p:txBody>
      </p:sp>
      <p:sp>
        <p:nvSpPr>
          <p:cNvPr id="5" name="Line"/>
          <p:cNvSpPr/>
          <p:nvPr/>
        </p:nvSpPr>
        <p:spPr>
          <a:xfrm>
            <a:off x="-1" y="6389687"/>
            <a:ext cx="9144002" cy="1"/>
          </a:xfrm>
          <a:prstGeom prst="line">
            <a:avLst/>
          </a:prstGeom>
          <a:ln w="19050">
            <a:solidFill>
              <a:srgbClr val="FF0000"/>
            </a:solidFill>
          </a:ln>
        </p:spPr>
        <p:txBody>
          <a:bodyPr lIns="45719" rIns="45719"/>
          <a:lstStyle/>
          <a:p>
            <a:endParaRPr/>
          </a:p>
        </p:txBody>
      </p:sp>
      <p:pic>
        <p:nvPicPr>
          <p:cNvPr id="6" name="new horizon college of engineering logo க்கான பட முடிவு" descr="new horizon college of engineering logo க்கான பட முடிவு"/>
          <p:cNvPicPr>
            <a:picLocks noChangeAspect="1"/>
          </p:cNvPicPr>
          <p:nvPr/>
        </p:nvPicPr>
        <p:blipFill>
          <a:blip r:embed="rId4"/>
          <a:stretch>
            <a:fillRect/>
          </a:stretch>
        </p:blipFill>
        <p:spPr>
          <a:xfrm>
            <a:off x="0" y="0"/>
            <a:ext cx="1905000" cy="685800"/>
          </a:xfrm>
          <a:prstGeom prst="rect">
            <a:avLst/>
          </a:prstGeom>
          <a:ln w="12700">
            <a:miter lim="400000"/>
          </a:ln>
        </p:spPr>
      </p:pic>
      <p:sp>
        <p:nvSpPr>
          <p:cNvPr id="7" name="Slide Number"/>
          <p:cNvSpPr txBox="1">
            <a:spLocks noGrp="1"/>
          </p:cNvSpPr>
          <p:nvPr>
            <p:ph type="sldNum" sz="quarter" idx="2"/>
          </p:nvPr>
        </p:nvSpPr>
        <p:spPr>
          <a:xfrm>
            <a:off x="8827134" y="63627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
        <p:nvSpPr>
          <p:cNvPr id="8" name="Title Text"/>
          <p:cNvSpPr txBox="1">
            <a:spLocks noGrp="1"/>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9"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
          <p:cNvSpPr txBox="1">
            <a:spLocks noGrp="1"/>
          </p:cNvSpPr>
          <p:nvPr>
            <p:ph type="title" idx="4294967295"/>
          </p:nvPr>
        </p:nvSpPr>
        <p:spPr>
          <a:xfrm>
            <a:off x="228600" y="971550"/>
            <a:ext cx="8686800" cy="781050"/>
          </a:xfrm>
          <a:prstGeom prst="rect">
            <a:avLst/>
          </a:prstGeom>
        </p:spPr>
        <p:txBody>
          <a:bodyPr lIns="45719" tIns="45720" rIns="45719" bIns="45720" anchor="b">
            <a:normAutofit/>
          </a:bodyPr>
          <a:lstStyle/>
          <a:p>
            <a:pPr>
              <a:defRPr sz="2800" b="1"/>
            </a:pPr>
            <a:r>
              <a:rPr lang="en-US" dirty="0"/>
              <a:t>“ </a:t>
            </a:r>
            <a:r>
              <a:rPr lang="en-US" dirty="0">
                <a:solidFill>
                  <a:schemeClr val="accent2"/>
                </a:solidFill>
              </a:rPr>
              <a:t>Robotic vehicle controlled by touch screen </a:t>
            </a:r>
            <a:r>
              <a:rPr lang="en-US" dirty="0"/>
              <a:t>”</a:t>
            </a:r>
            <a:endParaRPr lang="en-US"/>
          </a:p>
        </p:txBody>
      </p:sp>
      <p:sp>
        <p:nvSpPr>
          <p:cNvPr id="33"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34" name="Slide Number"/>
          <p:cNvSpPr txBox="1">
            <a:spLocks noGrp="1"/>
          </p:cNvSpPr>
          <p:nvPr>
            <p:ph type="sldNum" sz="quarter" idx="2"/>
          </p:nvPr>
        </p:nvSpPr>
        <p:spPr>
          <a:xfrm>
            <a:off x="8916034" y="63627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35" name="// Guide Name…"/>
          <p:cNvSpPr txBox="1"/>
          <p:nvPr/>
        </p:nvSpPr>
        <p:spPr>
          <a:xfrm>
            <a:off x="1341119" y="4343400"/>
            <a:ext cx="7290437" cy="1477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p>
            <a:pPr algn="r">
              <a:defRPr sz="1800"/>
            </a:pPr>
            <a:r>
              <a:rPr lang="en-US" dirty="0" err="1"/>
              <a:t>Ms</a:t>
            </a:r>
            <a:r>
              <a:rPr lang="en-US" dirty="0"/>
              <a:t> </a:t>
            </a:r>
            <a:r>
              <a:rPr lang="en-US" dirty="0" err="1"/>
              <a:t>Salna</a:t>
            </a:r>
            <a:r>
              <a:rPr lang="en-US" dirty="0"/>
              <a:t> Joy</a:t>
            </a:r>
          </a:p>
          <a:p>
            <a:pPr algn="r">
              <a:defRPr sz="1800"/>
            </a:pPr>
            <a:r>
              <a:rPr dirty="0"/>
              <a:t>// Assistant Professor/Senior Assistant Professor/ Associate Professor/Professor</a:t>
            </a:r>
          </a:p>
          <a:p>
            <a:pPr algn="r">
              <a:defRPr sz="1800"/>
            </a:pPr>
            <a:r>
              <a:rPr dirty="0"/>
              <a:t>Dept. of ECE</a:t>
            </a:r>
          </a:p>
          <a:p>
            <a:pPr algn="r">
              <a:defRPr sz="1800"/>
            </a:pPr>
            <a:r>
              <a:rPr dirty="0"/>
              <a:t>New Horizon College of Engineering, Bengaluru</a:t>
            </a:r>
          </a:p>
        </p:txBody>
      </p:sp>
      <p:sp>
        <p:nvSpPr>
          <p:cNvPr id="36" name="Guided By"/>
          <p:cNvSpPr txBox="1"/>
          <p:nvPr/>
        </p:nvSpPr>
        <p:spPr>
          <a:xfrm>
            <a:off x="7530527" y="4017962"/>
            <a:ext cx="1101029"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800"/>
            </a:lvl1pPr>
          </a:lstStyle>
          <a:p>
            <a:r>
              <a:t>Guided By</a:t>
            </a:r>
          </a:p>
        </p:txBody>
      </p:sp>
      <p:sp>
        <p:nvSpPr>
          <p:cNvPr id="37" name="Student Name  1          USN1…"/>
          <p:cNvSpPr txBox="1"/>
          <p:nvPr/>
        </p:nvSpPr>
        <p:spPr>
          <a:xfrm>
            <a:off x="2865119" y="2438400"/>
            <a:ext cx="371856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p>
            <a:pPr>
              <a:defRPr sz="1800"/>
            </a:pPr>
            <a:r>
              <a:rPr lang="en-US" dirty="0"/>
              <a:t>Disha R Nayak          </a:t>
            </a:r>
            <a:r>
              <a:rPr dirty="0"/>
              <a:t> </a:t>
            </a:r>
            <a:r>
              <a:rPr lang="en-US" dirty="0"/>
              <a:t> 1NH20EC047</a:t>
            </a:r>
            <a:endParaRPr dirty="0"/>
          </a:p>
          <a:p>
            <a:pPr>
              <a:defRPr sz="1800"/>
            </a:pPr>
            <a:r>
              <a:rPr lang="en-US" dirty="0"/>
              <a:t>Danush Pravin             1NH20EC038</a:t>
            </a:r>
            <a:endParaRPr dirty="0"/>
          </a:p>
        </p:txBody>
      </p:sp>
      <p:sp>
        <p:nvSpPr>
          <p:cNvPr id="38" name="Mini Project – III (20ECL59B)"/>
          <p:cNvSpPr txBox="1"/>
          <p:nvPr/>
        </p:nvSpPr>
        <p:spPr>
          <a:xfrm>
            <a:off x="512444" y="76199"/>
            <a:ext cx="83572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a:lvl1pPr>
          </a:lstStyle>
          <a:p>
            <a:r>
              <a:t>Mini Project – III (20ECL59B)</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Hardware &amp; Software Specification"/>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            Hardware &amp; Software Specification</a:t>
            </a:r>
          </a:p>
        </p:txBody>
      </p:sp>
      <p:sp>
        <p:nvSpPr>
          <p:cNvPr id="73"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74"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pic>
        <p:nvPicPr>
          <p:cNvPr id="4" name="Picture 3">
            <a:extLst>
              <a:ext uri="{FF2B5EF4-FFF2-40B4-BE49-F238E27FC236}">
                <a16:creationId xmlns:a16="http://schemas.microsoft.com/office/drawing/2014/main" id="{2C3C940A-F568-6202-A840-702C113342E2}"/>
              </a:ext>
            </a:extLst>
          </p:cNvPr>
          <p:cNvPicPr>
            <a:picLocks noChangeAspect="1"/>
          </p:cNvPicPr>
          <p:nvPr/>
        </p:nvPicPr>
        <p:blipFill>
          <a:blip r:embed="rId2"/>
          <a:stretch>
            <a:fillRect/>
          </a:stretch>
        </p:blipFill>
        <p:spPr>
          <a:xfrm>
            <a:off x="1385888" y="1638300"/>
            <a:ext cx="6287122" cy="3533569"/>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00E432-6657-B7CA-B38C-E726123667D2}"/>
              </a:ext>
            </a:extLst>
          </p:cNvPr>
          <p:cNvPicPr>
            <a:picLocks noChangeAspect="1"/>
          </p:cNvPicPr>
          <p:nvPr/>
        </p:nvPicPr>
        <p:blipFill>
          <a:blip r:embed="rId2"/>
          <a:stretch>
            <a:fillRect/>
          </a:stretch>
        </p:blipFill>
        <p:spPr>
          <a:xfrm>
            <a:off x="1090198" y="1520687"/>
            <a:ext cx="6785306" cy="3183627"/>
          </a:xfrm>
          <a:prstGeom prst="rect">
            <a:avLst/>
          </a:prstGeom>
        </p:spPr>
      </p:pic>
    </p:spTree>
    <p:extLst>
      <p:ext uri="{BB962C8B-B14F-4D97-AF65-F5344CB8AC3E}">
        <p14:creationId xmlns:p14="http://schemas.microsoft.com/office/powerpoint/2010/main" val="9614333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C4E88C-35A6-FAB0-1C8E-96F6B26F82DE}"/>
              </a:ext>
            </a:extLst>
          </p:cNvPr>
          <p:cNvPicPr>
            <a:picLocks noChangeAspect="1"/>
          </p:cNvPicPr>
          <p:nvPr/>
        </p:nvPicPr>
        <p:blipFill>
          <a:blip r:embed="rId2"/>
          <a:stretch>
            <a:fillRect/>
          </a:stretch>
        </p:blipFill>
        <p:spPr>
          <a:xfrm>
            <a:off x="1011928" y="1251295"/>
            <a:ext cx="6760894" cy="2962896"/>
          </a:xfrm>
          <a:prstGeom prst="rect">
            <a:avLst/>
          </a:prstGeom>
        </p:spPr>
      </p:pic>
    </p:spTree>
    <p:extLst>
      <p:ext uri="{BB962C8B-B14F-4D97-AF65-F5344CB8AC3E}">
        <p14:creationId xmlns:p14="http://schemas.microsoft.com/office/powerpoint/2010/main" val="235196434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CD17F-FB08-4A1B-61C0-0C516AF12CA8}"/>
              </a:ext>
            </a:extLst>
          </p:cNvPr>
          <p:cNvPicPr>
            <a:picLocks noChangeAspect="1"/>
          </p:cNvPicPr>
          <p:nvPr/>
        </p:nvPicPr>
        <p:blipFill>
          <a:blip r:embed="rId2"/>
          <a:stretch>
            <a:fillRect/>
          </a:stretch>
        </p:blipFill>
        <p:spPr>
          <a:xfrm>
            <a:off x="1089439" y="1798983"/>
            <a:ext cx="6463886" cy="3025429"/>
          </a:xfrm>
          <a:prstGeom prst="rect">
            <a:avLst/>
          </a:prstGeom>
        </p:spPr>
      </p:pic>
    </p:spTree>
    <p:extLst>
      <p:ext uri="{BB962C8B-B14F-4D97-AF65-F5344CB8AC3E}">
        <p14:creationId xmlns:p14="http://schemas.microsoft.com/office/powerpoint/2010/main" val="3876286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6015B-7F7A-03E6-4106-0F606DE1DE81}"/>
              </a:ext>
            </a:extLst>
          </p:cNvPr>
          <p:cNvPicPr>
            <a:picLocks noChangeAspect="1"/>
          </p:cNvPicPr>
          <p:nvPr/>
        </p:nvPicPr>
        <p:blipFill>
          <a:blip r:embed="rId2"/>
          <a:stretch>
            <a:fillRect/>
          </a:stretch>
        </p:blipFill>
        <p:spPr>
          <a:xfrm>
            <a:off x="2163210" y="1589662"/>
            <a:ext cx="4817579" cy="3147162"/>
          </a:xfrm>
          <a:prstGeom prst="rect">
            <a:avLst/>
          </a:prstGeom>
        </p:spPr>
      </p:pic>
    </p:spTree>
    <p:extLst>
      <p:ext uri="{BB962C8B-B14F-4D97-AF65-F5344CB8AC3E}">
        <p14:creationId xmlns:p14="http://schemas.microsoft.com/office/powerpoint/2010/main" val="11695880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59DA57-0110-107E-973B-95736304B1AE}"/>
              </a:ext>
            </a:extLst>
          </p:cNvPr>
          <p:cNvPicPr>
            <a:picLocks noChangeAspect="1"/>
          </p:cNvPicPr>
          <p:nvPr/>
        </p:nvPicPr>
        <p:blipFill>
          <a:blip r:embed="rId2"/>
          <a:stretch>
            <a:fillRect/>
          </a:stretch>
        </p:blipFill>
        <p:spPr>
          <a:xfrm>
            <a:off x="2069823" y="1610139"/>
            <a:ext cx="5867673" cy="3238086"/>
          </a:xfrm>
          <a:prstGeom prst="rect">
            <a:avLst/>
          </a:prstGeom>
        </p:spPr>
      </p:pic>
    </p:spTree>
    <p:extLst>
      <p:ext uri="{BB962C8B-B14F-4D97-AF65-F5344CB8AC3E}">
        <p14:creationId xmlns:p14="http://schemas.microsoft.com/office/powerpoint/2010/main" val="29067637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posed System">
            <a:extLst>
              <a:ext uri="{FF2B5EF4-FFF2-40B4-BE49-F238E27FC236}">
                <a16:creationId xmlns:a16="http://schemas.microsoft.com/office/drawing/2014/main" id="{08263EF1-899C-C6EB-0BC1-E34E741FA7E2}"/>
              </a:ext>
            </a:extLst>
          </p:cNvPr>
          <p:cNvSpPr txBox="1"/>
          <p:nvPr/>
        </p:nvSpPr>
        <p:spPr>
          <a:xfrm>
            <a:off x="45719" y="76199"/>
            <a:ext cx="9017637"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rPr dirty="0"/>
              <a:t>       </a:t>
            </a:r>
            <a:r>
              <a:rPr lang="en-US" dirty="0"/>
              <a:t>Advantages and Applications</a:t>
            </a:r>
            <a:endParaRPr dirty="0"/>
          </a:p>
        </p:txBody>
      </p:sp>
      <p:sp>
        <p:nvSpPr>
          <p:cNvPr id="4" name="TextBox 3">
            <a:extLst>
              <a:ext uri="{FF2B5EF4-FFF2-40B4-BE49-F238E27FC236}">
                <a16:creationId xmlns:a16="http://schemas.microsoft.com/office/drawing/2014/main" id="{309C16EC-4F85-4CD4-B6AF-5E895DDEC809}"/>
              </a:ext>
            </a:extLst>
          </p:cNvPr>
          <p:cNvSpPr txBox="1"/>
          <p:nvPr/>
        </p:nvSpPr>
        <p:spPr>
          <a:xfrm>
            <a:off x="901975" y="1087328"/>
            <a:ext cx="6492738" cy="32932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t>The advantages of this project are as follows:</a:t>
            </a:r>
          </a:p>
          <a:p>
            <a:r>
              <a:rPr lang="en-US" sz="1600" dirty="0"/>
              <a:t>• Minimum hardware requirements. </a:t>
            </a:r>
          </a:p>
          <a:p>
            <a:r>
              <a:rPr lang="en-US" sz="1600" dirty="0"/>
              <a:t>• Simple and inexpensive.</a:t>
            </a:r>
          </a:p>
          <a:p>
            <a:r>
              <a:rPr lang="en-US" sz="1600" dirty="0"/>
              <a:t>• The robot can be controlled even if it’s out of sight. </a:t>
            </a:r>
          </a:p>
          <a:p>
            <a:r>
              <a:rPr lang="en-US" sz="1600" dirty="0"/>
              <a:t>• Small in size. </a:t>
            </a:r>
          </a:p>
          <a:p>
            <a:r>
              <a:rPr lang="en-US" sz="1600" dirty="0"/>
              <a:t>• The circuitry is simple. </a:t>
            </a:r>
          </a:p>
          <a:p>
            <a:endParaRPr lang="en-US" sz="1600" dirty="0"/>
          </a:p>
          <a:p>
            <a:r>
              <a:rPr lang="en-US" sz="1600" dirty="0"/>
              <a:t>Applications: </a:t>
            </a:r>
          </a:p>
          <a:p>
            <a:r>
              <a:rPr lang="en-US" sz="1600" dirty="0"/>
              <a:t>• Home: Cleaning, security systems </a:t>
            </a:r>
          </a:p>
          <a:p>
            <a:r>
              <a:rPr lang="en-US" sz="1600" dirty="0"/>
              <a:t>• Military &amp; </a:t>
            </a:r>
            <a:r>
              <a:rPr lang="en-US" sz="1600" dirty="0" err="1"/>
              <a:t>defence</a:t>
            </a:r>
            <a:r>
              <a:rPr lang="en-US" sz="1600" dirty="0"/>
              <a:t>: As a weapon, search, rescue and attack </a:t>
            </a:r>
          </a:p>
          <a:p>
            <a:r>
              <a:rPr lang="en-US" sz="1600" dirty="0"/>
              <a:t>• Agriculture: Monitoring </a:t>
            </a:r>
          </a:p>
          <a:p>
            <a:r>
              <a:rPr lang="en-US" sz="1600" dirty="0"/>
              <a:t>• Mining </a:t>
            </a:r>
          </a:p>
          <a:p>
            <a:r>
              <a:rPr lang="en-US" sz="1600" dirty="0"/>
              <a:t>• Outer space: Space exploration </a:t>
            </a:r>
            <a:endParaRPr lang="en-IN" sz="1600" dirty="0"/>
          </a:p>
        </p:txBody>
      </p:sp>
    </p:spTree>
    <p:extLst>
      <p:ext uri="{BB962C8B-B14F-4D97-AF65-F5344CB8AC3E}">
        <p14:creationId xmlns:p14="http://schemas.microsoft.com/office/powerpoint/2010/main" val="1596406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posed System">
            <a:extLst>
              <a:ext uri="{FF2B5EF4-FFF2-40B4-BE49-F238E27FC236}">
                <a16:creationId xmlns:a16="http://schemas.microsoft.com/office/drawing/2014/main" id="{14D1D548-AB6D-945D-8F43-246002603B30}"/>
              </a:ext>
            </a:extLst>
          </p:cNvPr>
          <p:cNvSpPr txBox="1"/>
          <p:nvPr/>
        </p:nvSpPr>
        <p:spPr>
          <a:xfrm>
            <a:off x="45719" y="76199"/>
            <a:ext cx="9017637"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rPr dirty="0"/>
              <a:t>       </a:t>
            </a:r>
            <a:r>
              <a:rPr lang="en-US" dirty="0"/>
              <a:t>Results and Conclusions</a:t>
            </a:r>
            <a:endParaRPr dirty="0"/>
          </a:p>
        </p:txBody>
      </p:sp>
      <p:pic>
        <p:nvPicPr>
          <p:cNvPr id="4" name="Picture 3">
            <a:extLst>
              <a:ext uri="{FF2B5EF4-FFF2-40B4-BE49-F238E27FC236}">
                <a16:creationId xmlns:a16="http://schemas.microsoft.com/office/drawing/2014/main" id="{B5C13888-3213-37E6-15DA-7D2FF7970B8B}"/>
              </a:ext>
            </a:extLst>
          </p:cNvPr>
          <p:cNvPicPr>
            <a:picLocks noChangeAspect="1"/>
          </p:cNvPicPr>
          <p:nvPr/>
        </p:nvPicPr>
        <p:blipFill>
          <a:blip r:embed="rId2"/>
          <a:stretch>
            <a:fillRect/>
          </a:stretch>
        </p:blipFill>
        <p:spPr>
          <a:xfrm>
            <a:off x="1016069" y="1287945"/>
            <a:ext cx="2162175" cy="3924300"/>
          </a:xfrm>
          <a:prstGeom prst="rect">
            <a:avLst/>
          </a:prstGeom>
        </p:spPr>
      </p:pic>
      <p:pic>
        <p:nvPicPr>
          <p:cNvPr id="8" name="Picture 7">
            <a:extLst>
              <a:ext uri="{FF2B5EF4-FFF2-40B4-BE49-F238E27FC236}">
                <a16:creationId xmlns:a16="http://schemas.microsoft.com/office/drawing/2014/main" id="{E5594602-63DF-5676-196A-CE697CBCF5B5}"/>
              </a:ext>
            </a:extLst>
          </p:cNvPr>
          <p:cNvPicPr>
            <a:picLocks noChangeAspect="1"/>
          </p:cNvPicPr>
          <p:nvPr/>
        </p:nvPicPr>
        <p:blipFill>
          <a:blip r:embed="rId3"/>
          <a:stretch>
            <a:fillRect/>
          </a:stretch>
        </p:blipFill>
        <p:spPr>
          <a:xfrm>
            <a:off x="3176587" y="2405062"/>
            <a:ext cx="3611839" cy="2650326"/>
          </a:xfrm>
          <a:prstGeom prst="rect">
            <a:avLst/>
          </a:prstGeom>
        </p:spPr>
      </p:pic>
    </p:spTree>
    <p:extLst>
      <p:ext uri="{BB962C8B-B14F-4D97-AF65-F5344CB8AC3E}">
        <p14:creationId xmlns:p14="http://schemas.microsoft.com/office/powerpoint/2010/main" val="135513509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posed System">
            <a:extLst>
              <a:ext uri="{FF2B5EF4-FFF2-40B4-BE49-F238E27FC236}">
                <a16:creationId xmlns:a16="http://schemas.microsoft.com/office/drawing/2014/main" id="{5F882F2C-43DF-7AEF-D4A1-721786E63E32}"/>
              </a:ext>
            </a:extLst>
          </p:cNvPr>
          <p:cNvSpPr txBox="1"/>
          <p:nvPr/>
        </p:nvSpPr>
        <p:spPr>
          <a:xfrm>
            <a:off x="45719" y="76199"/>
            <a:ext cx="9017637"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rPr dirty="0"/>
              <a:t>       </a:t>
            </a:r>
            <a:r>
              <a:rPr lang="en-US" dirty="0"/>
              <a:t>Future Scope</a:t>
            </a:r>
            <a:endParaRPr dirty="0"/>
          </a:p>
        </p:txBody>
      </p:sp>
      <p:sp>
        <p:nvSpPr>
          <p:cNvPr id="4" name="TextBox 3">
            <a:extLst>
              <a:ext uri="{FF2B5EF4-FFF2-40B4-BE49-F238E27FC236}">
                <a16:creationId xmlns:a16="http://schemas.microsoft.com/office/drawing/2014/main" id="{469F7185-1EF5-A08A-741F-A3DBFE4315B5}"/>
              </a:ext>
            </a:extLst>
          </p:cNvPr>
          <p:cNvSpPr txBox="1"/>
          <p:nvPr/>
        </p:nvSpPr>
        <p:spPr>
          <a:xfrm>
            <a:off x="875815" y="1325868"/>
            <a:ext cx="7357443" cy="34778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Autonomous bot </a:t>
            </a:r>
          </a:p>
          <a:p>
            <a:r>
              <a:rPr lang="en-US" sz="2000" dirty="0"/>
              <a:t>Autonomous bot can be built using ultrasonic sensors. This bot can be designed in such a way that it can move around on its own without crashing into any obstacles. While the bot moves around the video streaming allows the user to monitor the motion of the robot. </a:t>
            </a:r>
          </a:p>
          <a:p>
            <a:endParaRPr lang="en-US" sz="2000" dirty="0"/>
          </a:p>
          <a:p>
            <a:r>
              <a:rPr lang="en-US" sz="2000" dirty="0"/>
              <a:t>The ultrasonic sensor can be used to plot a 2d map of its surroundings. It can detect the obstacles in its way and select the best path for itself. </a:t>
            </a:r>
          </a:p>
          <a:p>
            <a:endParaRPr lang="en-US" sz="2000" dirty="0"/>
          </a:p>
          <a:p>
            <a:r>
              <a:rPr lang="en-US" sz="2000" dirty="0"/>
              <a:t>Domestic or household robots – These bots can be used to perform household tasks. This robot can be used monitor children</a:t>
            </a:r>
            <a:endParaRPr lang="en-IN" sz="2000" dirty="0"/>
          </a:p>
        </p:txBody>
      </p:sp>
    </p:spTree>
    <p:extLst>
      <p:ext uri="{BB962C8B-B14F-4D97-AF65-F5344CB8AC3E}">
        <p14:creationId xmlns:p14="http://schemas.microsoft.com/office/powerpoint/2010/main" val="308594950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ferences"/>
          <p:cNvSpPr txBox="1"/>
          <p:nvPr/>
        </p:nvSpPr>
        <p:spPr>
          <a:xfrm>
            <a:off x="45719" y="1015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      References</a:t>
            </a:r>
          </a:p>
        </p:txBody>
      </p:sp>
      <p:sp>
        <p:nvSpPr>
          <p:cNvPr id="77"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78" name="Slide Number"/>
          <p:cNvSpPr txBox="1">
            <a:spLocks noGrp="1"/>
          </p:cNvSpPr>
          <p:nvPr>
            <p:ph type="sldNum" sz="quarter" idx="2"/>
          </p:nvPr>
        </p:nvSpPr>
        <p:spPr>
          <a:xfrm>
            <a:off x="8827134" y="6400800"/>
            <a:ext cx="2819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3" name="TextBox 2">
            <a:extLst>
              <a:ext uri="{FF2B5EF4-FFF2-40B4-BE49-F238E27FC236}">
                <a16:creationId xmlns:a16="http://schemas.microsoft.com/office/drawing/2014/main" id="{B3B26DE3-0DF9-A485-4AC0-16936B43B972}"/>
              </a:ext>
            </a:extLst>
          </p:cNvPr>
          <p:cNvSpPr txBox="1"/>
          <p:nvPr/>
        </p:nvSpPr>
        <p:spPr>
          <a:xfrm>
            <a:off x="512389" y="982176"/>
            <a:ext cx="8455715"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t>[1] S. S. Pujari, M. S. Patil, and S. S. </a:t>
            </a:r>
            <a:r>
              <a:rPr lang="en-US" sz="1800" dirty="0" err="1"/>
              <a:t>Ingleshwar</a:t>
            </a:r>
            <a:r>
              <a:rPr lang="en-US" sz="1800" dirty="0"/>
              <a:t>, “Remotely controlled autonomous robot using Android application”, 2017 IEEE International Conference on I-SMAC (IoT in Social, Mobile, Analytics, and Cloud) (I-SMAC), 2017.</a:t>
            </a:r>
          </a:p>
          <a:p>
            <a:endParaRPr lang="en-US" sz="1800" dirty="0"/>
          </a:p>
          <a:p>
            <a:r>
              <a:rPr lang="en-US" sz="1800" dirty="0"/>
              <a:t> [2] M. R. </a:t>
            </a:r>
            <a:r>
              <a:rPr lang="en-US" sz="1800" dirty="0" err="1"/>
              <a:t>Mishi</a:t>
            </a:r>
            <a:r>
              <a:rPr lang="en-US" sz="1800" dirty="0"/>
              <a:t>, R. Bibi, and T. Ahsan, “Multiple motion control systems of the robotic car based on IoT to produce cloud service,” 2017 IEEE International Conference on Electrical, Computer and Communication Engineering (ECCE), </a:t>
            </a:r>
            <a:r>
              <a:rPr lang="en-US" sz="1800"/>
              <a:t>2017 </a:t>
            </a:r>
          </a:p>
          <a:p>
            <a:endParaRPr lang="en-US" sz="1800" dirty="0"/>
          </a:p>
          <a:p>
            <a:r>
              <a:rPr lang="en-US" sz="1800" dirty="0"/>
              <a:t>[3] D. Chakraborty, K. Sharma, R. K. Roy, H. Singh, and T. </a:t>
            </a:r>
            <a:r>
              <a:rPr lang="en-US" sz="1800" dirty="0" err="1"/>
              <a:t>Bezboruah</a:t>
            </a:r>
            <a:r>
              <a:rPr lang="en-US" sz="1800" dirty="0"/>
              <a:t>, “Android application based monitoring and controlling of movement of a remotely controlled robotic car mounted with various sensors via Bluetooth,” 2016 IEEE International Conference on Advances in Electrical, Electronic and Systems Engineering (ICAEES), 2016 </a:t>
            </a:r>
            <a:endParaRPr lang="en-IN" sz="18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s"/>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Contents</a:t>
            </a:r>
          </a:p>
        </p:txBody>
      </p:sp>
      <p:sp>
        <p:nvSpPr>
          <p:cNvPr id="41" name="Introduction…"/>
          <p:cNvSpPr txBox="1"/>
          <p:nvPr/>
        </p:nvSpPr>
        <p:spPr>
          <a:xfrm>
            <a:off x="350519" y="838200"/>
            <a:ext cx="8442962" cy="27487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buSzPct val="100000"/>
              <a:buFont typeface="Courier New"/>
              <a:buChar char="o"/>
              <a:defRPr sz="1800"/>
            </a:pPr>
            <a:r>
              <a:t>Introduction </a:t>
            </a:r>
          </a:p>
          <a:p>
            <a:pPr marL="342900" indent="-342900">
              <a:buSzPct val="100000"/>
              <a:buFont typeface="Courier New"/>
              <a:buChar char="o"/>
              <a:defRPr sz="1800"/>
            </a:pPr>
            <a:r>
              <a:t>Literature Review </a:t>
            </a:r>
          </a:p>
          <a:p>
            <a:pPr marL="342900" indent="-342900">
              <a:buSzPct val="100000"/>
              <a:buFont typeface="Courier New"/>
              <a:buChar char="o"/>
              <a:defRPr sz="1800"/>
            </a:pPr>
            <a:r>
              <a:t>Existing System</a:t>
            </a:r>
          </a:p>
          <a:p>
            <a:pPr marL="342900" indent="-342900">
              <a:buSzPct val="100000"/>
              <a:buFont typeface="Courier New"/>
              <a:buChar char="o"/>
              <a:defRPr sz="1800"/>
            </a:pPr>
            <a:r>
              <a:t>Problem Statement &amp; Objectives </a:t>
            </a:r>
          </a:p>
          <a:p>
            <a:pPr marL="342900" indent="-342900">
              <a:buSzPct val="100000"/>
              <a:buFont typeface="Courier New"/>
              <a:buChar char="o"/>
              <a:defRPr sz="1800"/>
            </a:pPr>
            <a:r>
              <a:t>Proposed System</a:t>
            </a:r>
          </a:p>
          <a:p>
            <a:pPr marL="342900" indent="-342900">
              <a:buSzPct val="100000"/>
              <a:buFont typeface="Courier New"/>
              <a:buChar char="o"/>
              <a:defRPr sz="1800"/>
            </a:pPr>
            <a:r>
              <a:t>Block Diagram </a:t>
            </a:r>
          </a:p>
          <a:p>
            <a:pPr marL="342900" indent="-342900">
              <a:buSzPct val="100000"/>
              <a:buFont typeface="Courier New"/>
              <a:buChar char="o"/>
              <a:defRPr sz="1800"/>
            </a:pPr>
            <a:r>
              <a:t>Hardware &amp; Software Specification</a:t>
            </a:r>
          </a:p>
          <a:p>
            <a:pPr marL="342900" indent="-342900">
              <a:buSzPct val="100000"/>
              <a:buFont typeface="Courier New"/>
              <a:buChar char="o"/>
              <a:defRPr sz="1800"/>
            </a:pPr>
            <a:r>
              <a:t>References</a:t>
            </a:r>
          </a:p>
          <a:p>
            <a:pPr marL="342900" indent="-342900">
              <a:buSzPct val="100000"/>
              <a:buFont typeface="Courier New"/>
              <a:buChar char="o"/>
              <a:defRPr sz="1800"/>
            </a:pPr>
            <a:r>
              <a:t>Progress Work  </a:t>
            </a:r>
          </a:p>
          <a:p>
            <a:pPr marL="342900" indent="-342900">
              <a:buSzPct val="100000"/>
              <a:buFont typeface="Courier New"/>
              <a:buChar char="o"/>
              <a:defRPr sz="1800"/>
            </a:pPr>
            <a:r>
              <a:t>Milestones/Schedule/Timeline </a:t>
            </a:r>
          </a:p>
        </p:txBody>
      </p:sp>
      <p:sp>
        <p:nvSpPr>
          <p:cNvPr id="42"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43"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Milestones/Schedule"/>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      Milestones/Schedule</a:t>
            </a:r>
          </a:p>
        </p:txBody>
      </p:sp>
      <p:sp>
        <p:nvSpPr>
          <p:cNvPr id="86"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87" name="Slide Number"/>
          <p:cNvSpPr txBox="1">
            <a:spLocks noGrp="1"/>
          </p:cNvSpPr>
          <p:nvPr>
            <p:ph type="sldNum" sz="quarter" idx="2"/>
          </p:nvPr>
        </p:nvSpPr>
        <p:spPr>
          <a:xfrm>
            <a:off x="8827134" y="6400800"/>
            <a:ext cx="2819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graphicFrame>
        <p:nvGraphicFramePr>
          <p:cNvPr id="88" name="Table 1"/>
          <p:cNvGraphicFramePr/>
          <p:nvPr/>
        </p:nvGraphicFramePr>
        <p:xfrm>
          <a:off x="228600" y="1066800"/>
          <a:ext cx="8672511" cy="1296987"/>
        </p:xfrm>
        <a:graphic>
          <a:graphicData uri="http://schemas.openxmlformats.org/drawingml/2006/table">
            <a:tbl>
              <a:tblPr>
                <a:tableStyleId>{4C3C2611-4C71-4FC5-86AE-919BDF0F9419}</a:tableStyleId>
              </a:tblPr>
              <a:tblGrid>
                <a:gridCol w="3267075">
                  <a:extLst>
                    <a:ext uri="{9D8B030D-6E8A-4147-A177-3AD203B41FA5}">
                      <a16:colId xmlns:a16="http://schemas.microsoft.com/office/drawing/2014/main" val="20000"/>
                    </a:ext>
                  </a:extLst>
                </a:gridCol>
                <a:gridCol w="1773237">
                  <a:extLst>
                    <a:ext uri="{9D8B030D-6E8A-4147-A177-3AD203B41FA5}">
                      <a16:colId xmlns:a16="http://schemas.microsoft.com/office/drawing/2014/main" val="20001"/>
                    </a:ext>
                  </a:extLst>
                </a:gridCol>
                <a:gridCol w="1500187">
                  <a:extLst>
                    <a:ext uri="{9D8B030D-6E8A-4147-A177-3AD203B41FA5}">
                      <a16:colId xmlns:a16="http://schemas.microsoft.com/office/drawing/2014/main" val="20002"/>
                    </a:ext>
                  </a:extLst>
                </a:gridCol>
                <a:gridCol w="2132012">
                  <a:extLst>
                    <a:ext uri="{9D8B030D-6E8A-4147-A177-3AD203B41FA5}">
                      <a16:colId xmlns:a16="http://schemas.microsoft.com/office/drawing/2014/main" val="20003"/>
                    </a:ext>
                  </a:extLst>
                </a:gridCol>
              </a:tblGrid>
              <a:tr h="533400">
                <a:tc>
                  <a:txBody>
                    <a:bodyPr/>
                    <a:lstStyle/>
                    <a:p>
                      <a:pPr algn="ctr">
                        <a:lnSpc>
                          <a:spcPct val="107000"/>
                        </a:lnSpc>
                        <a:spcBef>
                          <a:spcPts val="300"/>
                        </a:spcBef>
                        <a:defRPr sz="1800"/>
                      </a:pPr>
                      <a:r>
                        <a:rPr sz="1600"/>
                        <a:t>Milestone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800"/>
                      </a:pPr>
                      <a:r>
                        <a:rPr sz="1600"/>
                        <a:t>Baseline Date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800"/>
                      </a:pPr>
                      <a:r>
                        <a:rPr sz="1600"/>
                        <a:t>Target Date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800"/>
                      </a:pPr>
                      <a:r>
                        <a:rPr sz="1600"/>
                        <a:t>Achievement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763587">
                <a:tc>
                  <a:txBody>
                    <a:bodyPr/>
                    <a:lstStyle/>
                    <a:p>
                      <a:pPr algn="ctr">
                        <a:lnSpc>
                          <a:spcPct val="107000"/>
                        </a:lnSpc>
                        <a:spcBef>
                          <a:spcPts val="300"/>
                        </a:spcBef>
                        <a:defRPr sz="1200" b="1"/>
                      </a:pPr>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200" b="1"/>
                      </a:pPr>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200" b="1"/>
                      </a:pPr>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200" b="1"/>
                      </a:pPr>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11/28/22"/>
          <p:cNvSpPr txBox="1"/>
          <p:nvPr/>
        </p:nvSpPr>
        <p:spPr>
          <a:xfrm>
            <a:off x="45719" y="6315075"/>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92" name="Thank You"/>
          <p:cNvSpPr txBox="1"/>
          <p:nvPr/>
        </p:nvSpPr>
        <p:spPr>
          <a:xfrm>
            <a:off x="2484119" y="2967037"/>
            <a:ext cx="4175762" cy="8497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5400">
                <a:effectLst>
                  <a:outerShdw blurRad="12700" dist="38100" dir="2700000" rotWithShape="0">
                    <a:srgbClr val="DDDDDD"/>
                  </a:outerShdw>
                </a:effectLst>
              </a:defRPr>
            </a:lvl1pPr>
          </a:lstStyle>
          <a:p>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Introduction"/>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Introduction</a:t>
            </a:r>
          </a:p>
        </p:txBody>
      </p:sp>
      <p:sp>
        <p:nvSpPr>
          <p:cNvPr id="46"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47"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4" name="Picture 3">
            <a:extLst>
              <a:ext uri="{FF2B5EF4-FFF2-40B4-BE49-F238E27FC236}">
                <a16:creationId xmlns:a16="http://schemas.microsoft.com/office/drawing/2014/main" id="{B4B7E916-E85E-9996-36B3-0320150E820B}"/>
              </a:ext>
            </a:extLst>
          </p:cNvPr>
          <p:cNvPicPr>
            <a:picLocks noChangeAspect="1"/>
          </p:cNvPicPr>
          <p:nvPr/>
        </p:nvPicPr>
        <p:blipFill>
          <a:blip r:embed="rId2"/>
          <a:stretch>
            <a:fillRect/>
          </a:stretch>
        </p:blipFill>
        <p:spPr>
          <a:xfrm>
            <a:off x="1728787" y="1366837"/>
            <a:ext cx="5686425" cy="412432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terature Review"/>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Literature Review </a:t>
            </a:r>
          </a:p>
        </p:txBody>
      </p:sp>
      <p:sp>
        <p:nvSpPr>
          <p:cNvPr id="50"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5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5" name="TextBox 4">
            <a:extLst>
              <a:ext uri="{FF2B5EF4-FFF2-40B4-BE49-F238E27FC236}">
                <a16:creationId xmlns:a16="http://schemas.microsoft.com/office/drawing/2014/main" id="{88E33688-2EBD-DFED-6808-177547BE489B}"/>
              </a:ext>
            </a:extLst>
          </p:cNvPr>
          <p:cNvSpPr txBox="1"/>
          <p:nvPr/>
        </p:nvSpPr>
        <p:spPr>
          <a:xfrm>
            <a:off x="357809" y="1182755"/>
            <a:ext cx="8358807"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28600" indent="-228600">
              <a:buAutoNum type="arabicPeriod"/>
            </a:pPr>
            <a:r>
              <a:rPr lang="en-US" sz="1200" dirty="0"/>
              <a:t>“Remotely controlled autonomous robot using Android application”, Authors: S. S. Pujari, M. S. Patil, and S. S. </a:t>
            </a:r>
            <a:r>
              <a:rPr lang="en-US" sz="1200" dirty="0" err="1"/>
              <a:t>Ingleshwar</a:t>
            </a:r>
            <a:r>
              <a:rPr lang="en-US" sz="1200" dirty="0"/>
              <a:t>, Year: 2017 A robot was designed by S Pujari, S </a:t>
            </a:r>
            <a:r>
              <a:rPr lang="en-US" sz="1200" dirty="0" err="1"/>
              <a:t>S</a:t>
            </a:r>
            <a:r>
              <a:rPr lang="en-US" sz="1200" dirty="0"/>
              <a:t> </a:t>
            </a:r>
            <a:r>
              <a:rPr lang="en-US" sz="1200" dirty="0" err="1"/>
              <a:t>Ingleshwar</a:t>
            </a:r>
            <a:r>
              <a:rPr lang="en-US" sz="1200" dirty="0"/>
              <a:t> and M S Patil to monitor children. The aim of this project was to help the working families to monitor their children with the help of a camera. </a:t>
            </a:r>
            <a:r>
              <a:rPr lang="en-US" sz="1200" dirty="0" err="1"/>
              <a:t>WiFi</a:t>
            </a:r>
            <a:r>
              <a:rPr lang="en-US" sz="1200" dirty="0"/>
              <a:t> and Bluetooth modules were used. A camera module and Raspberry Pi 3 was used by the robot. They used Python language. </a:t>
            </a:r>
          </a:p>
          <a:p>
            <a:pPr marL="228600" indent="-228600">
              <a:buAutoNum type="arabicPeriod"/>
            </a:pPr>
            <a:endParaRPr lang="en-US" sz="1200" dirty="0"/>
          </a:p>
          <a:p>
            <a:pPr marL="228600" indent="-228600">
              <a:buAutoNum type="arabicPeriod"/>
            </a:pPr>
            <a:r>
              <a:rPr lang="en-US" sz="1200" dirty="0"/>
              <a:t>. “Multiple motion control systems of the robotic car based on IoT to produce cloud service,” Authors: M. R. </a:t>
            </a:r>
            <a:r>
              <a:rPr lang="en-US" sz="1200" dirty="0" err="1"/>
              <a:t>Mishi</a:t>
            </a:r>
            <a:r>
              <a:rPr lang="en-US" sz="1200" dirty="0"/>
              <a:t>, R. Bibi, and T. Ahsan Year: 2017 A robotic car was designed by Mr. </a:t>
            </a:r>
            <a:r>
              <a:rPr lang="en-US" sz="1200" dirty="0" err="1"/>
              <a:t>Mishi</a:t>
            </a:r>
            <a:r>
              <a:rPr lang="en-US" sz="1200" dirty="0"/>
              <a:t> using Arduino UNO and Raspberry Pi. These two controllers were together used to control the robot in this project. This car had the features that allowed tracing the car and detect the obstacles. The path could be measured. The data was in the cloud. This allowed offline operations. </a:t>
            </a:r>
          </a:p>
          <a:p>
            <a:pPr marL="228600" indent="-228600">
              <a:buAutoNum type="arabicPeriod"/>
            </a:pPr>
            <a:endParaRPr lang="en-US" sz="1200" dirty="0"/>
          </a:p>
          <a:p>
            <a:pPr marL="228600" indent="-228600">
              <a:buAutoNum type="arabicPeriod"/>
            </a:pPr>
            <a:r>
              <a:rPr lang="en-US" sz="1200" dirty="0"/>
              <a:t> “Android application based monitoring and controlling of movement of a remotely controlled robotic car mounted with various sensors via Bluetooth,” Authors: D. Chakraborty, K. Sharma, R. K. Roy, H. Singh, and T. </a:t>
            </a:r>
            <a:r>
              <a:rPr lang="en-US" sz="1200" dirty="0" err="1"/>
              <a:t>Bezboruah</a:t>
            </a:r>
            <a:r>
              <a:rPr lang="en-US" sz="1200" dirty="0"/>
              <a:t>, Year:2016 This model which was developed by D. </a:t>
            </a:r>
            <a:r>
              <a:rPr lang="en-US" sz="1200" dirty="0" err="1"/>
              <a:t>Chakraborthy</a:t>
            </a:r>
            <a:r>
              <a:rPr lang="en-US" sz="1200" dirty="0"/>
              <a:t> had sensors and the Bluetooth technology. The communication was established between the robot and the smart device. Ultrasonic ranging sensor was used to detect the obstacles in order to avoid collision. The robot had the camera. The images taken by the robot were later used form analysis</a:t>
            </a:r>
            <a:endParaRPr lang="en-IN" sz="12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xisting System"/>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Existing System</a:t>
            </a:r>
          </a:p>
        </p:txBody>
      </p:sp>
      <p:sp>
        <p:nvSpPr>
          <p:cNvPr id="55"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56"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3" name="Picture 2">
            <a:extLst>
              <a:ext uri="{FF2B5EF4-FFF2-40B4-BE49-F238E27FC236}">
                <a16:creationId xmlns:a16="http://schemas.microsoft.com/office/drawing/2014/main" id="{0E6E607F-5611-D73F-AC28-DAF844E8A46C}"/>
              </a:ext>
            </a:extLst>
          </p:cNvPr>
          <p:cNvPicPr>
            <a:picLocks noChangeAspect="1"/>
          </p:cNvPicPr>
          <p:nvPr/>
        </p:nvPicPr>
        <p:blipFill rotWithShape="1">
          <a:blip r:embed="rId2"/>
          <a:srcRect t="895" b="-1"/>
          <a:stretch/>
        </p:blipFill>
        <p:spPr>
          <a:xfrm>
            <a:off x="1366837" y="1441174"/>
            <a:ext cx="6410325" cy="401188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roblem Statement &amp; Objectives"/>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       Problem Statement &amp; Objectives</a:t>
            </a:r>
          </a:p>
        </p:txBody>
      </p:sp>
      <p:sp>
        <p:nvSpPr>
          <p:cNvPr id="59" name="Problem Statement:"/>
          <p:cNvSpPr txBox="1"/>
          <p:nvPr/>
        </p:nvSpPr>
        <p:spPr>
          <a:xfrm>
            <a:off x="350519" y="838200"/>
            <a:ext cx="8442962" cy="348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vl1pPr>
          </a:lstStyle>
          <a:p>
            <a:r>
              <a:t>Problem Statement: </a:t>
            </a:r>
          </a:p>
        </p:txBody>
      </p:sp>
      <p:sp>
        <p:nvSpPr>
          <p:cNvPr id="60"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6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62" name="Objectives:"/>
          <p:cNvSpPr txBox="1"/>
          <p:nvPr/>
        </p:nvSpPr>
        <p:spPr>
          <a:xfrm>
            <a:off x="350519" y="3048000"/>
            <a:ext cx="8442962" cy="348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b="1"/>
            </a:pPr>
            <a:r>
              <a:t>Objectives:</a:t>
            </a:r>
            <a:r>
              <a:rPr b="0"/>
              <a:t> </a:t>
            </a:r>
          </a:p>
        </p:txBody>
      </p:sp>
      <p:sp>
        <p:nvSpPr>
          <p:cNvPr id="2" name="TextBox 1">
            <a:extLst>
              <a:ext uri="{FF2B5EF4-FFF2-40B4-BE49-F238E27FC236}">
                <a16:creationId xmlns:a16="http://schemas.microsoft.com/office/drawing/2014/main" id="{084FD6AF-2AE6-8B4F-6C49-56D51E4448A1}"/>
              </a:ext>
            </a:extLst>
          </p:cNvPr>
          <p:cNvSpPr txBox="1"/>
          <p:nvPr/>
        </p:nvSpPr>
        <p:spPr>
          <a:xfrm>
            <a:off x="349731" y="1333348"/>
            <a:ext cx="719680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dirty="0"/>
              <a:t>To develop a prototype of a smartphone-controlled robot car</a:t>
            </a:r>
          </a:p>
        </p:txBody>
      </p:sp>
      <p:sp>
        <p:nvSpPr>
          <p:cNvPr id="3" name="TextBox 2">
            <a:extLst>
              <a:ext uri="{FF2B5EF4-FFF2-40B4-BE49-F238E27FC236}">
                <a16:creationId xmlns:a16="http://schemas.microsoft.com/office/drawing/2014/main" id="{DDB68771-433D-D18E-B6DC-508FC2492115}"/>
              </a:ext>
            </a:extLst>
          </p:cNvPr>
          <p:cNvSpPr txBox="1"/>
          <p:nvPr/>
        </p:nvSpPr>
        <p:spPr>
          <a:xfrm>
            <a:off x="349732" y="3592025"/>
            <a:ext cx="8280601"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t>The aim of this project is to develop a prototype of a smartphone-controlled robot car that performs a various function in order to provide a very powerful and versatile robot while also reducing the hardware usage as much as possible.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roposed System"/>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rPr dirty="0"/>
              <a:t>       Proposed System</a:t>
            </a:r>
          </a:p>
        </p:txBody>
      </p:sp>
      <p:sp>
        <p:nvSpPr>
          <p:cNvPr id="65"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66"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4" name="TextBox 3">
            <a:extLst>
              <a:ext uri="{FF2B5EF4-FFF2-40B4-BE49-F238E27FC236}">
                <a16:creationId xmlns:a16="http://schemas.microsoft.com/office/drawing/2014/main" id="{CEB13179-B750-D417-8962-E529FD72D07C}"/>
              </a:ext>
            </a:extLst>
          </p:cNvPr>
          <p:cNvSpPr txBox="1"/>
          <p:nvPr/>
        </p:nvSpPr>
        <p:spPr>
          <a:xfrm>
            <a:off x="665921" y="1221726"/>
            <a:ext cx="8040757"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web page which can be accessed using any device with internet connection is used to send commands. Commands are sent from the transmitter at transmitter end to the receiver at receiver’s end to control the movement of the robotic vehicle in forward, backward, right or left directions. A touch screen device is used to control these movements. The two dc motors are interfaced to the microcontroller. The robot is controlled through Wi-Fi using ESP32-CAM. A web page is used to control the robotic vehicle, that can be accessed in any type of device inside our local network. </a:t>
            </a:r>
            <a:endParaRPr lang="en-IN"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Block Diagram"/>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       Block Diagram</a:t>
            </a:r>
          </a:p>
        </p:txBody>
      </p:sp>
      <p:sp>
        <p:nvSpPr>
          <p:cNvPr id="69"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70"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pic>
        <p:nvPicPr>
          <p:cNvPr id="4" name="Picture 3">
            <a:extLst>
              <a:ext uri="{FF2B5EF4-FFF2-40B4-BE49-F238E27FC236}">
                <a16:creationId xmlns:a16="http://schemas.microsoft.com/office/drawing/2014/main" id="{73180DAF-1806-DDF4-8527-28FB0EB78E5D}"/>
              </a:ext>
            </a:extLst>
          </p:cNvPr>
          <p:cNvPicPr>
            <a:picLocks noChangeAspect="1"/>
          </p:cNvPicPr>
          <p:nvPr/>
        </p:nvPicPr>
        <p:blipFill>
          <a:blip r:embed="rId2"/>
          <a:stretch>
            <a:fillRect/>
          </a:stretch>
        </p:blipFill>
        <p:spPr>
          <a:xfrm>
            <a:off x="830124" y="4673349"/>
            <a:ext cx="7781925" cy="402907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A8744-5A5D-AD60-24C8-D739C21876E7}"/>
              </a:ext>
            </a:extLst>
          </p:cNvPr>
          <p:cNvPicPr>
            <a:picLocks noChangeAspect="1"/>
          </p:cNvPicPr>
          <p:nvPr/>
        </p:nvPicPr>
        <p:blipFill>
          <a:blip r:embed="rId2"/>
          <a:stretch>
            <a:fillRect/>
          </a:stretch>
        </p:blipFill>
        <p:spPr>
          <a:xfrm>
            <a:off x="701743" y="2623930"/>
            <a:ext cx="2392954" cy="1522291"/>
          </a:xfrm>
          <a:prstGeom prst="rect">
            <a:avLst/>
          </a:prstGeom>
        </p:spPr>
      </p:pic>
      <p:pic>
        <p:nvPicPr>
          <p:cNvPr id="5" name="Picture 4">
            <a:extLst>
              <a:ext uri="{FF2B5EF4-FFF2-40B4-BE49-F238E27FC236}">
                <a16:creationId xmlns:a16="http://schemas.microsoft.com/office/drawing/2014/main" id="{DC7E9578-E7C8-9BE4-105E-1CA9D6004041}"/>
              </a:ext>
            </a:extLst>
          </p:cNvPr>
          <p:cNvPicPr>
            <a:picLocks noChangeAspect="1"/>
          </p:cNvPicPr>
          <p:nvPr/>
        </p:nvPicPr>
        <p:blipFill>
          <a:blip r:embed="rId3"/>
          <a:stretch>
            <a:fillRect/>
          </a:stretch>
        </p:blipFill>
        <p:spPr>
          <a:xfrm>
            <a:off x="3250717" y="1072866"/>
            <a:ext cx="5296935" cy="3644557"/>
          </a:xfrm>
          <a:prstGeom prst="rect">
            <a:avLst/>
          </a:prstGeom>
        </p:spPr>
      </p:pic>
    </p:spTree>
    <p:extLst>
      <p:ext uri="{BB962C8B-B14F-4D97-AF65-F5344CB8AC3E}">
        <p14:creationId xmlns:p14="http://schemas.microsoft.com/office/powerpoint/2010/main" val="2779303394"/>
      </p:ext>
    </p:extLst>
  </p:cSld>
  <p:clrMapOvr>
    <a:masterClrMapping/>
  </p:clrMapOvr>
  <p:transition spd="med"/>
</p:sld>
</file>

<file path=ppt/theme/theme1.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TotalTime>
  <Words>972</Words>
  <Application>Microsoft Office PowerPoint</Application>
  <PresentationFormat>On-screen Show (4:3)</PresentationFormat>
  <Paragraphs>95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2_Default Design</vt:lpstr>
      <vt:lpstr>“ Robotic vehicle controlled by touch screen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dc:creator>Disha Nayak</dc:creator>
  <cp:lastModifiedBy>Danush Kumar</cp:lastModifiedBy>
  <cp:revision>72</cp:revision>
  <dcterms:modified xsi:type="dcterms:W3CDTF">2024-05-09T08:32:34Z</dcterms:modified>
</cp:coreProperties>
</file>