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8" r:id="rId7"/>
    <p:sldId id="269" r:id="rId8"/>
    <p:sldId id="263" r:id="rId9"/>
    <p:sldId id="264" r:id="rId10"/>
    <p:sldId id="265" r:id="rId11"/>
    <p:sldId id="273" r:id="rId12"/>
    <p:sldId id="266" r:id="rId13"/>
    <p:sldId id="267" r:id="rId14"/>
    <p:sldId id="270" r:id="rId15"/>
    <p:sldId id="271" r:id="rId16"/>
    <p:sldId id="272"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0D0D"/>
    <a:srgbClr val="1C1B1B"/>
    <a:srgbClr val="29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424CB8-DA14-B7FB-A3D5-D29B7BA88BA2}" v="72" dt="2024-04-16T05:31:41.568"/>
    <p1510:client id="{79305966-205F-E20D-3CB9-4DFC8AB94B6F}" v="1568" dt="2024-04-15T21:10:31.666"/>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15/04/2024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31049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15/04/2024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417278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15/04/2024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902177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15/04/2024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84179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15/04/2024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46692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638941B0-F4D5-4460-BCAD-F7E2B41A8257}" type="datetimeFigureOut">
              <a:rPr lang="fr-FR" smtClean="0"/>
              <a:t>15/04/2024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74763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638941B0-F4D5-4460-BCAD-F7E2B41A8257}" type="datetimeFigureOut">
              <a:rPr lang="fr-FR" smtClean="0"/>
              <a:t>15/04/2024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2611866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638941B0-F4D5-4460-BCAD-F7E2B41A8257}" type="datetimeFigureOut">
              <a:rPr lang="fr-FR" smtClean="0"/>
              <a:t>15/04/2024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395854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38941B0-F4D5-4460-BCAD-F7E2B41A8257}" type="datetimeFigureOut">
              <a:rPr lang="fr-FR" smtClean="0"/>
              <a:t>15/04/2024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404020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15/04/2024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270640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15/04/2024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61090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38941B0-F4D5-4460-BCAD-F7E2B41A8257}" type="datetimeFigureOut">
              <a:rPr lang="fr-FR" smtClean="0"/>
              <a:t>15/04/2024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7C6CCC6-2BE5-4E42-96A4-D1E8E81A3D8E}" type="slidenum">
              <a:rPr lang="fr-FR" smtClean="0"/>
              <a:t>‹N°›</a:t>
            </a:fld>
            <a:endParaRPr lang="fr-FR"/>
          </a:p>
        </p:txBody>
      </p:sp>
    </p:spTree>
    <p:extLst>
      <p:ext uri="{BB962C8B-B14F-4D97-AF65-F5344CB8AC3E}">
        <p14:creationId xmlns:p14="http://schemas.microsoft.com/office/powerpoint/2010/main" val="3071127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sz="6600" dirty="0">
                <a:solidFill>
                  <a:schemeClr val="bg1"/>
                </a:solidFill>
                <a:ea typeface="+mj-lt"/>
                <a:cs typeface="+mj-lt"/>
              </a:rPr>
              <a:t>Jeu de la vie</a:t>
            </a:r>
            <a:endParaRPr lang="fr-FR" sz="6600" dirty="0">
              <a:solidFill>
                <a:schemeClr val="bg1"/>
              </a:solidFill>
            </a:endParaRPr>
          </a:p>
        </p:txBody>
      </p:sp>
      <p:sp>
        <p:nvSpPr>
          <p:cNvPr id="3" name="Sous-titre 2"/>
          <p:cNvSpPr>
            <a:spLocks noGrp="1"/>
          </p:cNvSpPr>
          <p:nvPr>
            <p:ph type="subTitle" idx="1"/>
          </p:nvPr>
        </p:nvSpPr>
        <p:spPr/>
        <p:txBody>
          <a:bodyPr vert="horz" lIns="91440" tIns="45720" rIns="91440" bIns="45720" rtlCol="0" anchor="t">
            <a:normAutofit/>
          </a:bodyPr>
          <a:lstStyle/>
          <a:p>
            <a:r>
              <a:rPr lang="fr-FR" dirty="0">
                <a:solidFill>
                  <a:schemeClr val="bg1">
                    <a:lumMod val="75000"/>
                  </a:schemeClr>
                </a:solidFill>
              </a:rPr>
              <a:t>Fait par Adam et Urbain</a:t>
            </a:r>
          </a:p>
        </p:txBody>
      </p:sp>
    </p:spTree>
    <p:extLst>
      <p:ext uri="{BB962C8B-B14F-4D97-AF65-F5344CB8AC3E}">
        <p14:creationId xmlns:p14="http://schemas.microsoft.com/office/powerpoint/2010/main" val="3784089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re 1">
            <a:extLst>
              <a:ext uri="{FF2B5EF4-FFF2-40B4-BE49-F238E27FC236}">
                <a16:creationId xmlns:a16="http://schemas.microsoft.com/office/drawing/2014/main" id="{1BA8CF57-A422-F6D5-3EAD-6592C6B4CDEA}"/>
              </a:ext>
            </a:extLst>
          </p:cNvPr>
          <p:cNvSpPr>
            <a:spLocks noGrp="1"/>
          </p:cNvSpPr>
          <p:nvPr>
            <p:ph type="title"/>
          </p:nvPr>
        </p:nvSpPr>
        <p:spPr>
          <a:xfrm>
            <a:off x="7237548" y="707132"/>
            <a:ext cx="3062287" cy="2387600"/>
          </a:xfrm>
        </p:spPr>
        <p:txBody>
          <a:bodyPr vert="horz" lIns="91440" tIns="45720" rIns="91440" bIns="45720" rtlCol="0" anchor="b">
            <a:normAutofit/>
          </a:bodyPr>
          <a:lstStyle/>
          <a:p>
            <a:r>
              <a:rPr lang="en-US" sz="3500">
                <a:solidFill>
                  <a:schemeClr val="bg1"/>
                </a:solidFill>
              </a:rPr>
              <a:t>Version Final</a:t>
            </a:r>
          </a:p>
        </p:txBody>
      </p:sp>
      <p:pic>
        <p:nvPicPr>
          <p:cNvPr id="4" name="Espace réservé du contenu 3" descr="Une image contenant texte, capture d’écran, Police&#10;&#10;Description générée automatiquement">
            <a:extLst>
              <a:ext uri="{FF2B5EF4-FFF2-40B4-BE49-F238E27FC236}">
                <a16:creationId xmlns:a16="http://schemas.microsoft.com/office/drawing/2014/main" id="{C9023CB8-8487-D8DF-3842-842AD7B310CC}"/>
              </a:ext>
            </a:extLst>
          </p:cNvPr>
          <p:cNvPicPr>
            <a:picLocks noGrp="1" noChangeAspect="1"/>
          </p:cNvPicPr>
          <p:nvPr>
            <p:ph idx="1"/>
          </p:nvPr>
        </p:nvPicPr>
        <p:blipFill>
          <a:blip r:embed="rId2"/>
          <a:stretch>
            <a:fillRect/>
          </a:stretch>
        </p:blipFill>
        <p:spPr>
          <a:xfrm>
            <a:off x="1008789" y="567365"/>
            <a:ext cx="2409758" cy="2653990"/>
          </a:xfrm>
          <a:prstGeom prst="rect">
            <a:avLst/>
          </a:prstGeom>
        </p:spPr>
      </p:pic>
      <p:pic>
        <p:nvPicPr>
          <p:cNvPr id="5" name="Image 4" descr="Une image contenant texte, capture d’écran, Police, nombre&#10;&#10;Description générée automatiquement">
            <a:extLst>
              <a:ext uri="{FF2B5EF4-FFF2-40B4-BE49-F238E27FC236}">
                <a16:creationId xmlns:a16="http://schemas.microsoft.com/office/drawing/2014/main" id="{B90BCD91-88AC-0E2B-99B4-62D0A90387A8}"/>
              </a:ext>
            </a:extLst>
          </p:cNvPr>
          <p:cNvPicPr>
            <a:picLocks noChangeAspect="1"/>
          </p:cNvPicPr>
          <p:nvPr/>
        </p:nvPicPr>
        <p:blipFill>
          <a:blip r:embed="rId3"/>
          <a:stretch>
            <a:fillRect/>
          </a:stretch>
        </p:blipFill>
        <p:spPr>
          <a:xfrm>
            <a:off x="3627894" y="567365"/>
            <a:ext cx="2386968" cy="2653985"/>
          </a:xfrm>
          <a:prstGeom prst="rect">
            <a:avLst/>
          </a:prstGeom>
        </p:spPr>
      </p:pic>
      <p:cxnSp>
        <p:nvCxnSpPr>
          <p:cNvPr id="24" name="Straight Connector 23">
            <a:extLst>
              <a:ext uri="{FF2B5EF4-FFF2-40B4-BE49-F238E27FC236}">
                <a16:creationId xmlns:a16="http://schemas.microsoft.com/office/drawing/2014/main" id="{07A9243D-8FC3-4B36-874B-55906B03F4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7548" y="3209925"/>
            <a:ext cx="482824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Image 6" descr="Une image contenant mots croisés, carré, capture d’écran, texte&#10;&#10;Description générée automatiquement">
            <a:extLst>
              <a:ext uri="{FF2B5EF4-FFF2-40B4-BE49-F238E27FC236}">
                <a16:creationId xmlns:a16="http://schemas.microsoft.com/office/drawing/2014/main" id="{FBF0A19C-020A-D77D-4BAC-27CE4E8340CF}"/>
              </a:ext>
            </a:extLst>
          </p:cNvPr>
          <p:cNvPicPr>
            <a:picLocks noChangeAspect="1"/>
          </p:cNvPicPr>
          <p:nvPr/>
        </p:nvPicPr>
        <p:blipFill>
          <a:blip r:embed="rId4"/>
          <a:stretch>
            <a:fillRect/>
          </a:stretch>
        </p:blipFill>
        <p:spPr>
          <a:xfrm>
            <a:off x="1109883" y="3432789"/>
            <a:ext cx="2308664" cy="2776242"/>
          </a:xfrm>
          <a:prstGeom prst="rect">
            <a:avLst/>
          </a:prstGeom>
        </p:spPr>
      </p:pic>
      <p:cxnSp>
        <p:nvCxnSpPr>
          <p:cNvPr id="26" name="Straight Connector 25">
            <a:extLst>
              <a:ext uri="{FF2B5EF4-FFF2-40B4-BE49-F238E27FC236}">
                <a16:creationId xmlns:a16="http://schemas.microsoft.com/office/drawing/2014/main" id="{86A3C11F-06C7-4C4D-A907-4F4DAA902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8747"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 name="Image 7" descr="Une image contenant mots croisés, carré, texte&#10;&#10;Description générée automatiquement">
            <a:extLst>
              <a:ext uri="{FF2B5EF4-FFF2-40B4-BE49-F238E27FC236}">
                <a16:creationId xmlns:a16="http://schemas.microsoft.com/office/drawing/2014/main" id="{FF1DF075-CC93-1DA6-644E-ECDF757FA459}"/>
              </a:ext>
            </a:extLst>
          </p:cNvPr>
          <p:cNvPicPr>
            <a:picLocks noChangeAspect="1"/>
          </p:cNvPicPr>
          <p:nvPr/>
        </p:nvPicPr>
        <p:blipFill>
          <a:blip r:embed="rId5"/>
          <a:stretch>
            <a:fillRect/>
          </a:stretch>
        </p:blipFill>
        <p:spPr>
          <a:xfrm>
            <a:off x="3627894" y="3432790"/>
            <a:ext cx="2304803" cy="2776241"/>
          </a:xfrm>
          <a:prstGeom prst="rect">
            <a:avLst/>
          </a:prstGeom>
        </p:spPr>
      </p:pic>
    </p:spTree>
    <p:extLst>
      <p:ext uri="{BB962C8B-B14F-4D97-AF65-F5344CB8AC3E}">
        <p14:creationId xmlns:p14="http://schemas.microsoft.com/office/powerpoint/2010/main" val="176429476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DE21A7-8298-29D2-F6DB-141C4740788A}"/>
              </a:ext>
            </a:extLst>
          </p:cNvPr>
          <p:cNvSpPr>
            <a:spLocks noGrp="1"/>
          </p:cNvSpPr>
          <p:nvPr>
            <p:ph type="title"/>
          </p:nvPr>
        </p:nvSpPr>
        <p:spPr/>
        <p:txBody>
          <a:bodyPr/>
          <a:lstStyle/>
          <a:p>
            <a:endParaRPr lang="fr-FR"/>
          </a:p>
        </p:txBody>
      </p:sp>
      <p:sp>
        <p:nvSpPr>
          <p:cNvPr id="4" name="Espace réservé du texte 3">
            <a:extLst>
              <a:ext uri="{FF2B5EF4-FFF2-40B4-BE49-F238E27FC236}">
                <a16:creationId xmlns:a16="http://schemas.microsoft.com/office/drawing/2014/main" id="{832EAA82-0B28-5D90-14BC-75D8C28A07A7}"/>
              </a:ext>
            </a:extLst>
          </p:cNvPr>
          <p:cNvSpPr>
            <a:spLocks noGrp="1"/>
          </p:cNvSpPr>
          <p:nvPr>
            <p:ph type="body" sz="half" idx="2"/>
          </p:nvPr>
        </p:nvSpPr>
        <p:spPr/>
        <p:txBody>
          <a:bodyPr/>
          <a:lstStyle/>
          <a:p>
            <a:endParaRPr lang="fr-FR"/>
          </a:p>
        </p:txBody>
      </p:sp>
      <p:pic>
        <p:nvPicPr>
          <p:cNvPr id="7" name="Image 6" descr="Une image contenant texte, capture d’écran&#10;&#10;Description générée automatiquement">
            <a:extLst>
              <a:ext uri="{FF2B5EF4-FFF2-40B4-BE49-F238E27FC236}">
                <a16:creationId xmlns:a16="http://schemas.microsoft.com/office/drawing/2014/main" id="{4540B8BC-53BE-447E-3462-978AC6852CEE}"/>
              </a:ext>
            </a:extLst>
          </p:cNvPr>
          <p:cNvPicPr>
            <a:picLocks noChangeAspect="1"/>
          </p:cNvPicPr>
          <p:nvPr/>
        </p:nvPicPr>
        <p:blipFill>
          <a:blip r:embed="rId2"/>
          <a:stretch>
            <a:fillRect/>
          </a:stretch>
        </p:blipFill>
        <p:spPr>
          <a:xfrm>
            <a:off x="2968094" y="883920"/>
            <a:ext cx="3604053" cy="3810000"/>
          </a:xfrm>
          <a:prstGeom prst="rect">
            <a:avLst/>
          </a:prstGeom>
        </p:spPr>
      </p:pic>
      <p:pic>
        <p:nvPicPr>
          <p:cNvPr id="8" name="Image 7" descr="Une image contenant texte, capture d’écran, Police&#10;&#10;Description générée automatiquement">
            <a:extLst>
              <a:ext uri="{FF2B5EF4-FFF2-40B4-BE49-F238E27FC236}">
                <a16:creationId xmlns:a16="http://schemas.microsoft.com/office/drawing/2014/main" id="{963D75DA-3A51-ED8D-8304-B446BBD3F86D}"/>
              </a:ext>
            </a:extLst>
          </p:cNvPr>
          <p:cNvPicPr>
            <a:picLocks noChangeAspect="1"/>
          </p:cNvPicPr>
          <p:nvPr/>
        </p:nvPicPr>
        <p:blipFill>
          <a:blip r:embed="rId3"/>
          <a:stretch>
            <a:fillRect/>
          </a:stretch>
        </p:blipFill>
        <p:spPr>
          <a:xfrm>
            <a:off x="3019425" y="4692968"/>
            <a:ext cx="3501390" cy="2013585"/>
          </a:xfrm>
          <a:prstGeom prst="rect">
            <a:avLst/>
          </a:prstGeom>
        </p:spPr>
      </p:pic>
      <p:pic>
        <p:nvPicPr>
          <p:cNvPr id="9" name="Image 8" descr="Une image contenant texte, capture d’écran&#10;&#10;Description générée automatiquement">
            <a:extLst>
              <a:ext uri="{FF2B5EF4-FFF2-40B4-BE49-F238E27FC236}">
                <a16:creationId xmlns:a16="http://schemas.microsoft.com/office/drawing/2014/main" id="{8B17B4F8-C0ED-2B25-8D3E-8F7EA3417CC4}"/>
              </a:ext>
            </a:extLst>
          </p:cNvPr>
          <p:cNvPicPr>
            <a:picLocks noChangeAspect="1"/>
          </p:cNvPicPr>
          <p:nvPr/>
        </p:nvPicPr>
        <p:blipFill>
          <a:blip r:embed="rId4"/>
          <a:stretch>
            <a:fillRect/>
          </a:stretch>
        </p:blipFill>
        <p:spPr>
          <a:xfrm>
            <a:off x="5680392" y="380048"/>
            <a:ext cx="3432175" cy="3588385"/>
          </a:xfrm>
          <a:prstGeom prst="rect">
            <a:avLst/>
          </a:prstGeom>
        </p:spPr>
      </p:pic>
      <p:pic>
        <p:nvPicPr>
          <p:cNvPr id="10" name="Image 9" descr="Une image contenant texte, capture d’écran, logiciel&#10;&#10;Description générée automatiquement">
            <a:extLst>
              <a:ext uri="{FF2B5EF4-FFF2-40B4-BE49-F238E27FC236}">
                <a16:creationId xmlns:a16="http://schemas.microsoft.com/office/drawing/2014/main" id="{A2216AD9-3BC7-80C6-A98E-9456BF3AE442}"/>
              </a:ext>
            </a:extLst>
          </p:cNvPr>
          <p:cNvPicPr>
            <a:picLocks noChangeAspect="1"/>
          </p:cNvPicPr>
          <p:nvPr/>
        </p:nvPicPr>
        <p:blipFill>
          <a:blip r:embed="rId5"/>
          <a:stretch>
            <a:fillRect/>
          </a:stretch>
        </p:blipFill>
        <p:spPr>
          <a:xfrm>
            <a:off x="9112111" y="2255520"/>
            <a:ext cx="3081299" cy="4602480"/>
          </a:xfrm>
          <a:prstGeom prst="rect">
            <a:avLst/>
          </a:prstGeom>
        </p:spPr>
      </p:pic>
      <p:pic>
        <p:nvPicPr>
          <p:cNvPr id="13" name="Espace réservé pour une image  12" descr="Une image contenant texte, capture d’écran&#10;&#10;Description générée automatiquement">
            <a:extLst>
              <a:ext uri="{FF2B5EF4-FFF2-40B4-BE49-F238E27FC236}">
                <a16:creationId xmlns:a16="http://schemas.microsoft.com/office/drawing/2014/main" id="{17E4ED10-BAE0-D217-A59F-3339FF897F1A}"/>
              </a:ext>
            </a:extLst>
          </p:cNvPr>
          <p:cNvPicPr>
            <a:picLocks noGrp="1" noChangeAspect="1"/>
          </p:cNvPicPr>
          <p:nvPr>
            <p:ph type="pic" idx="1"/>
          </p:nvPr>
        </p:nvPicPr>
        <p:blipFill rotWithShape="1">
          <a:blip r:embed="rId6"/>
          <a:srcRect b="85"/>
          <a:stretch/>
        </p:blipFill>
        <p:spPr>
          <a:xfrm>
            <a:off x="-317" y="4128"/>
            <a:ext cx="3067050" cy="4833596"/>
          </a:xfrm>
        </p:spPr>
      </p:pic>
    </p:spTree>
    <p:extLst>
      <p:ext uri="{BB962C8B-B14F-4D97-AF65-F5344CB8AC3E}">
        <p14:creationId xmlns:p14="http://schemas.microsoft.com/office/powerpoint/2010/main" val="3909267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48731B-D8B2-E80E-2A48-3C11234E10F5}"/>
              </a:ext>
            </a:extLst>
          </p:cNvPr>
          <p:cNvSpPr>
            <a:spLocks noGrp="1"/>
          </p:cNvSpPr>
          <p:nvPr>
            <p:ph type="title"/>
          </p:nvPr>
        </p:nvSpPr>
        <p:spPr/>
        <p:txBody>
          <a:bodyPr/>
          <a:lstStyle/>
          <a:p>
            <a:r>
              <a:rPr lang="fr-FR" dirty="0">
                <a:solidFill>
                  <a:schemeClr val="bg1"/>
                </a:solidFill>
              </a:rPr>
              <a:t>Version Traduite</a:t>
            </a:r>
          </a:p>
        </p:txBody>
      </p:sp>
      <p:pic>
        <p:nvPicPr>
          <p:cNvPr id="4" name="Espace réservé du contenu 3" descr="Une image contenant texte, capture d’écran, Police, logiciel&#10;&#10;Description générée automatiquement">
            <a:extLst>
              <a:ext uri="{FF2B5EF4-FFF2-40B4-BE49-F238E27FC236}">
                <a16:creationId xmlns:a16="http://schemas.microsoft.com/office/drawing/2014/main" id="{172B6398-FC08-618B-D626-6D1D7CD8EE77}"/>
              </a:ext>
            </a:extLst>
          </p:cNvPr>
          <p:cNvPicPr>
            <a:picLocks noGrp="1" noChangeAspect="1"/>
          </p:cNvPicPr>
          <p:nvPr>
            <p:ph idx="1"/>
          </p:nvPr>
        </p:nvPicPr>
        <p:blipFill>
          <a:blip r:embed="rId2"/>
          <a:stretch>
            <a:fillRect/>
          </a:stretch>
        </p:blipFill>
        <p:spPr>
          <a:xfrm>
            <a:off x="4633137" y="2953765"/>
            <a:ext cx="2819400" cy="3105150"/>
          </a:xfrm>
        </p:spPr>
      </p:pic>
      <p:pic>
        <p:nvPicPr>
          <p:cNvPr id="5" name="Image 4" descr="Une image contenant texte, capture d’écran, Police, logiciel&#10;&#10;Description générée automatiquement">
            <a:extLst>
              <a:ext uri="{FF2B5EF4-FFF2-40B4-BE49-F238E27FC236}">
                <a16:creationId xmlns:a16="http://schemas.microsoft.com/office/drawing/2014/main" id="{2B4EE962-4AAF-E651-164E-6E23D9DA84CE}"/>
              </a:ext>
            </a:extLst>
          </p:cNvPr>
          <p:cNvPicPr>
            <a:picLocks noChangeAspect="1"/>
          </p:cNvPicPr>
          <p:nvPr/>
        </p:nvPicPr>
        <p:blipFill>
          <a:blip r:embed="rId3"/>
          <a:stretch>
            <a:fillRect/>
          </a:stretch>
        </p:blipFill>
        <p:spPr>
          <a:xfrm>
            <a:off x="1407928" y="2952972"/>
            <a:ext cx="2819400" cy="3105150"/>
          </a:xfrm>
          <a:prstGeom prst="rect">
            <a:avLst/>
          </a:prstGeom>
        </p:spPr>
      </p:pic>
      <p:pic>
        <p:nvPicPr>
          <p:cNvPr id="6" name="Image 5" descr="Une image contenant texte, capture d’écran, Police, logiciel&#10;&#10;Description générée automatiquement">
            <a:extLst>
              <a:ext uri="{FF2B5EF4-FFF2-40B4-BE49-F238E27FC236}">
                <a16:creationId xmlns:a16="http://schemas.microsoft.com/office/drawing/2014/main" id="{7A01F6C5-1AE1-85B5-970D-539DF79D34DB}"/>
              </a:ext>
            </a:extLst>
          </p:cNvPr>
          <p:cNvPicPr>
            <a:picLocks noChangeAspect="1"/>
          </p:cNvPicPr>
          <p:nvPr/>
        </p:nvPicPr>
        <p:blipFill>
          <a:blip r:embed="rId4"/>
          <a:stretch>
            <a:fillRect/>
          </a:stretch>
        </p:blipFill>
        <p:spPr>
          <a:xfrm>
            <a:off x="7857682" y="2953304"/>
            <a:ext cx="2838450" cy="3095625"/>
          </a:xfrm>
          <a:prstGeom prst="rect">
            <a:avLst/>
          </a:prstGeom>
        </p:spPr>
      </p:pic>
      <p:sp>
        <p:nvSpPr>
          <p:cNvPr id="7" name="ZoneTexte 6">
            <a:extLst>
              <a:ext uri="{FF2B5EF4-FFF2-40B4-BE49-F238E27FC236}">
                <a16:creationId xmlns:a16="http://schemas.microsoft.com/office/drawing/2014/main" id="{2A0263C9-2E22-1A97-ECFB-F50D14854A9A}"/>
              </a:ext>
            </a:extLst>
          </p:cNvPr>
          <p:cNvSpPr txBox="1"/>
          <p:nvPr/>
        </p:nvSpPr>
        <p:spPr>
          <a:xfrm>
            <a:off x="2820335" y="1516123"/>
            <a:ext cx="57770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solidFill>
                  <a:schemeClr val="bg1"/>
                </a:solidFill>
              </a:rPr>
              <a:t>Plus de 10 langue disponible</a:t>
            </a:r>
          </a:p>
        </p:txBody>
      </p:sp>
      <p:sp>
        <p:nvSpPr>
          <p:cNvPr id="8" name="ZoneTexte 7">
            <a:extLst>
              <a:ext uri="{FF2B5EF4-FFF2-40B4-BE49-F238E27FC236}">
                <a16:creationId xmlns:a16="http://schemas.microsoft.com/office/drawing/2014/main" id="{71095942-9F4C-6F3D-A874-28ECACBEC1F5}"/>
              </a:ext>
            </a:extLst>
          </p:cNvPr>
          <p:cNvSpPr txBox="1"/>
          <p:nvPr/>
        </p:nvSpPr>
        <p:spPr>
          <a:xfrm>
            <a:off x="2243420" y="2235790"/>
            <a:ext cx="16214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dirty="0">
                <a:solidFill>
                  <a:schemeClr val="bg1"/>
                </a:solidFill>
              </a:rPr>
              <a:t>Allemand</a:t>
            </a:r>
            <a:endParaRPr lang="fr-FR" dirty="0" err="1"/>
          </a:p>
        </p:txBody>
      </p:sp>
      <p:sp>
        <p:nvSpPr>
          <p:cNvPr id="9" name="ZoneTexte 8">
            <a:extLst>
              <a:ext uri="{FF2B5EF4-FFF2-40B4-BE49-F238E27FC236}">
                <a16:creationId xmlns:a16="http://schemas.microsoft.com/office/drawing/2014/main" id="{A6085363-F42E-35A2-74F3-B9E573FD2B2C}"/>
              </a:ext>
            </a:extLst>
          </p:cNvPr>
          <p:cNvSpPr txBox="1"/>
          <p:nvPr/>
        </p:nvSpPr>
        <p:spPr>
          <a:xfrm>
            <a:off x="5542220" y="2238990"/>
            <a:ext cx="1002710" cy="3799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err="1">
                <a:solidFill>
                  <a:schemeClr val="bg1"/>
                </a:solidFill>
              </a:rPr>
              <a:t>Azteque</a:t>
            </a:r>
            <a:endParaRPr lang="fr-FR">
              <a:solidFill>
                <a:schemeClr val="bg1"/>
              </a:solidFill>
            </a:endParaRPr>
          </a:p>
        </p:txBody>
      </p:sp>
      <p:sp>
        <p:nvSpPr>
          <p:cNvPr id="12" name="ZoneTexte 11">
            <a:extLst>
              <a:ext uri="{FF2B5EF4-FFF2-40B4-BE49-F238E27FC236}">
                <a16:creationId xmlns:a16="http://schemas.microsoft.com/office/drawing/2014/main" id="{0D550FEF-DC65-36F3-26B0-BA99645A6A3F}"/>
              </a:ext>
            </a:extLst>
          </p:cNvPr>
          <p:cNvSpPr txBox="1"/>
          <p:nvPr/>
        </p:nvSpPr>
        <p:spPr>
          <a:xfrm>
            <a:off x="8824038" y="2236775"/>
            <a:ext cx="9273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dirty="0">
                <a:solidFill>
                  <a:schemeClr val="bg1"/>
                </a:solidFill>
              </a:rPr>
              <a:t>Anglais</a:t>
            </a:r>
          </a:p>
        </p:txBody>
      </p:sp>
    </p:spTree>
    <p:extLst>
      <p:ext uri="{BB962C8B-B14F-4D97-AF65-F5344CB8AC3E}">
        <p14:creationId xmlns:p14="http://schemas.microsoft.com/office/powerpoint/2010/main" val="186164623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4BA1CC-4F9D-B03C-E9D5-C1D94788A203}"/>
              </a:ext>
            </a:extLst>
          </p:cNvPr>
          <p:cNvSpPr>
            <a:spLocks noGrp="1"/>
          </p:cNvSpPr>
          <p:nvPr>
            <p:ph type="title"/>
          </p:nvPr>
        </p:nvSpPr>
        <p:spPr/>
        <p:txBody>
          <a:bodyPr/>
          <a:lstStyle/>
          <a:p>
            <a:r>
              <a:rPr lang="fr-FR" dirty="0">
                <a:solidFill>
                  <a:schemeClr val="bg1"/>
                </a:solidFill>
              </a:rPr>
              <a:t>Logiciels utilisés</a:t>
            </a:r>
          </a:p>
        </p:txBody>
      </p:sp>
      <p:sp>
        <p:nvSpPr>
          <p:cNvPr id="6" name="ZoneTexte 5">
            <a:extLst>
              <a:ext uri="{FF2B5EF4-FFF2-40B4-BE49-F238E27FC236}">
                <a16:creationId xmlns:a16="http://schemas.microsoft.com/office/drawing/2014/main" id="{2F7C958D-01E0-10AB-F94E-3AA97F2233B1}"/>
              </a:ext>
            </a:extLst>
          </p:cNvPr>
          <p:cNvSpPr txBox="1"/>
          <p:nvPr/>
        </p:nvSpPr>
        <p:spPr>
          <a:xfrm>
            <a:off x="1828455" y="2554520"/>
            <a:ext cx="12195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2400" dirty="0">
                <a:solidFill>
                  <a:schemeClr val="bg1"/>
                </a:solidFill>
              </a:rPr>
              <a:t>GitHub</a:t>
            </a:r>
          </a:p>
        </p:txBody>
      </p:sp>
      <p:sp>
        <p:nvSpPr>
          <p:cNvPr id="7" name="ZoneTexte 6">
            <a:extLst>
              <a:ext uri="{FF2B5EF4-FFF2-40B4-BE49-F238E27FC236}">
                <a16:creationId xmlns:a16="http://schemas.microsoft.com/office/drawing/2014/main" id="{A5C3A1F2-3E70-03EC-4880-3139B9304D01}"/>
              </a:ext>
            </a:extLst>
          </p:cNvPr>
          <p:cNvSpPr txBox="1"/>
          <p:nvPr/>
        </p:nvSpPr>
        <p:spPr>
          <a:xfrm>
            <a:off x="5456078" y="2556244"/>
            <a:ext cx="93034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2400" dirty="0">
                <a:solidFill>
                  <a:schemeClr val="bg1"/>
                </a:solidFill>
              </a:rPr>
              <a:t>Git</a:t>
            </a:r>
          </a:p>
        </p:txBody>
      </p:sp>
      <p:sp>
        <p:nvSpPr>
          <p:cNvPr id="8" name="ZoneTexte 7">
            <a:extLst>
              <a:ext uri="{FF2B5EF4-FFF2-40B4-BE49-F238E27FC236}">
                <a16:creationId xmlns:a16="http://schemas.microsoft.com/office/drawing/2014/main" id="{28A3780A-19DF-488F-2453-D9A81D7A639D}"/>
              </a:ext>
            </a:extLst>
          </p:cNvPr>
          <p:cNvSpPr txBox="1"/>
          <p:nvPr/>
        </p:nvSpPr>
        <p:spPr>
          <a:xfrm>
            <a:off x="8102402" y="2559689"/>
            <a:ext cx="268595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dirty="0">
                <a:solidFill>
                  <a:schemeClr val="bg1"/>
                </a:solidFill>
              </a:rPr>
              <a:t>Visual Studio Code</a:t>
            </a:r>
          </a:p>
        </p:txBody>
      </p:sp>
      <p:pic>
        <p:nvPicPr>
          <p:cNvPr id="9" name="Image 8" descr="Une image contenant texte, Panneau de signalisation, signe, Police&#10;&#10;Description générée automatiquement">
            <a:extLst>
              <a:ext uri="{FF2B5EF4-FFF2-40B4-BE49-F238E27FC236}">
                <a16:creationId xmlns:a16="http://schemas.microsoft.com/office/drawing/2014/main" id="{E11715B2-F4BC-9EA5-6268-C84ACD6C966D}"/>
              </a:ext>
            </a:extLst>
          </p:cNvPr>
          <p:cNvPicPr>
            <a:picLocks noChangeAspect="1"/>
          </p:cNvPicPr>
          <p:nvPr/>
        </p:nvPicPr>
        <p:blipFill>
          <a:blip r:embed="rId2"/>
          <a:stretch>
            <a:fillRect/>
          </a:stretch>
        </p:blipFill>
        <p:spPr>
          <a:xfrm>
            <a:off x="5090160" y="3428577"/>
            <a:ext cx="1485900" cy="1714500"/>
          </a:xfrm>
          <a:prstGeom prst="rect">
            <a:avLst/>
          </a:prstGeom>
        </p:spPr>
      </p:pic>
      <p:pic>
        <p:nvPicPr>
          <p:cNvPr id="10" name="Image 9" descr="Une image contenant clipart, symbole, silhouette&#10;&#10;Description générée automatiquement">
            <a:extLst>
              <a:ext uri="{FF2B5EF4-FFF2-40B4-BE49-F238E27FC236}">
                <a16:creationId xmlns:a16="http://schemas.microsoft.com/office/drawing/2014/main" id="{CF9DFD1D-3C1A-A9AB-4333-52F6AF9FFE09}"/>
              </a:ext>
            </a:extLst>
          </p:cNvPr>
          <p:cNvPicPr>
            <a:picLocks noChangeAspect="1"/>
          </p:cNvPicPr>
          <p:nvPr/>
        </p:nvPicPr>
        <p:blipFill>
          <a:blip r:embed="rId3"/>
          <a:stretch>
            <a:fillRect/>
          </a:stretch>
        </p:blipFill>
        <p:spPr>
          <a:xfrm>
            <a:off x="1474682" y="3356822"/>
            <a:ext cx="1847850" cy="1847850"/>
          </a:xfrm>
          <a:prstGeom prst="rect">
            <a:avLst/>
          </a:prstGeom>
        </p:spPr>
      </p:pic>
      <p:pic>
        <p:nvPicPr>
          <p:cNvPr id="11" name="Image 10" descr="Une image contenant texte, symbole, logo, conception&#10;&#10;Description générée automatiquement">
            <a:extLst>
              <a:ext uri="{FF2B5EF4-FFF2-40B4-BE49-F238E27FC236}">
                <a16:creationId xmlns:a16="http://schemas.microsoft.com/office/drawing/2014/main" id="{7788F43C-7C93-2807-23F8-64CBF42BFFFA}"/>
              </a:ext>
            </a:extLst>
          </p:cNvPr>
          <p:cNvPicPr>
            <a:picLocks noChangeAspect="1"/>
          </p:cNvPicPr>
          <p:nvPr/>
        </p:nvPicPr>
        <p:blipFill>
          <a:blip r:embed="rId4"/>
          <a:stretch>
            <a:fillRect/>
          </a:stretch>
        </p:blipFill>
        <p:spPr>
          <a:xfrm>
            <a:off x="8657591" y="3425190"/>
            <a:ext cx="1562100" cy="1714500"/>
          </a:xfrm>
          <a:prstGeom prst="rect">
            <a:avLst/>
          </a:prstGeom>
        </p:spPr>
      </p:pic>
    </p:spTree>
    <p:extLst>
      <p:ext uri="{BB962C8B-B14F-4D97-AF65-F5344CB8AC3E}">
        <p14:creationId xmlns:p14="http://schemas.microsoft.com/office/powerpoint/2010/main" val="957604726"/>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134706B-150F-487B-B4FB-34C10219C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5FD23E7-C75D-4AFA-A4D4-BE55581109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Graphic 1">
            <a:extLst>
              <a:ext uri="{FF2B5EF4-FFF2-40B4-BE49-F238E27FC236}">
                <a16:creationId xmlns:a16="http://schemas.microsoft.com/office/drawing/2014/main" id="{D6705569-F545-4F47-A260-A9202826E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solidFill>
          <a:ln w="32707" cap="flat">
            <a:noFill/>
            <a:prstDash val="solid"/>
            <a:miter/>
          </a:ln>
        </p:spPr>
        <p:txBody>
          <a:bodyPr rtlCol="0" anchor="ctr"/>
          <a:lstStyle/>
          <a:p>
            <a:endParaRPr lang="en-US" dirty="0"/>
          </a:p>
        </p:txBody>
      </p:sp>
      <p:sp>
        <p:nvSpPr>
          <p:cNvPr id="2" name="ZoneTexte 1">
            <a:extLst>
              <a:ext uri="{FF2B5EF4-FFF2-40B4-BE49-F238E27FC236}">
                <a16:creationId xmlns:a16="http://schemas.microsoft.com/office/drawing/2014/main" id="{5DCF4A47-71A7-A7BD-D1A6-C641FD88C0C6}"/>
              </a:ext>
            </a:extLst>
          </p:cNvPr>
          <p:cNvSpPr txBox="1"/>
          <p:nvPr/>
        </p:nvSpPr>
        <p:spPr>
          <a:xfrm>
            <a:off x="3325473" y="1998925"/>
            <a:ext cx="5541054" cy="214941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5200" kern="1200">
                <a:solidFill>
                  <a:schemeClr val="tx1"/>
                </a:solidFill>
                <a:latin typeface="+mj-lt"/>
                <a:ea typeface="+mj-ea"/>
                <a:cs typeface="+mj-cs"/>
              </a:rPr>
              <a:t>Applaudissez</a:t>
            </a:r>
          </a:p>
        </p:txBody>
      </p:sp>
    </p:spTree>
    <p:extLst>
      <p:ext uri="{BB962C8B-B14F-4D97-AF65-F5344CB8AC3E}">
        <p14:creationId xmlns:p14="http://schemas.microsoft.com/office/powerpoint/2010/main" val="586893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EC7823C-FDD6-429C-986C-063FDEBF9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8">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rtlCol="0" anchor="ctr"/>
          <a:lstStyle/>
          <a:p>
            <a:endParaRPr lang="en-US"/>
          </a:p>
        </p:txBody>
      </p:sp>
      <p:sp>
        <p:nvSpPr>
          <p:cNvPr id="15" name="Freeform: Shape 10">
            <a:extLst>
              <a:ext uri="{FF2B5EF4-FFF2-40B4-BE49-F238E27FC236}">
                <a16:creationId xmlns:a16="http://schemas.microsoft.com/office/drawing/2014/main" id="{B0651F5E-0457-4065-ACB2-8B81590C2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50098" flipH="1" flipV="1">
            <a:off x="-160709" y="3977842"/>
            <a:ext cx="7507400" cy="3166385"/>
          </a:xfrm>
          <a:custGeom>
            <a:avLst/>
            <a:gdLst>
              <a:gd name="connsiteX0" fmla="*/ 5497485 w 7507400"/>
              <a:gd name="connsiteY0" fmla="*/ 2912009 h 3166385"/>
              <a:gd name="connsiteX1" fmla="*/ 7034681 w 7507400"/>
              <a:gd name="connsiteY1" fmla="*/ 3151263 h 3166385"/>
              <a:gd name="connsiteX2" fmla="*/ 7137723 w 7507400"/>
              <a:gd name="connsiteY2" fmla="*/ 3166385 h 3166385"/>
              <a:gd name="connsiteX3" fmla="*/ 7507400 w 7507400"/>
              <a:gd name="connsiteY3" fmla="*/ 875071 h 3166385"/>
              <a:gd name="connsiteX4" fmla="*/ 2083578 w 7507400"/>
              <a:gd name="connsiteY4" fmla="*/ 0 h 3166385"/>
              <a:gd name="connsiteX5" fmla="*/ 2023081 w 7507400"/>
              <a:gd name="connsiteY5" fmla="*/ 5468 h 3166385"/>
              <a:gd name="connsiteX6" fmla="*/ 1865374 w 7507400"/>
              <a:gd name="connsiteY6" fmla="*/ 76313 h 3166385"/>
              <a:gd name="connsiteX7" fmla="*/ 1634010 w 7507400"/>
              <a:gd name="connsiteY7" fmla="*/ 119359 h 3166385"/>
              <a:gd name="connsiteX8" fmla="*/ 1388186 w 7507400"/>
              <a:gd name="connsiteY8" fmla="*/ 130121 h 3166385"/>
              <a:gd name="connsiteX9" fmla="*/ 1330344 w 7507400"/>
              <a:gd name="connsiteY9" fmla="*/ 198275 h 3166385"/>
              <a:gd name="connsiteX10" fmla="*/ 1406262 w 7507400"/>
              <a:gd name="connsiteY10" fmla="*/ 270018 h 3166385"/>
              <a:gd name="connsiteX11" fmla="*/ 1521942 w 7507400"/>
              <a:gd name="connsiteY11" fmla="*/ 277191 h 3166385"/>
              <a:gd name="connsiteX12" fmla="*/ 2212420 w 7507400"/>
              <a:gd name="connsiteY12" fmla="*/ 295128 h 3166385"/>
              <a:gd name="connsiteX13" fmla="*/ 0 w 7507400"/>
              <a:gd name="connsiteY13" fmla="*/ 452960 h 3166385"/>
              <a:gd name="connsiteX14" fmla="*/ 300051 w 7507400"/>
              <a:gd name="connsiteY14" fmla="*/ 549813 h 3166385"/>
              <a:gd name="connsiteX15" fmla="*/ 401272 w 7507400"/>
              <a:gd name="connsiteY15" fmla="*/ 815258 h 3166385"/>
              <a:gd name="connsiteX16" fmla="*/ 770008 w 7507400"/>
              <a:gd name="connsiteY16" fmla="*/ 965917 h 3166385"/>
              <a:gd name="connsiteX17" fmla="*/ 1008605 w 7507400"/>
              <a:gd name="connsiteY17" fmla="*/ 1019724 h 3166385"/>
              <a:gd name="connsiteX18" fmla="*/ 1554478 w 7507400"/>
              <a:gd name="connsiteY18" fmla="*/ 1098641 h 3166385"/>
              <a:gd name="connsiteX19" fmla="*/ 1634010 w 7507400"/>
              <a:gd name="connsiteY19" fmla="*/ 1227777 h 3166385"/>
              <a:gd name="connsiteX20" fmla="*/ 1702696 w 7507400"/>
              <a:gd name="connsiteY20" fmla="*/ 1371261 h 3166385"/>
              <a:gd name="connsiteX21" fmla="*/ 1847299 w 7507400"/>
              <a:gd name="connsiteY21" fmla="*/ 1464526 h 3166385"/>
              <a:gd name="connsiteX22" fmla="*/ 723015 w 7507400"/>
              <a:gd name="connsiteY22" fmla="*/ 1450177 h 3166385"/>
              <a:gd name="connsiteX23" fmla="*/ 1991901 w 7507400"/>
              <a:gd name="connsiteY23" fmla="*/ 1751495 h 3166385"/>
              <a:gd name="connsiteX24" fmla="*/ 1879835 w 7507400"/>
              <a:gd name="connsiteY24" fmla="*/ 1869870 h 3166385"/>
              <a:gd name="connsiteX25" fmla="*/ 2573927 w 7507400"/>
              <a:gd name="connsiteY25" fmla="*/ 2031290 h 3166385"/>
              <a:gd name="connsiteX26" fmla="*/ 2201575 w 7507400"/>
              <a:gd name="connsiteY26" fmla="*/ 2049225 h 3166385"/>
              <a:gd name="connsiteX27" fmla="*/ 4367000 w 7507400"/>
              <a:gd name="connsiteY27" fmla="*/ 2723602 h 3166385"/>
              <a:gd name="connsiteX28" fmla="*/ 5497485 w 7507400"/>
              <a:gd name="connsiteY28" fmla="*/ 2912009 h 3166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507400" h="3166385">
                <a:moveTo>
                  <a:pt x="5497485" y="2912009"/>
                </a:moveTo>
                <a:cubicBezTo>
                  <a:pt x="6033497" y="2998226"/>
                  <a:pt x="6619155" y="3089592"/>
                  <a:pt x="7034681" y="3151263"/>
                </a:cubicBezTo>
                <a:lnTo>
                  <a:pt x="7137723" y="3166385"/>
                </a:lnTo>
                <a:lnTo>
                  <a:pt x="7507400" y="875071"/>
                </a:lnTo>
                <a:lnTo>
                  <a:pt x="2083578" y="0"/>
                </a:lnTo>
                <a:lnTo>
                  <a:pt x="2023081" y="5468"/>
                </a:lnTo>
                <a:cubicBezTo>
                  <a:pt x="1965692" y="12642"/>
                  <a:pt x="1910562" y="27887"/>
                  <a:pt x="1865374" y="76313"/>
                </a:cubicBezTo>
                <a:cubicBezTo>
                  <a:pt x="1796688" y="151642"/>
                  <a:pt x="1724387" y="162404"/>
                  <a:pt x="1634010" y="119359"/>
                </a:cubicBezTo>
                <a:cubicBezTo>
                  <a:pt x="1554478" y="79900"/>
                  <a:pt x="1467718" y="90662"/>
                  <a:pt x="1388186" y="130121"/>
                </a:cubicBezTo>
                <a:cubicBezTo>
                  <a:pt x="1359266" y="144469"/>
                  <a:pt x="1330344" y="162404"/>
                  <a:pt x="1330344" y="198275"/>
                </a:cubicBezTo>
                <a:cubicBezTo>
                  <a:pt x="1330344" y="248495"/>
                  <a:pt x="1366496" y="262843"/>
                  <a:pt x="1406262" y="270018"/>
                </a:cubicBezTo>
                <a:cubicBezTo>
                  <a:pt x="1442412" y="277191"/>
                  <a:pt x="1485792" y="284366"/>
                  <a:pt x="1521942" y="277191"/>
                </a:cubicBezTo>
                <a:cubicBezTo>
                  <a:pt x="1753307" y="237734"/>
                  <a:pt x="1981057" y="302301"/>
                  <a:pt x="2212420" y="295128"/>
                </a:cubicBezTo>
                <a:cubicBezTo>
                  <a:pt x="1485792" y="449373"/>
                  <a:pt x="751934" y="399154"/>
                  <a:pt x="0" y="452960"/>
                </a:cubicBezTo>
                <a:cubicBezTo>
                  <a:pt x="97608" y="560573"/>
                  <a:pt x="224135" y="470896"/>
                  <a:pt x="300051" y="549813"/>
                </a:cubicBezTo>
                <a:cubicBezTo>
                  <a:pt x="227750" y="714820"/>
                  <a:pt x="256671" y="804497"/>
                  <a:pt x="401272" y="815258"/>
                </a:cubicBezTo>
                <a:cubicBezTo>
                  <a:pt x="542261" y="826019"/>
                  <a:pt x="694093" y="768625"/>
                  <a:pt x="770008" y="965917"/>
                </a:cubicBezTo>
                <a:cubicBezTo>
                  <a:pt x="791699" y="1026898"/>
                  <a:pt x="925458" y="1008963"/>
                  <a:pt x="1008605" y="1019724"/>
                </a:cubicBezTo>
                <a:cubicBezTo>
                  <a:pt x="1189357" y="1044833"/>
                  <a:pt x="1380957" y="1019724"/>
                  <a:pt x="1554478" y="1098641"/>
                </a:cubicBezTo>
                <a:cubicBezTo>
                  <a:pt x="1623165" y="1127337"/>
                  <a:pt x="1670160" y="1148860"/>
                  <a:pt x="1634010" y="1227777"/>
                </a:cubicBezTo>
                <a:cubicBezTo>
                  <a:pt x="1597859" y="1310280"/>
                  <a:pt x="1644855" y="1338976"/>
                  <a:pt x="1702696" y="1371261"/>
                </a:cubicBezTo>
                <a:cubicBezTo>
                  <a:pt x="1746077" y="1396370"/>
                  <a:pt x="1811148" y="1389197"/>
                  <a:pt x="1847299" y="1464526"/>
                </a:cubicBezTo>
                <a:cubicBezTo>
                  <a:pt x="1467717" y="1453764"/>
                  <a:pt x="1098981" y="1392783"/>
                  <a:pt x="723015" y="1450177"/>
                </a:cubicBezTo>
                <a:cubicBezTo>
                  <a:pt x="1135131" y="1593662"/>
                  <a:pt x="1587014" y="1586487"/>
                  <a:pt x="1991901" y="1751495"/>
                </a:cubicBezTo>
                <a:cubicBezTo>
                  <a:pt x="1977441" y="1808889"/>
                  <a:pt x="1883449" y="1783778"/>
                  <a:pt x="1879835" y="1869870"/>
                </a:cubicBezTo>
                <a:cubicBezTo>
                  <a:pt x="2093123" y="1959548"/>
                  <a:pt x="2349794" y="1898566"/>
                  <a:pt x="2573927" y="2031290"/>
                </a:cubicBezTo>
                <a:cubicBezTo>
                  <a:pt x="2443785" y="2092271"/>
                  <a:pt x="2324488" y="1991831"/>
                  <a:pt x="2201575" y="2049225"/>
                </a:cubicBezTo>
                <a:cubicBezTo>
                  <a:pt x="2241342" y="2135316"/>
                  <a:pt x="4041644" y="2666208"/>
                  <a:pt x="4367000" y="2723602"/>
                </a:cubicBezTo>
                <a:cubicBezTo>
                  <a:pt x="4615085" y="2767993"/>
                  <a:pt x="5038048" y="2838109"/>
                  <a:pt x="5497485" y="2912009"/>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ZoneTexte 1">
            <a:extLst>
              <a:ext uri="{FF2B5EF4-FFF2-40B4-BE49-F238E27FC236}">
                <a16:creationId xmlns:a16="http://schemas.microsoft.com/office/drawing/2014/main" id="{5DCF4A47-71A7-A7BD-D1A6-C641FD88C0C6}"/>
              </a:ext>
            </a:extLst>
          </p:cNvPr>
          <p:cNvSpPr txBox="1"/>
          <p:nvPr/>
        </p:nvSpPr>
        <p:spPr>
          <a:xfrm>
            <a:off x="5751094" y="1058780"/>
            <a:ext cx="5602705" cy="309211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200" kern="1200">
                <a:solidFill>
                  <a:schemeClr val="tx1"/>
                </a:solidFill>
                <a:latin typeface="+mj-lt"/>
                <a:ea typeface="+mj-ea"/>
                <a:cs typeface="+mj-cs"/>
              </a:rPr>
              <a:t>Arrêtez</a:t>
            </a:r>
          </a:p>
        </p:txBody>
      </p:sp>
    </p:spTree>
    <p:extLst>
      <p:ext uri="{BB962C8B-B14F-4D97-AF65-F5344CB8AC3E}">
        <p14:creationId xmlns:p14="http://schemas.microsoft.com/office/powerpoint/2010/main" val="253716641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134706B-150F-487B-B4FB-34C10219C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5FD23E7-C75D-4AFA-A4D4-BE55581109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Graphic 1">
            <a:extLst>
              <a:ext uri="{FF2B5EF4-FFF2-40B4-BE49-F238E27FC236}">
                <a16:creationId xmlns:a16="http://schemas.microsoft.com/office/drawing/2014/main" id="{D6705569-F545-4F47-A260-A9202826E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solidFill>
          <a:ln w="32707" cap="flat">
            <a:noFill/>
            <a:prstDash val="solid"/>
            <a:miter/>
          </a:ln>
        </p:spPr>
        <p:txBody>
          <a:bodyPr rtlCol="0" anchor="ctr"/>
          <a:lstStyle/>
          <a:p>
            <a:endParaRPr lang="en-US" dirty="0"/>
          </a:p>
        </p:txBody>
      </p:sp>
      <p:sp>
        <p:nvSpPr>
          <p:cNvPr id="2" name="ZoneTexte 1">
            <a:extLst>
              <a:ext uri="{FF2B5EF4-FFF2-40B4-BE49-F238E27FC236}">
                <a16:creationId xmlns:a16="http://schemas.microsoft.com/office/drawing/2014/main" id="{5DCF4A47-71A7-A7BD-D1A6-C641FD88C0C6}"/>
              </a:ext>
            </a:extLst>
          </p:cNvPr>
          <p:cNvSpPr txBox="1"/>
          <p:nvPr/>
        </p:nvSpPr>
        <p:spPr>
          <a:xfrm>
            <a:off x="3325473" y="1998925"/>
            <a:ext cx="5541054" cy="214941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5200" kern="1200">
                <a:solidFill>
                  <a:schemeClr val="tx1"/>
                </a:solidFill>
                <a:latin typeface="+mj-lt"/>
                <a:ea typeface="+mj-ea"/>
                <a:cs typeface="+mj-cs"/>
              </a:rPr>
              <a:t>Reprenez</a:t>
            </a:r>
          </a:p>
        </p:txBody>
      </p:sp>
    </p:spTree>
    <p:extLst>
      <p:ext uri="{BB962C8B-B14F-4D97-AF65-F5344CB8AC3E}">
        <p14:creationId xmlns:p14="http://schemas.microsoft.com/office/powerpoint/2010/main" val="323588575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72E11EC-9F33-0BED-9D99-71CF480194DC}"/>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dirty="0"/>
              <a:t>Intro</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texte 3">
            <a:extLst>
              <a:ext uri="{FF2B5EF4-FFF2-40B4-BE49-F238E27FC236}">
                <a16:creationId xmlns:a16="http://schemas.microsoft.com/office/drawing/2014/main" id="{5EFA7807-939A-0EEC-014C-44A01D1AEFCF}"/>
              </a:ext>
            </a:extLst>
          </p:cNvPr>
          <p:cNvSpPr>
            <a:spLocks noGrp="1"/>
          </p:cNvSpPr>
          <p:nvPr>
            <p:ph type="body" sz="half" idx="2"/>
          </p:nvPr>
        </p:nvSpPr>
        <p:spPr>
          <a:xfrm>
            <a:off x="640080" y="2872899"/>
            <a:ext cx="4243589" cy="3415918"/>
          </a:xfrm>
        </p:spPr>
        <p:txBody>
          <a:bodyPr vert="horz" lIns="91440" tIns="45720" rIns="91440" bIns="45720" rtlCol="0" anchor="t">
            <a:normAutofit/>
          </a:bodyPr>
          <a:lstStyle/>
          <a:p>
            <a:pPr marL="342900" indent="-342900">
              <a:buAutoNum type="romanUcPeriod"/>
            </a:pPr>
            <a:r>
              <a:rPr lang="en-US" sz="1800" dirty="0">
                <a:latin typeface="Aptos Display"/>
                <a:cs typeface="Arial"/>
              </a:rPr>
              <a:t>Son </a:t>
            </a:r>
            <a:r>
              <a:rPr lang="en-US" sz="1800" err="1">
                <a:latin typeface="Aptos Display"/>
                <a:cs typeface="Arial"/>
              </a:rPr>
              <a:t>histoire</a:t>
            </a:r>
            <a:r>
              <a:rPr lang="en-US" sz="1800" dirty="0">
                <a:latin typeface="Aptos Display"/>
                <a:cs typeface="Arial"/>
              </a:rPr>
              <a:t> et </a:t>
            </a:r>
            <a:r>
              <a:rPr lang="en-US" sz="1800" err="1">
                <a:latin typeface="Aptos Display"/>
                <a:cs typeface="Arial"/>
              </a:rPr>
              <a:t>ses</a:t>
            </a:r>
            <a:r>
              <a:rPr lang="en-US" sz="1800" dirty="0">
                <a:latin typeface="Aptos Display"/>
                <a:cs typeface="Arial"/>
              </a:rPr>
              <a:t> </a:t>
            </a:r>
            <a:r>
              <a:rPr lang="en-US" sz="1800" err="1">
                <a:latin typeface="Aptos Display"/>
                <a:cs typeface="Arial"/>
              </a:rPr>
              <a:t>règles</a:t>
            </a:r>
            <a:endParaRPr lang="en-US" sz="2200">
              <a:latin typeface="Aptos Display"/>
            </a:endParaRPr>
          </a:p>
          <a:p>
            <a:pPr marL="342900" indent="-342900">
              <a:buAutoNum type="romanUcPeriod"/>
            </a:pPr>
            <a:r>
              <a:rPr lang="en-US" sz="1800" dirty="0">
                <a:latin typeface="Aptos Display"/>
                <a:cs typeface="Arial"/>
              </a:rPr>
              <a:t>Les </a:t>
            </a:r>
            <a:r>
              <a:rPr lang="en-US" sz="1800" err="1">
                <a:latin typeface="Aptos Display"/>
                <a:cs typeface="Arial"/>
              </a:rPr>
              <a:t>différente</a:t>
            </a:r>
            <a:r>
              <a:rPr lang="en-US" sz="1800" dirty="0">
                <a:latin typeface="Aptos Display"/>
                <a:cs typeface="Arial"/>
              </a:rPr>
              <a:t> parties de </a:t>
            </a:r>
            <a:r>
              <a:rPr lang="en-US" sz="1800" err="1">
                <a:latin typeface="Aptos Display"/>
                <a:cs typeface="Arial"/>
              </a:rPr>
              <a:t>notre</a:t>
            </a:r>
            <a:r>
              <a:rPr lang="en-US" sz="1800" dirty="0">
                <a:latin typeface="Aptos Display"/>
                <a:cs typeface="Arial"/>
              </a:rPr>
              <a:t> code:</a:t>
            </a:r>
            <a:endParaRPr lang="en-US">
              <a:latin typeface="Aptos Display"/>
            </a:endParaRPr>
          </a:p>
          <a:p>
            <a:pPr marL="800100" lvl="1" indent="-342900">
              <a:buAutoNum type="arabicPeriod"/>
            </a:pPr>
            <a:r>
              <a:rPr lang="en-US" sz="1600" err="1">
                <a:latin typeface="Aptos Display"/>
                <a:cs typeface="Arial"/>
              </a:rPr>
              <a:t>Création</a:t>
            </a:r>
            <a:r>
              <a:rPr lang="en-US" sz="1600" dirty="0">
                <a:latin typeface="Aptos Display"/>
                <a:cs typeface="Arial"/>
              </a:rPr>
              <a:t> de la grille</a:t>
            </a:r>
            <a:endParaRPr lang="en-US">
              <a:latin typeface="Aptos Display"/>
            </a:endParaRPr>
          </a:p>
          <a:p>
            <a:pPr marL="800100" lvl="1" indent="-342900">
              <a:buAutoNum type="arabicPeriod"/>
            </a:pPr>
            <a:r>
              <a:rPr lang="en-US" sz="1600" err="1">
                <a:latin typeface="Aptos Display"/>
                <a:cs typeface="Arial"/>
              </a:rPr>
              <a:t>Captages</a:t>
            </a:r>
            <a:r>
              <a:rPr lang="en-US" sz="1600" dirty="0">
                <a:latin typeface="Aptos Display"/>
                <a:cs typeface="Arial"/>
              </a:rPr>
              <a:t> des </a:t>
            </a:r>
            <a:r>
              <a:rPr lang="en-US" sz="1600" err="1">
                <a:latin typeface="Aptos Display"/>
                <a:cs typeface="Arial"/>
              </a:rPr>
              <a:t>alentours</a:t>
            </a:r>
            <a:endParaRPr lang="en-US">
              <a:latin typeface="Aptos Display"/>
            </a:endParaRPr>
          </a:p>
          <a:p>
            <a:pPr marL="800100" lvl="1" indent="-342900">
              <a:buAutoNum type="arabicPeriod"/>
            </a:pPr>
            <a:r>
              <a:rPr lang="en-US" sz="1600" dirty="0">
                <a:latin typeface="Aptos Display"/>
                <a:cs typeface="Arial"/>
              </a:rPr>
              <a:t>Nouvelle grille</a:t>
            </a:r>
            <a:endParaRPr lang="en-US">
              <a:latin typeface="Aptos Display"/>
            </a:endParaRPr>
          </a:p>
          <a:p>
            <a:pPr marL="800100" lvl="1" indent="-342900">
              <a:buAutoNum type="arabicPeriod"/>
            </a:pPr>
            <a:r>
              <a:rPr lang="en-US" sz="1600" dirty="0">
                <a:latin typeface="Aptos Display"/>
                <a:cs typeface="Arial"/>
              </a:rPr>
              <a:t>Version 1</a:t>
            </a:r>
            <a:endParaRPr lang="en-US">
              <a:latin typeface="Aptos Display"/>
            </a:endParaRPr>
          </a:p>
          <a:p>
            <a:pPr marL="800100" lvl="1" indent="-342900">
              <a:buAutoNum type="arabicPeriod"/>
            </a:pPr>
            <a:r>
              <a:rPr lang="en-US" sz="1600" dirty="0">
                <a:latin typeface="Aptos Display"/>
                <a:cs typeface="Arial"/>
              </a:rPr>
              <a:t>Version 2</a:t>
            </a:r>
            <a:endParaRPr lang="en-US">
              <a:latin typeface="Aptos Display"/>
            </a:endParaRPr>
          </a:p>
          <a:p>
            <a:pPr marL="800100" lvl="1" indent="-342900">
              <a:buAutoNum type="arabicPeriod"/>
            </a:pPr>
            <a:r>
              <a:rPr lang="en-US" sz="1600" dirty="0">
                <a:latin typeface="Aptos Display"/>
                <a:cs typeface="Arial"/>
              </a:rPr>
              <a:t>Version Lenia</a:t>
            </a:r>
            <a:endParaRPr lang="en-US">
              <a:latin typeface="Aptos Display"/>
            </a:endParaRPr>
          </a:p>
          <a:p>
            <a:pPr marL="800100" lvl="1" indent="-342900">
              <a:buAutoNum type="arabicPeriod"/>
            </a:pPr>
            <a:r>
              <a:rPr lang="en-US" sz="1600" dirty="0">
                <a:latin typeface="Aptos Display"/>
                <a:cs typeface="Arial"/>
              </a:rPr>
              <a:t>Version Final</a:t>
            </a:r>
            <a:endParaRPr lang="en-US">
              <a:latin typeface="Aptos Display"/>
            </a:endParaRPr>
          </a:p>
          <a:p>
            <a:pPr marL="800100" lvl="1" indent="-342900">
              <a:buAutoNum type="arabicPeriod"/>
            </a:pPr>
            <a:r>
              <a:rPr lang="en-US" sz="1600" dirty="0">
                <a:latin typeface="Aptos Display"/>
                <a:cs typeface="Arial"/>
              </a:rPr>
              <a:t>Version </a:t>
            </a:r>
            <a:r>
              <a:rPr lang="en-US" sz="1600" err="1">
                <a:latin typeface="Aptos Display"/>
                <a:cs typeface="Arial"/>
              </a:rPr>
              <a:t>traduite</a:t>
            </a:r>
            <a:endParaRPr lang="en-US">
              <a:latin typeface="Aptos Display"/>
            </a:endParaRPr>
          </a:p>
          <a:p>
            <a:pPr marL="342900" indent="-342900">
              <a:buAutoNum type="romanUcPeriod"/>
            </a:pPr>
            <a:r>
              <a:rPr lang="en-US" sz="1800" dirty="0">
                <a:latin typeface="Aptos Display"/>
                <a:cs typeface="Arial"/>
              </a:rPr>
              <a:t>Logiciels </a:t>
            </a:r>
            <a:r>
              <a:rPr lang="en-US" sz="1800" err="1">
                <a:latin typeface="Aptos Display"/>
                <a:cs typeface="Arial"/>
              </a:rPr>
              <a:t>utilisés</a:t>
            </a:r>
            <a:r>
              <a:rPr lang="en-US" sz="1800" dirty="0">
                <a:latin typeface="Arial"/>
                <a:cs typeface="Arial"/>
              </a:rPr>
              <a:t> </a:t>
            </a:r>
          </a:p>
          <a:p>
            <a:pPr indent="-228600">
              <a:buAutoNum type="romanUcPeriod"/>
            </a:pPr>
            <a:endParaRPr lang="en-US" sz="2200" dirty="0"/>
          </a:p>
        </p:txBody>
      </p:sp>
      <p:pic>
        <p:nvPicPr>
          <p:cNvPr id="5" name="Espace réservé du contenu 4" descr="Une image contenant capture d’écran, vert&#10;&#10;Description générée automatiquement">
            <a:extLst>
              <a:ext uri="{FF2B5EF4-FFF2-40B4-BE49-F238E27FC236}">
                <a16:creationId xmlns:a16="http://schemas.microsoft.com/office/drawing/2014/main" id="{D54802D6-123D-02E7-1229-D10DDC06638D}"/>
              </a:ext>
            </a:extLst>
          </p:cNvPr>
          <p:cNvPicPr>
            <a:picLocks noGrp="1" noChangeAspect="1"/>
          </p:cNvPicPr>
          <p:nvPr>
            <p:ph idx="1"/>
          </p:nvPr>
        </p:nvPicPr>
        <p:blipFill rotWithShape="1">
          <a:blip r:embed="rId2"/>
          <a:srcRect b="30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697947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25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childTnLst>
                                </p:cTn>
                              </p:par>
                              <p:par>
                                <p:cTn id="15" presetID="10" presetClass="entr" presetSubtype="0" fill="hold" grpId="0" nodeType="withEffect">
                                  <p:stCondLst>
                                    <p:cond delay="75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par>
                                <p:cTn id="18" presetID="10" presetClass="entr" presetSubtype="0" fill="hold" grpId="0" nodeType="withEffect">
                                  <p:stCondLst>
                                    <p:cond delay="75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par>
                                <p:cTn id="21" presetID="10" presetClass="entr" presetSubtype="0" fill="hold" grpId="0" nodeType="withEffect">
                                  <p:stCondLst>
                                    <p:cond delay="75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par>
                                <p:cTn id="24" presetID="10" presetClass="entr" presetSubtype="0" fill="hold" grpId="0" nodeType="withEffect">
                                  <p:stCondLst>
                                    <p:cond delay="75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par>
                                <p:cTn id="27" presetID="10" presetClass="entr" presetSubtype="0" fill="hold" grpId="0" nodeType="withEffect">
                                  <p:stCondLst>
                                    <p:cond delay="75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par>
                                <p:cTn id="30" presetID="10" presetClass="entr" presetSubtype="0" fill="hold" grpId="0" nodeType="withEffect">
                                  <p:stCondLst>
                                    <p:cond delay="75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fade">
                                      <p:cBhvr>
                                        <p:cTn id="35" dur="500"/>
                                        <p:tgtEl>
                                          <p:spTgt spid="4">
                                            <p:txEl>
                                              <p:pRg st="8" end="8"/>
                                            </p:txEl>
                                          </p:spTgt>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4">
                                            <p:txEl>
                                              <p:pRg st="9" end="9"/>
                                            </p:txEl>
                                          </p:spTgt>
                                        </p:tgtEl>
                                        <p:attrNameLst>
                                          <p:attrName>style.visibility</p:attrName>
                                        </p:attrNameLst>
                                      </p:cBhvr>
                                      <p:to>
                                        <p:strVal val="visible"/>
                                      </p:to>
                                    </p:set>
                                    <p:animEffect transition="in" filter="fade">
                                      <p:cBhvr>
                                        <p:cTn id="38" dur="500"/>
                                        <p:tgtEl>
                                          <p:spTgt spid="4">
                                            <p:txEl>
                                              <p:pRg st="9" end="9"/>
                                            </p:txEl>
                                          </p:spTgt>
                                        </p:tgtEl>
                                      </p:cBhvr>
                                    </p:animEffect>
                                  </p:childTnLst>
                                </p:cTn>
                              </p:par>
                              <p:par>
                                <p:cTn id="39" presetID="10" presetClass="entr" presetSubtype="0" fill="hold" grpId="0" nodeType="withEffect">
                                  <p:stCondLst>
                                    <p:cond delay="1000"/>
                                  </p:stCondLst>
                                  <p:childTnLst>
                                    <p:set>
                                      <p:cBhvr>
                                        <p:cTn id="40" dur="1" fill="hold">
                                          <p:stCondLst>
                                            <p:cond delay="0"/>
                                          </p:stCondLst>
                                        </p:cTn>
                                        <p:tgtEl>
                                          <p:spTgt spid="4">
                                            <p:txEl>
                                              <p:pRg st="10" end="10"/>
                                            </p:txEl>
                                          </p:spTgt>
                                        </p:tgtEl>
                                        <p:attrNameLst>
                                          <p:attrName>style.visibility</p:attrName>
                                        </p:attrNameLst>
                                      </p:cBhvr>
                                      <p:to>
                                        <p:strVal val="visible"/>
                                      </p:to>
                                    </p:set>
                                    <p:animEffect transition="in" filter="fade">
                                      <p:cBhvr>
                                        <p:cTn id="41"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 avec coins arrondis en diagonale 2">
            <a:extLst>
              <a:ext uri="{FF2B5EF4-FFF2-40B4-BE49-F238E27FC236}">
                <a16:creationId xmlns:a16="http://schemas.microsoft.com/office/drawing/2014/main" id="{74A01CF5-6954-1E4D-60C9-4CA2F6BACE45}"/>
              </a:ext>
            </a:extLst>
          </p:cNvPr>
          <p:cNvSpPr/>
          <p:nvPr/>
        </p:nvSpPr>
        <p:spPr>
          <a:xfrm>
            <a:off x="718190" y="528428"/>
            <a:ext cx="4582583" cy="1492249"/>
          </a:xfrm>
          <a:prstGeom prst="round2DiagRect">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0537D764-A599-A043-4C29-8413FA5D1C20}"/>
              </a:ext>
            </a:extLst>
          </p:cNvPr>
          <p:cNvSpPr>
            <a:spLocks noGrp="1"/>
          </p:cNvSpPr>
          <p:nvPr>
            <p:ph type="title"/>
          </p:nvPr>
        </p:nvSpPr>
        <p:spPr>
          <a:xfrm>
            <a:off x="838201" y="365125"/>
            <a:ext cx="5251316" cy="1807305"/>
          </a:xfrm>
        </p:spPr>
        <p:txBody>
          <a:bodyPr vert="horz" lIns="91440" tIns="45720" rIns="91440" bIns="45720" rtlCol="0" anchor="ctr">
            <a:normAutofit/>
          </a:bodyPr>
          <a:lstStyle/>
          <a:p>
            <a:r>
              <a:rPr lang="en-US" sz="4400" dirty="0"/>
              <a:t>Son </a:t>
            </a:r>
            <a:r>
              <a:rPr lang="en-US" sz="4400" err="1"/>
              <a:t>histoire</a:t>
            </a:r>
            <a:r>
              <a:rPr lang="en-US" sz="4400" dirty="0"/>
              <a:t> et </a:t>
            </a:r>
            <a:r>
              <a:rPr lang="en-US" sz="4400" err="1"/>
              <a:t>ses</a:t>
            </a:r>
            <a:r>
              <a:rPr lang="en-US" sz="4400" dirty="0"/>
              <a:t> </a:t>
            </a:r>
            <a:r>
              <a:rPr lang="en-US" sz="4400" err="1"/>
              <a:t>r</a:t>
            </a:r>
            <a:r>
              <a:rPr lang="en-US" sz="4400" err="1">
                <a:ea typeface="+mj-lt"/>
                <a:cs typeface="+mj-lt"/>
              </a:rPr>
              <a:t>è</a:t>
            </a:r>
            <a:r>
              <a:rPr lang="en-US" sz="4400" err="1"/>
              <a:t>gles</a:t>
            </a:r>
            <a:endParaRPr lang="en-US" sz="4400"/>
          </a:p>
        </p:txBody>
      </p:sp>
      <p:sp>
        <p:nvSpPr>
          <p:cNvPr id="4" name="Espace réservé du texte 3">
            <a:extLst>
              <a:ext uri="{FF2B5EF4-FFF2-40B4-BE49-F238E27FC236}">
                <a16:creationId xmlns:a16="http://schemas.microsoft.com/office/drawing/2014/main" id="{CCCDCB7B-985C-AD04-6830-DC18E51570D5}"/>
              </a:ext>
            </a:extLst>
          </p:cNvPr>
          <p:cNvSpPr>
            <a:spLocks noGrp="1"/>
          </p:cNvSpPr>
          <p:nvPr>
            <p:ph type="body" sz="half" idx="2"/>
          </p:nvPr>
        </p:nvSpPr>
        <p:spPr>
          <a:xfrm>
            <a:off x="838200" y="2185130"/>
            <a:ext cx="4619621" cy="1303666"/>
          </a:xfrm>
        </p:spPr>
        <p:txBody>
          <a:bodyPr vert="horz" lIns="91440" tIns="45720" rIns="91440" bIns="45720" rtlCol="0" anchor="t">
            <a:normAutofit/>
          </a:bodyPr>
          <a:lstStyle/>
          <a:p>
            <a:pPr indent="-228600">
              <a:buFont typeface="Arial" panose="020B0604020202020204" pitchFamily="34" charset="0"/>
              <a:buChar char="•"/>
            </a:pPr>
            <a:r>
              <a:rPr lang="en-US" sz="2000" dirty="0"/>
              <a:t>John Horton Conway</a:t>
            </a:r>
          </a:p>
          <a:p>
            <a:pPr indent="-228600">
              <a:buFont typeface="Arial" panose="020B0604020202020204" pitchFamily="34" charset="0"/>
              <a:buChar char="•"/>
            </a:pPr>
            <a:r>
              <a:rPr lang="en-US" sz="2000" dirty="0"/>
              <a:t>Automate </a:t>
            </a:r>
            <a:r>
              <a:rPr lang="en-US" sz="2000" dirty="0" err="1"/>
              <a:t>cellulaire</a:t>
            </a:r>
            <a:endParaRPr lang="en-US" sz="2000"/>
          </a:p>
          <a:p>
            <a:pPr indent="-228600">
              <a:buFont typeface="Arial" panose="020B0604020202020204" pitchFamily="34" charset="0"/>
              <a:buChar char="•"/>
            </a:pPr>
            <a:r>
              <a:rPr lang="en-US" sz="2000" dirty="0"/>
              <a:t>1970</a:t>
            </a:r>
          </a:p>
        </p:txBody>
      </p:sp>
      <p:pic>
        <p:nvPicPr>
          <p:cNvPr id="6" name="Espace réservé pour une image  5" descr="Une image contenant personne, Visage humain, habits, ride&#10;&#10;Description générée automatiquement">
            <a:extLst>
              <a:ext uri="{FF2B5EF4-FFF2-40B4-BE49-F238E27FC236}">
                <a16:creationId xmlns:a16="http://schemas.microsoft.com/office/drawing/2014/main" id="{FD0B8C1B-56E2-FC04-0FAF-540BAC22CA11}"/>
              </a:ext>
            </a:extLst>
          </p:cNvPr>
          <p:cNvPicPr>
            <a:picLocks noGrp="1" noChangeAspect="1"/>
          </p:cNvPicPr>
          <p:nvPr>
            <p:ph type="pic" idx="1"/>
          </p:nvPr>
        </p:nvPicPr>
        <p:blipFill rotWithShape="1">
          <a:blip r:embed="rId2"/>
          <a:srcRect r="10" b="-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8" name="Rectangle 7">
            <a:extLst>
              <a:ext uri="{FF2B5EF4-FFF2-40B4-BE49-F238E27FC236}">
                <a16:creationId xmlns:a16="http://schemas.microsoft.com/office/drawing/2014/main" id="{1C2C2E3A-A1DA-4F49-F2A7-53F6AD484852}"/>
              </a:ext>
            </a:extLst>
          </p:cNvPr>
          <p:cNvSpPr/>
          <p:nvPr/>
        </p:nvSpPr>
        <p:spPr>
          <a:xfrm>
            <a:off x="276859" y="4340859"/>
            <a:ext cx="1926167" cy="1989666"/>
          </a:xfrm>
          <a:prstGeom prst="rect">
            <a:avLst/>
          </a:prstGeom>
          <a:solidFill>
            <a:schemeClr val="tx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Rectangle 12">
            <a:extLst>
              <a:ext uri="{FF2B5EF4-FFF2-40B4-BE49-F238E27FC236}">
                <a16:creationId xmlns:a16="http://schemas.microsoft.com/office/drawing/2014/main" id="{EB1FEE39-C5F1-2FF5-CA00-AC228E7E0B64}"/>
              </a:ext>
            </a:extLst>
          </p:cNvPr>
          <p:cNvSpPr/>
          <p:nvPr/>
        </p:nvSpPr>
        <p:spPr>
          <a:xfrm>
            <a:off x="3224980" y="4340608"/>
            <a:ext cx="1926167" cy="1989667"/>
          </a:xfrm>
          <a:prstGeom prst="rect">
            <a:avLst/>
          </a:prstGeom>
          <a:solidFill>
            <a:schemeClr val="tx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a:extLst>
              <a:ext uri="{FF2B5EF4-FFF2-40B4-BE49-F238E27FC236}">
                <a16:creationId xmlns:a16="http://schemas.microsoft.com/office/drawing/2014/main" id="{0654C335-F498-0983-E890-4120C0EE79E4}"/>
              </a:ext>
            </a:extLst>
          </p:cNvPr>
          <p:cNvSpPr txBox="1"/>
          <p:nvPr/>
        </p:nvSpPr>
        <p:spPr>
          <a:xfrm>
            <a:off x="621877" y="3487419"/>
            <a:ext cx="167936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b="1" dirty="0"/>
              <a:t>Survie</a:t>
            </a:r>
          </a:p>
          <a:p>
            <a:r>
              <a:rPr lang="fr-FR" sz="1200" dirty="0"/>
              <a:t>Si 2 ou 3 cellules aux alentours</a:t>
            </a:r>
            <a:r>
              <a:rPr lang="fr-FR" sz="1400" dirty="0"/>
              <a:t> </a:t>
            </a:r>
          </a:p>
        </p:txBody>
      </p:sp>
      <p:sp>
        <p:nvSpPr>
          <p:cNvPr id="16" name="ZoneTexte 15">
            <a:extLst>
              <a:ext uri="{FF2B5EF4-FFF2-40B4-BE49-F238E27FC236}">
                <a16:creationId xmlns:a16="http://schemas.microsoft.com/office/drawing/2014/main" id="{EEC08173-1AEE-CC33-67C0-61F533DBA65F}"/>
              </a:ext>
            </a:extLst>
          </p:cNvPr>
          <p:cNvSpPr txBox="1"/>
          <p:nvPr/>
        </p:nvSpPr>
        <p:spPr>
          <a:xfrm>
            <a:off x="3547137" y="3492338"/>
            <a:ext cx="1422401"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b="1" dirty="0"/>
              <a:t>Naissance</a:t>
            </a:r>
          </a:p>
          <a:p>
            <a:r>
              <a:rPr lang="fr-FR" sz="1200" dirty="0"/>
              <a:t>Si 3 cellules aux alentours</a:t>
            </a:r>
          </a:p>
        </p:txBody>
      </p:sp>
      <p:sp>
        <p:nvSpPr>
          <p:cNvPr id="17" name="Rectangle 16">
            <a:extLst>
              <a:ext uri="{FF2B5EF4-FFF2-40B4-BE49-F238E27FC236}">
                <a16:creationId xmlns:a16="http://schemas.microsoft.com/office/drawing/2014/main" id="{7A711282-9E37-E929-899D-C022A7AC22BC}"/>
              </a:ext>
            </a:extLst>
          </p:cNvPr>
          <p:cNvSpPr/>
          <p:nvPr/>
        </p:nvSpPr>
        <p:spPr>
          <a:xfrm>
            <a:off x="290667" y="4346283"/>
            <a:ext cx="652680" cy="613894"/>
          </a:xfrm>
          <a:prstGeom prst="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DFC46970-FAA1-5BAF-D280-3DEAFC52132C}"/>
              </a:ext>
            </a:extLst>
          </p:cNvPr>
          <p:cNvSpPr/>
          <p:nvPr/>
        </p:nvSpPr>
        <p:spPr>
          <a:xfrm>
            <a:off x="1567622" y="4993762"/>
            <a:ext cx="637691" cy="635920"/>
          </a:xfrm>
          <a:prstGeom prst="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0CC5A622-0486-6873-BB68-57556B72CFD6}"/>
              </a:ext>
            </a:extLst>
          </p:cNvPr>
          <p:cNvSpPr/>
          <p:nvPr/>
        </p:nvSpPr>
        <p:spPr>
          <a:xfrm>
            <a:off x="3224538" y="4342373"/>
            <a:ext cx="639466" cy="635000"/>
          </a:xfrm>
          <a:prstGeom prst="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B84CECB1-F8E7-4835-92B1-5B3A279460DD}"/>
              </a:ext>
            </a:extLst>
          </p:cNvPr>
          <p:cNvSpPr/>
          <p:nvPr/>
        </p:nvSpPr>
        <p:spPr>
          <a:xfrm>
            <a:off x="4482675" y="4345073"/>
            <a:ext cx="664914" cy="638548"/>
          </a:xfrm>
          <a:prstGeom prst="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07DB952F-462D-496A-9ADB-08275B4EC031}"/>
              </a:ext>
            </a:extLst>
          </p:cNvPr>
          <p:cNvSpPr/>
          <p:nvPr/>
        </p:nvSpPr>
        <p:spPr>
          <a:xfrm>
            <a:off x="921920" y="4994992"/>
            <a:ext cx="646378" cy="63322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a:extLst>
              <a:ext uri="{FF2B5EF4-FFF2-40B4-BE49-F238E27FC236}">
                <a16:creationId xmlns:a16="http://schemas.microsoft.com/office/drawing/2014/main" id="{0F3D6E5D-9655-C9CD-8444-1D6215FCF6C5}"/>
              </a:ext>
            </a:extLst>
          </p:cNvPr>
          <p:cNvSpPr/>
          <p:nvPr/>
        </p:nvSpPr>
        <p:spPr>
          <a:xfrm>
            <a:off x="3238750" y="5670337"/>
            <a:ext cx="624416" cy="656166"/>
          </a:xfrm>
          <a:prstGeom prst="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Rectangle 27">
            <a:extLst>
              <a:ext uri="{FF2B5EF4-FFF2-40B4-BE49-F238E27FC236}">
                <a16:creationId xmlns:a16="http://schemas.microsoft.com/office/drawing/2014/main" id="{3DA97CEA-EAD5-E6B5-253E-C11526565FAA}"/>
              </a:ext>
            </a:extLst>
          </p:cNvPr>
          <p:cNvSpPr/>
          <p:nvPr/>
        </p:nvSpPr>
        <p:spPr>
          <a:xfrm>
            <a:off x="3863971" y="4978106"/>
            <a:ext cx="613833" cy="666750"/>
          </a:xfrm>
          <a:prstGeom prst="rect">
            <a:avLst/>
          </a:prstGeom>
          <a:solidFill>
            <a:srgbClr val="FFFF00"/>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5862608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 avec coins arrondis en diagonale 2">
            <a:extLst>
              <a:ext uri="{FF2B5EF4-FFF2-40B4-BE49-F238E27FC236}">
                <a16:creationId xmlns:a16="http://schemas.microsoft.com/office/drawing/2014/main" id="{FD99BD17-7D22-52C5-4B3C-8FC1AF7AB4D4}"/>
              </a:ext>
            </a:extLst>
          </p:cNvPr>
          <p:cNvSpPr/>
          <p:nvPr/>
        </p:nvSpPr>
        <p:spPr>
          <a:xfrm>
            <a:off x="836575" y="556239"/>
            <a:ext cx="4709583" cy="963083"/>
          </a:xfrm>
          <a:prstGeom prst="round2DiagRect">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46BC9F10-6CED-1BEA-653E-E9AA14768F4F}"/>
              </a:ext>
            </a:extLst>
          </p:cNvPr>
          <p:cNvSpPr>
            <a:spLocks noGrp="1"/>
          </p:cNvSpPr>
          <p:nvPr>
            <p:ph type="title"/>
          </p:nvPr>
        </p:nvSpPr>
        <p:spPr/>
        <p:txBody>
          <a:bodyPr/>
          <a:lstStyle/>
          <a:p>
            <a:r>
              <a:rPr lang="fr-FR" dirty="0">
                <a:latin typeface="Calibri"/>
                <a:ea typeface="Calibri"/>
                <a:cs typeface="Calibri"/>
              </a:rPr>
              <a:t>Création de la grille</a:t>
            </a:r>
          </a:p>
        </p:txBody>
      </p:sp>
      <p:pic>
        <p:nvPicPr>
          <p:cNvPr id="11" name="Espace réservé du contenu 10">
            <a:extLst>
              <a:ext uri="{FF2B5EF4-FFF2-40B4-BE49-F238E27FC236}">
                <a16:creationId xmlns:a16="http://schemas.microsoft.com/office/drawing/2014/main" id="{F33515D4-E3D7-4CE7-8D68-ACD642FC4FF7}"/>
              </a:ext>
            </a:extLst>
          </p:cNvPr>
          <p:cNvPicPr>
            <a:picLocks noGrp="1" noChangeAspect="1"/>
          </p:cNvPicPr>
          <p:nvPr>
            <p:ph idx="1"/>
          </p:nvPr>
        </p:nvPicPr>
        <p:blipFill>
          <a:blip r:embed="rId2"/>
          <a:stretch>
            <a:fillRect/>
          </a:stretch>
        </p:blipFill>
        <p:spPr>
          <a:xfrm>
            <a:off x="539220" y="1996283"/>
            <a:ext cx="11113558" cy="1194857"/>
          </a:xfrm>
        </p:spPr>
      </p:pic>
    </p:spTree>
    <p:extLst>
      <p:ext uri="{BB962C8B-B14F-4D97-AF65-F5344CB8AC3E}">
        <p14:creationId xmlns:p14="http://schemas.microsoft.com/office/powerpoint/2010/main" val="295188534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 avec coins arrondis en diagonale 2">
            <a:extLst>
              <a:ext uri="{FF2B5EF4-FFF2-40B4-BE49-F238E27FC236}">
                <a16:creationId xmlns:a16="http://schemas.microsoft.com/office/drawing/2014/main" id="{0490747E-B008-D363-E97B-B54DDAE14503}"/>
              </a:ext>
            </a:extLst>
          </p:cNvPr>
          <p:cNvSpPr/>
          <p:nvPr/>
        </p:nvSpPr>
        <p:spPr>
          <a:xfrm>
            <a:off x="660843" y="602265"/>
            <a:ext cx="5588000" cy="867833"/>
          </a:xfrm>
          <a:prstGeom prst="round2DiagRect">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8E78B5BC-0DCA-9AD0-F251-779E979F78E9}"/>
              </a:ext>
            </a:extLst>
          </p:cNvPr>
          <p:cNvSpPr>
            <a:spLocks noGrp="1"/>
          </p:cNvSpPr>
          <p:nvPr>
            <p:ph type="title"/>
          </p:nvPr>
        </p:nvSpPr>
        <p:spPr>
          <a:ln>
            <a:noFill/>
          </a:ln>
        </p:spPr>
        <p:txBody>
          <a:bodyPr/>
          <a:lstStyle/>
          <a:p>
            <a:r>
              <a:rPr lang="fr-FR" dirty="0"/>
              <a:t>Captage des alentours</a:t>
            </a:r>
          </a:p>
        </p:txBody>
      </p:sp>
      <p:graphicFrame>
        <p:nvGraphicFramePr>
          <p:cNvPr id="4" name="Espace réservé du contenu 3">
            <a:extLst>
              <a:ext uri="{FF2B5EF4-FFF2-40B4-BE49-F238E27FC236}">
                <a16:creationId xmlns:a16="http://schemas.microsoft.com/office/drawing/2014/main" id="{ABFAAFD3-1623-F96C-B126-6B0D87D54CED}"/>
              </a:ext>
            </a:extLst>
          </p:cNvPr>
          <p:cNvGraphicFramePr>
            <a:graphicFrameLocks noGrp="1"/>
          </p:cNvGraphicFramePr>
          <p:nvPr>
            <p:ph idx="1"/>
            <p:extLst>
              <p:ext uri="{D42A27DB-BD31-4B8C-83A1-F6EECF244321}">
                <p14:modId xmlns:p14="http://schemas.microsoft.com/office/powerpoint/2010/main" val="3205511386"/>
              </p:ext>
            </p:extLst>
          </p:nvPr>
        </p:nvGraphicFramePr>
        <p:xfrm>
          <a:off x="1377950" y="2100792"/>
          <a:ext cx="4162593" cy="3750258"/>
        </p:xfrm>
        <a:graphic>
          <a:graphicData uri="http://schemas.openxmlformats.org/drawingml/2006/table">
            <a:tbl>
              <a:tblPr firstRow="1" bandRow="1">
                <a:tableStyleId>{5C22544A-7EE6-4342-B048-85BDC9FD1C3A}</a:tableStyleId>
              </a:tblPr>
              <a:tblGrid>
                <a:gridCol w="1387531">
                  <a:extLst>
                    <a:ext uri="{9D8B030D-6E8A-4147-A177-3AD203B41FA5}">
                      <a16:colId xmlns:a16="http://schemas.microsoft.com/office/drawing/2014/main" val="2474328449"/>
                    </a:ext>
                  </a:extLst>
                </a:gridCol>
                <a:gridCol w="1387531">
                  <a:extLst>
                    <a:ext uri="{9D8B030D-6E8A-4147-A177-3AD203B41FA5}">
                      <a16:colId xmlns:a16="http://schemas.microsoft.com/office/drawing/2014/main" val="2275896735"/>
                    </a:ext>
                  </a:extLst>
                </a:gridCol>
                <a:gridCol w="1387531">
                  <a:extLst>
                    <a:ext uri="{9D8B030D-6E8A-4147-A177-3AD203B41FA5}">
                      <a16:colId xmlns:a16="http://schemas.microsoft.com/office/drawing/2014/main" val="3936994727"/>
                    </a:ext>
                  </a:extLst>
                </a:gridCol>
              </a:tblGrid>
              <a:tr h="1250086">
                <a:tc>
                  <a:txBody>
                    <a:bodyPr/>
                    <a:lstStyle/>
                    <a:p>
                      <a:pPr lvl="0">
                        <a:buNone/>
                      </a:pPr>
                      <a:r>
                        <a:rPr lang="fr-FR" sz="2800" b="0" i="0" u="none" strike="noStrike" noProof="0" dirty="0">
                          <a:solidFill>
                            <a:srgbClr val="000000"/>
                          </a:solidFill>
                          <a:latin typeface="Aptos"/>
                        </a:rPr>
                        <a:t>(x-1,y-1)</a:t>
                      </a:r>
                      <a:endParaRPr lang="fr-FR" sz="2800" dirty="0">
                        <a:latin typeface="Aptos"/>
                      </a:endParaRPr>
                    </a:p>
                  </a:txBody>
                  <a:tcPr/>
                </a:tc>
                <a:tc>
                  <a:txBody>
                    <a:bodyPr/>
                    <a:lstStyle/>
                    <a:p>
                      <a:pPr lvl="0">
                        <a:buNone/>
                      </a:pPr>
                      <a:r>
                        <a:rPr lang="fr-FR" sz="3200" b="0" i="0" u="none" strike="noStrike" noProof="0" dirty="0">
                          <a:solidFill>
                            <a:srgbClr val="000000"/>
                          </a:solidFill>
                          <a:latin typeface="Aptos"/>
                        </a:rPr>
                        <a:t>(x,y-1)</a:t>
                      </a:r>
                      <a:endParaRPr lang="fr-FR" sz="3200" dirty="0">
                        <a:latin typeface="Aptos"/>
                      </a:endParaRPr>
                    </a:p>
                  </a:txBody>
                  <a:tcPr/>
                </a:tc>
                <a:tc>
                  <a:txBody>
                    <a:bodyPr/>
                    <a:lstStyle/>
                    <a:p>
                      <a:pPr lvl="0">
                        <a:buNone/>
                      </a:pPr>
                      <a:r>
                        <a:rPr lang="fr-FR" sz="2400" b="0" i="0" u="none" strike="noStrike" noProof="0" dirty="0">
                          <a:solidFill>
                            <a:srgbClr val="000000"/>
                          </a:solidFill>
                          <a:latin typeface="Aptos"/>
                        </a:rPr>
                        <a:t>(x+1,y-1)</a:t>
                      </a:r>
                      <a:endParaRPr lang="fr-FR" sz="2400" dirty="0">
                        <a:latin typeface="Aptos"/>
                      </a:endParaRPr>
                    </a:p>
                  </a:txBody>
                  <a:tcPr/>
                </a:tc>
                <a:extLst>
                  <a:ext uri="{0D108BD9-81ED-4DB2-BD59-A6C34878D82A}">
                    <a16:rowId xmlns:a16="http://schemas.microsoft.com/office/drawing/2014/main" val="4230835793"/>
                  </a:ext>
                </a:extLst>
              </a:tr>
              <a:tr h="1250086">
                <a:tc>
                  <a:txBody>
                    <a:bodyPr/>
                    <a:lstStyle/>
                    <a:p>
                      <a:pPr lvl="0">
                        <a:buNone/>
                      </a:pPr>
                      <a:r>
                        <a:rPr lang="fr-FR" sz="3200" b="0" i="0" u="none" strike="noStrike" noProof="0" dirty="0">
                          <a:solidFill>
                            <a:srgbClr val="000000"/>
                          </a:solidFill>
                          <a:latin typeface="Aptos"/>
                        </a:rPr>
                        <a:t>(x-1,y)</a:t>
                      </a:r>
                      <a:endParaRPr lang="fr-FR" sz="3200" dirty="0">
                        <a:latin typeface="Aptos"/>
                      </a:endParaRPr>
                    </a:p>
                  </a:txBody>
                  <a:tcPr/>
                </a:tc>
                <a:tc>
                  <a:txBody>
                    <a:bodyPr/>
                    <a:lstStyle/>
                    <a:p>
                      <a:pPr lvl="0"/>
                      <a:r>
                        <a:rPr lang="fr-FR" sz="3200" dirty="0"/>
                        <a:t>(</a:t>
                      </a:r>
                      <a:r>
                        <a:rPr lang="fr-FR" sz="3200" dirty="0" err="1"/>
                        <a:t>x,y</a:t>
                      </a:r>
                      <a:r>
                        <a:rPr lang="fr-FR" sz="3200" dirty="0"/>
                        <a:t>)</a:t>
                      </a:r>
                    </a:p>
                  </a:txBody>
                  <a:tcPr/>
                </a:tc>
                <a:tc>
                  <a:txBody>
                    <a:bodyPr/>
                    <a:lstStyle/>
                    <a:p>
                      <a:pPr lvl="0">
                        <a:buNone/>
                      </a:pPr>
                      <a:r>
                        <a:rPr lang="fr-FR" sz="3200" b="0" i="0" u="none" strike="noStrike" noProof="0" dirty="0">
                          <a:solidFill>
                            <a:srgbClr val="000000"/>
                          </a:solidFill>
                        </a:rPr>
                        <a:t>(x+1,y)</a:t>
                      </a:r>
                      <a:endParaRPr lang="fr-FR" sz="3200" dirty="0"/>
                    </a:p>
                  </a:txBody>
                  <a:tcPr/>
                </a:tc>
                <a:extLst>
                  <a:ext uri="{0D108BD9-81ED-4DB2-BD59-A6C34878D82A}">
                    <a16:rowId xmlns:a16="http://schemas.microsoft.com/office/drawing/2014/main" val="871161641"/>
                  </a:ext>
                </a:extLst>
              </a:tr>
              <a:tr h="1250086">
                <a:tc>
                  <a:txBody>
                    <a:bodyPr/>
                    <a:lstStyle/>
                    <a:p>
                      <a:pPr lvl="0">
                        <a:buNone/>
                      </a:pPr>
                      <a:r>
                        <a:rPr lang="fr-FR" sz="2400" b="0" i="0" u="none" strike="noStrike" noProof="0" dirty="0">
                          <a:solidFill>
                            <a:srgbClr val="000000"/>
                          </a:solidFill>
                          <a:latin typeface="Aptos"/>
                        </a:rPr>
                        <a:t>(x-1,y+1)</a:t>
                      </a:r>
                      <a:endParaRPr lang="fr-FR" sz="2400" dirty="0">
                        <a:latin typeface="Aptos"/>
                      </a:endParaRPr>
                    </a:p>
                  </a:txBody>
                  <a:tcPr/>
                </a:tc>
                <a:tc>
                  <a:txBody>
                    <a:bodyPr/>
                    <a:lstStyle/>
                    <a:p>
                      <a:pPr lvl="0">
                        <a:buNone/>
                      </a:pPr>
                      <a:r>
                        <a:rPr lang="fr-FR" sz="3200" b="0" i="0" u="none" strike="noStrike" noProof="0" dirty="0">
                          <a:solidFill>
                            <a:srgbClr val="000000"/>
                          </a:solidFill>
                          <a:latin typeface="Aptos"/>
                        </a:rPr>
                        <a:t>(x,y+1)</a:t>
                      </a:r>
                      <a:endParaRPr lang="fr-FR" sz="3200">
                        <a:latin typeface="Aptos"/>
                      </a:endParaRPr>
                    </a:p>
                  </a:txBody>
                  <a:tcPr/>
                </a:tc>
                <a:tc>
                  <a:txBody>
                    <a:bodyPr/>
                    <a:lstStyle/>
                    <a:p>
                      <a:pPr lvl="0">
                        <a:buNone/>
                      </a:pPr>
                      <a:r>
                        <a:rPr lang="fr-FR" sz="2400" b="0" i="0" u="none" strike="noStrike" noProof="0" dirty="0">
                          <a:solidFill>
                            <a:srgbClr val="000000"/>
                          </a:solidFill>
                          <a:latin typeface="Aptos"/>
                        </a:rPr>
                        <a:t>(x+1,y+1)</a:t>
                      </a:r>
                      <a:endParaRPr lang="fr-FR" sz="2400" dirty="0">
                        <a:latin typeface="Aptos"/>
                      </a:endParaRPr>
                    </a:p>
                  </a:txBody>
                  <a:tcPr/>
                </a:tc>
                <a:extLst>
                  <a:ext uri="{0D108BD9-81ED-4DB2-BD59-A6C34878D82A}">
                    <a16:rowId xmlns:a16="http://schemas.microsoft.com/office/drawing/2014/main" val="853051825"/>
                  </a:ext>
                </a:extLst>
              </a:tr>
            </a:tbl>
          </a:graphicData>
        </a:graphic>
      </p:graphicFrame>
      <p:pic>
        <p:nvPicPr>
          <p:cNvPr id="6" name="Image 5" descr="Une image contenant texte, capture d’écran, logiciel&#10;&#10;Description générée automatiquement">
            <a:extLst>
              <a:ext uri="{FF2B5EF4-FFF2-40B4-BE49-F238E27FC236}">
                <a16:creationId xmlns:a16="http://schemas.microsoft.com/office/drawing/2014/main" id="{DEBBA6D0-8F49-FB93-E43D-85B576955A7C}"/>
              </a:ext>
            </a:extLst>
          </p:cNvPr>
          <p:cNvPicPr>
            <a:picLocks noChangeAspect="1"/>
          </p:cNvPicPr>
          <p:nvPr/>
        </p:nvPicPr>
        <p:blipFill>
          <a:blip r:embed="rId2"/>
          <a:stretch>
            <a:fillRect/>
          </a:stretch>
        </p:blipFill>
        <p:spPr>
          <a:xfrm>
            <a:off x="7711546" y="2117"/>
            <a:ext cx="4685241" cy="6853766"/>
          </a:xfrm>
          <a:prstGeom prst="rect">
            <a:avLst/>
          </a:prstGeom>
        </p:spPr>
      </p:pic>
    </p:spTree>
    <p:extLst>
      <p:ext uri="{BB962C8B-B14F-4D97-AF65-F5344CB8AC3E}">
        <p14:creationId xmlns:p14="http://schemas.microsoft.com/office/powerpoint/2010/main" val="39488926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A477C2F-DEF0-FA19-D63C-F388E3998A7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 Nouvelle grille</a:t>
            </a:r>
          </a:p>
        </p:txBody>
      </p:sp>
      <p:pic>
        <p:nvPicPr>
          <p:cNvPr id="4" name="Espace réservé du contenu 3" descr="Une image contenant texte, capture d’écran, logiciel&#10;&#10;Description générée automatiquement">
            <a:extLst>
              <a:ext uri="{FF2B5EF4-FFF2-40B4-BE49-F238E27FC236}">
                <a16:creationId xmlns:a16="http://schemas.microsoft.com/office/drawing/2014/main" id="{75DE0105-D7EB-CEAC-DEDB-5FE1879466E3}"/>
              </a:ext>
            </a:extLst>
          </p:cNvPr>
          <p:cNvPicPr>
            <a:picLocks noGrp="1" noChangeAspect="1"/>
          </p:cNvPicPr>
          <p:nvPr>
            <p:ph idx="1"/>
          </p:nvPr>
        </p:nvPicPr>
        <p:blipFill>
          <a:blip r:embed="rId2"/>
          <a:stretch>
            <a:fillRect/>
          </a:stretch>
        </p:blipFill>
        <p:spPr>
          <a:xfrm>
            <a:off x="4933089" y="-2116"/>
            <a:ext cx="7262903" cy="6859905"/>
          </a:xfrm>
          <a:prstGeom prst="rect">
            <a:avLst/>
          </a:prstGeom>
        </p:spPr>
      </p:pic>
    </p:spTree>
    <p:extLst>
      <p:ext uri="{BB962C8B-B14F-4D97-AF65-F5344CB8AC3E}">
        <p14:creationId xmlns:p14="http://schemas.microsoft.com/office/powerpoint/2010/main" val="204300003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CB3FAA-A450-C3BD-CEEC-DB040DF7FC61}"/>
              </a:ext>
            </a:extLst>
          </p:cNvPr>
          <p:cNvSpPr>
            <a:spLocks noGrp="1"/>
          </p:cNvSpPr>
          <p:nvPr>
            <p:ph type="title"/>
          </p:nvPr>
        </p:nvSpPr>
        <p:spPr/>
        <p:txBody>
          <a:bodyPr/>
          <a:lstStyle/>
          <a:p>
            <a:r>
              <a:rPr lang="en-US" sz="4000" baseline="0" dirty="0">
                <a:solidFill>
                  <a:schemeClr val="bg1"/>
                </a:solidFill>
                <a:latin typeface="Aptos Display"/>
              </a:rPr>
              <a:t>Premier Version</a:t>
            </a:r>
            <a:r>
              <a:rPr lang="en-US" sz="4000" dirty="0">
                <a:solidFill>
                  <a:schemeClr val="bg1"/>
                </a:solidFill>
                <a:latin typeface="Aptos Display"/>
                <a:ea typeface="Aptos Display"/>
                <a:cs typeface="Aptos Display"/>
              </a:rPr>
              <a:t>​</a:t>
            </a:r>
            <a:endParaRPr lang="fr-FR" dirty="0">
              <a:solidFill>
                <a:schemeClr val="bg1"/>
              </a:solidFill>
            </a:endParaRPr>
          </a:p>
        </p:txBody>
      </p:sp>
      <p:pic>
        <p:nvPicPr>
          <p:cNvPr id="5" name="Espace réservé du contenu 3" descr="Une image contenant texte, capture d’écran, Police, typographie&#10;&#10;Description générée automatiquement">
            <a:extLst>
              <a:ext uri="{FF2B5EF4-FFF2-40B4-BE49-F238E27FC236}">
                <a16:creationId xmlns:a16="http://schemas.microsoft.com/office/drawing/2014/main" id="{B348C8FC-6C57-E00F-3BB0-CA898AA90B91}"/>
              </a:ext>
            </a:extLst>
          </p:cNvPr>
          <p:cNvPicPr>
            <a:picLocks noChangeAspect="1"/>
          </p:cNvPicPr>
          <p:nvPr/>
        </p:nvPicPr>
        <p:blipFill>
          <a:blip r:embed="rId2"/>
          <a:stretch>
            <a:fillRect/>
          </a:stretch>
        </p:blipFill>
        <p:spPr>
          <a:xfrm>
            <a:off x="334092" y="1800152"/>
            <a:ext cx="11525864" cy="1739392"/>
          </a:xfrm>
          <a:prstGeom prst="rect">
            <a:avLst/>
          </a:prstGeom>
        </p:spPr>
      </p:pic>
      <p:cxnSp>
        <p:nvCxnSpPr>
          <p:cNvPr id="6" name="Connecteur droit avec flèche 5">
            <a:extLst>
              <a:ext uri="{FF2B5EF4-FFF2-40B4-BE49-F238E27FC236}">
                <a16:creationId xmlns:a16="http://schemas.microsoft.com/office/drawing/2014/main" id="{B9CEF7CD-F9D6-7E2A-88CC-A28E0FCC5F6B}"/>
              </a:ext>
            </a:extLst>
          </p:cNvPr>
          <p:cNvCxnSpPr/>
          <p:nvPr/>
        </p:nvCxnSpPr>
        <p:spPr>
          <a:xfrm>
            <a:off x="933548" y="1336207"/>
            <a:ext cx="3323166" cy="10583"/>
          </a:xfrm>
          <a:prstGeom prst="straightConnector1">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175329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5CE537-2BF6-036D-5998-48F2BAC4F616}"/>
              </a:ext>
            </a:extLst>
          </p:cNvPr>
          <p:cNvSpPr>
            <a:spLocks noGrp="1"/>
          </p:cNvSpPr>
          <p:nvPr>
            <p:ph type="title"/>
          </p:nvPr>
        </p:nvSpPr>
        <p:spPr/>
        <p:txBody>
          <a:bodyPr/>
          <a:lstStyle/>
          <a:p>
            <a:r>
              <a:rPr lang="fr-FR" err="1">
                <a:solidFill>
                  <a:schemeClr val="bg1"/>
                </a:solidFill>
              </a:rPr>
              <a:t>Deuxieme</a:t>
            </a:r>
            <a:r>
              <a:rPr lang="fr-FR" dirty="0">
                <a:solidFill>
                  <a:schemeClr val="bg1"/>
                </a:solidFill>
              </a:rPr>
              <a:t> Version</a:t>
            </a:r>
          </a:p>
        </p:txBody>
      </p:sp>
      <p:pic>
        <p:nvPicPr>
          <p:cNvPr id="4" name="Espace réservé du contenu 3">
            <a:extLst>
              <a:ext uri="{FF2B5EF4-FFF2-40B4-BE49-F238E27FC236}">
                <a16:creationId xmlns:a16="http://schemas.microsoft.com/office/drawing/2014/main" id="{A3304DEE-1B10-3A32-8957-502601A76813}"/>
              </a:ext>
            </a:extLst>
          </p:cNvPr>
          <p:cNvPicPr>
            <a:picLocks noGrp="1" noChangeAspect="1"/>
          </p:cNvPicPr>
          <p:nvPr>
            <p:ph idx="1"/>
          </p:nvPr>
        </p:nvPicPr>
        <p:blipFill>
          <a:blip r:embed="rId2"/>
          <a:stretch>
            <a:fillRect/>
          </a:stretch>
        </p:blipFill>
        <p:spPr>
          <a:xfrm>
            <a:off x="1392237" y="1627454"/>
            <a:ext cx="2867025" cy="440266"/>
          </a:xfrm>
        </p:spPr>
      </p:pic>
      <p:pic>
        <p:nvPicPr>
          <p:cNvPr id="5" name="Image 4" descr="Une image contenant mots croisés, carré, texte, capture d’écran&#10;&#10;Description générée automatiquement">
            <a:extLst>
              <a:ext uri="{FF2B5EF4-FFF2-40B4-BE49-F238E27FC236}">
                <a16:creationId xmlns:a16="http://schemas.microsoft.com/office/drawing/2014/main" id="{E82D0F8F-444C-A194-20DE-05F572A7FA17}"/>
              </a:ext>
            </a:extLst>
          </p:cNvPr>
          <p:cNvPicPr>
            <a:picLocks noChangeAspect="1"/>
          </p:cNvPicPr>
          <p:nvPr/>
        </p:nvPicPr>
        <p:blipFill>
          <a:blip r:embed="rId3"/>
          <a:stretch>
            <a:fillRect/>
          </a:stretch>
        </p:blipFill>
        <p:spPr>
          <a:xfrm>
            <a:off x="930275" y="2156884"/>
            <a:ext cx="3790950" cy="4533900"/>
          </a:xfrm>
          <a:prstGeom prst="rect">
            <a:avLst/>
          </a:prstGeom>
        </p:spPr>
      </p:pic>
      <p:cxnSp>
        <p:nvCxnSpPr>
          <p:cNvPr id="6" name="Connecteur droit avec flèche 5">
            <a:extLst>
              <a:ext uri="{FF2B5EF4-FFF2-40B4-BE49-F238E27FC236}">
                <a16:creationId xmlns:a16="http://schemas.microsoft.com/office/drawing/2014/main" id="{9224A34E-C691-FAE9-94C5-27FD26F36925}"/>
              </a:ext>
            </a:extLst>
          </p:cNvPr>
          <p:cNvCxnSpPr/>
          <p:nvPr/>
        </p:nvCxnSpPr>
        <p:spPr>
          <a:xfrm flipV="1">
            <a:off x="753139" y="1470343"/>
            <a:ext cx="4508500" cy="10584"/>
          </a:xfrm>
          <a:prstGeom prst="straightConnector1">
            <a:avLst/>
          </a:prstGeom>
          <a:ln>
            <a:solidFill>
              <a:schemeClr val="accent2"/>
            </a:solidFill>
          </a:ln>
        </p:spPr>
        <p:style>
          <a:lnRef idx="2">
            <a:schemeClr val="accent1"/>
          </a:lnRef>
          <a:fillRef idx="0">
            <a:schemeClr val="accent1"/>
          </a:fillRef>
          <a:effectRef idx="1">
            <a:schemeClr val="accent1"/>
          </a:effectRef>
          <a:fontRef idx="minor">
            <a:schemeClr val="tx1"/>
          </a:fontRef>
        </p:style>
      </p:cxnSp>
      <p:pic>
        <p:nvPicPr>
          <p:cNvPr id="7" name="Image 6" descr="Une image contenant texte, capture d’écran, logiciel&#10;&#10;Description générée automatiquement">
            <a:extLst>
              <a:ext uri="{FF2B5EF4-FFF2-40B4-BE49-F238E27FC236}">
                <a16:creationId xmlns:a16="http://schemas.microsoft.com/office/drawing/2014/main" id="{12D089F1-7430-0E86-7CC0-568EDF3132E4}"/>
              </a:ext>
            </a:extLst>
          </p:cNvPr>
          <p:cNvPicPr>
            <a:picLocks noChangeAspect="1"/>
          </p:cNvPicPr>
          <p:nvPr/>
        </p:nvPicPr>
        <p:blipFill>
          <a:blip r:embed="rId4"/>
          <a:stretch>
            <a:fillRect/>
          </a:stretch>
        </p:blipFill>
        <p:spPr>
          <a:xfrm>
            <a:off x="5370513" y="125942"/>
            <a:ext cx="4202641" cy="4298950"/>
          </a:xfrm>
          <a:prstGeom prst="rect">
            <a:avLst/>
          </a:prstGeom>
        </p:spPr>
      </p:pic>
      <p:pic>
        <p:nvPicPr>
          <p:cNvPr id="8" name="Image 7" descr="Une image contenant texte, capture d’écran, logiciel&#10;&#10;Description générée automatiquement">
            <a:extLst>
              <a:ext uri="{FF2B5EF4-FFF2-40B4-BE49-F238E27FC236}">
                <a16:creationId xmlns:a16="http://schemas.microsoft.com/office/drawing/2014/main" id="{8C67C65A-9CF6-ACD9-B9B4-4DC74AA88257}"/>
              </a:ext>
            </a:extLst>
          </p:cNvPr>
          <p:cNvPicPr>
            <a:picLocks noChangeAspect="1"/>
          </p:cNvPicPr>
          <p:nvPr/>
        </p:nvPicPr>
        <p:blipFill>
          <a:blip r:embed="rId5"/>
          <a:stretch>
            <a:fillRect/>
          </a:stretch>
        </p:blipFill>
        <p:spPr>
          <a:xfrm>
            <a:off x="8771997" y="2434166"/>
            <a:ext cx="3305175" cy="4296833"/>
          </a:xfrm>
          <a:prstGeom prst="rect">
            <a:avLst/>
          </a:prstGeom>
        </p:spPr>
      </p:pic>
    </p:spTree>
    <p:extLst>
      <p:ext uri="{BB962C8B-B14F-4D97-AF65-F5344CB8AC3E}">
        <p14:creationId xmlns:p14="http://schemas.microsoft.com/office/powerpoint/2010/main" val="231458973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re 1">
            <a:extLst>
              <a:ext uri="{FF2B5EF4-FFF2-40B4-BE49-F238E27FC236}">
                <a16:creationId xmlns:a16="http://schemas.microsoft.com/office/drawing/2014/main" id="{6C356C16-6ED0-769C-4BC8-4DD079369D21}"/>
              </a:ext>
            </a:extLst>
          </p:cNvPr>
          <p:cNvSpPr>
            <a:spLocks noGrp="1"/>
          </p:cNvSpPr>
          <p:nvPr>
            <p:ph type="title"/>
          </p:nvPr>
        </p:nvSpPr>
        <p:spPr>
          <a:xfrm>
            <a:off x="838200" y="448721"/>
            <a:ext cx="4707671" cy="1225650"/>
          </a:xfrm>
        </p:spPr>
        <p:txBody>
          <a:bodyPr anchor="b">
            <a:normAutofit/>
          </a:bodyPr>
          <a:lstStyle/>
          <a:p>
            <a:r>
              <a:rPr lang="fr-FR" sz="3800" dirty="0">
                <a:solidFill>
                  <a:schemeClr val="bg1"/>
                </a:solidFill>
              </a:rPr>
              <a:t>Version LENIA</a:t>
            </a:r>
          </a:p>
        </p:txBody>
      </p:sp>
      <p:cxnSp>
        <p:nvCxnSpPr>
          <p:cNvPr id="13" name="Straight Connector 12">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5" name="Espace réservé du contenu 4">
            <a:extLst>
              <a:ext uri="{FF2B5EF4-FFF2-40B4-BE49-F238E27FC236}">
                <a16:creationId xmlns:a16="http://schemas.microsoft.com/office/drawing/2014/main" id="{7A007D03-9BAE-7A8F-3936-F2396418E508}"/>
              </a:ext>
            </a:extLst>
          </p:cNvPr>
          <p:cNvGraphicFramePr>
            <a:graphicFrameLocks noGrp="1"/>
          </p:cNvGraphicFramePr>
          <p:nvPr>
            <p:ph idx="1"/>
            <p:extLst>
              <p:ext uri="{D42A27DB-BD31-4B8C-83A1-F6EECF244321}">
                <p14:modId xmlns:p14="http://schemas.microsoft.com/office/powerpoint/2010/main" val="2275886047"/>
              </p:ext>
            </p:extLst>
          </p:nvPr>
        </p:nvGraphicFramePr>
        <p:xfrm>
          <a:off x="150283" y="1942042"/>
          <a:ext cx="5801616" cy="3783164"/>
        </p:xfrm>
        <a:graphic>
          <a:graphicData uri="http://schemas.openxmlformats.org/drawingml/2006/table">
            <a:tbl>
              <a:tblPr firstRow="1" bandRow="1">
                <a:tableStyleId>{5C22544A-7EE6-4342-B048-85BDC9FD1C3A}</a:tableStyleId>
              </a:tblPr>
              <a:tblGrid>
                <a:gridCol w="1933872">
                  <a:extLst>
                    <a:ext uri="{9D8B030D-6E8A-4147-A177-3AD203B41FA5}">
                      <a16:colId xmlns:a16="http://schemas.microsoft.com/office/drawing/2014/main" val="2805998537"/>
                    </a:ext>
                  </a:extLst>
                </a:gridCol>
                <a:gridCol w="1933872">
                  <a:extLst>
                    <a:ext uri="{9D8B030D-6E8A-4147-A177-3AD203B41FA5}">
                      <a16:colId xmlns:a16="http://schemas.microsoft.com/office/drawing/2014/main" val="1645063075"/>
                    </a:ext>
                  </a:extLst>
                </a:gridCol>
                <a:gridCol w="1933872">
                  <a:extLst>
                    <a:ext uri="{9D8B030D-6E8A-4147-A177-3AD203B41FA5}">
                      <a16:colId xmlns:a16="http://schemas.microsoft.com/office/drawing/2014/main" val="3298031592"/>
                    </a:ext>
                  </a:extLst>
                </a:gridCol>
              </a:tblGrid>
              <a:tr h="353523">
                <a:tc>
                  <a:txBody>
                    <a:bodyPr/>
                    <a:lstStyle/>
                    <a:p>
                      <a:endParaRPr lang="fr-FR"/>
                    </a:p>
                  </a:txBody>
                  <a:tcPr>
                    <a:solidFill>
                      <a:srgbClr val="ED7D31"/>
                    </a:solidFill>
                  </a:tcPr>
                </a:tc>
                <a:tc>
                  <a:txBody>
                    <a:bodyPr/>
                    <a:lstStyle/>
                    <a:p>
                      <a:pPr lvl="0">
                        <a:buNone/>
                      </a:pPr>
                      <a:r>
                        <a:rPr lang="fr-FR" sz="1100" b="1" i="0" u="none" strike="noStrike" noProof="0" dirty="0">
                          <a:solidFill>
                            <a:srgbClr val="202122"/>
                          </a:solidFill>
                          <a:latin typeface="Aptos"/>
                        </a:rPr>
                        <a:t>Jeu de la vie</a:t>
                      </a:r>
                      <a:endParaRPr lang="fr-FR" dirty="0"/>
                    </a:p>
                  </a:txBody>
                  <a:tcPr>
                    <a:solidFill>
                      <a:srgbClr val="ED7D31"/>
                    </a:solidFill>
                  </a:tcPr>
                </a:tc>
                <a:tc>
                  <a:txBody>
                    <a:bodyPr/>
                    <a:lstStyle/>
                    <a:p>
                      <a:pPr lvl="0">
                        <a:buNone/>
                      </a:pPr>
                      <a:r>
                        <a:rPr lang="fr-FR" sz="1100" b="1" i="0" u="none" strike="noStrike" noProof="0" dirty="0">
                          <a:solidFill>
                            <a:srgbClr val="202122"/>
                          </a:solidFill>
                          <a:latin typeface="Aptos"/>
                        </a:rPr>
                        <a:t>LENIA</a:t>
                      </a:r>
                      <a:endParaRPr lang="fr-FR" dirty="0" err="1"/>
                    </a:p>
                  </a:txBody>
                  <a:tcPr>
                    <a:solidFill>
                      <a:srgbClr val="ED7D31"/>
                    </a:solidFill>
                  </a:tcPr>
                </a:tc>
                <a:extLst>
                  <a:ext uri="{0D108BD9-81ED-4DB2-BD59-A6C34878D82A}">
                    <a16:rowId xmlns:a16="http://schemas.microsoft.com/office/drawing/2014/main" val="2675485696"/>
                  </a:ext>
                </a:extLst>
              </a:tr>
              <a:tr h="756146">
                <a:tc>
                  <a:txBody>
                    <a:bodyPr/>
                    <a:lstStyle/>
                    <a:p>
                      <a:pPr lvl="0">
                        <a:buNone/>
                      </a:pPr>
                      <a:r>
                        <a:rPr lang="fr-FR" sz="1100" b="1" i="0" u="none" strike="noStrike" noProof="0" dirty="0">
                          <a:solidFill>
                            <a:srgbClr val="202122"/>
                          </a:solidFill>
                          <a:latin typeface="Aptos"/>
                        </a:rPr>
                        <a:t>Etat d'une cellule</a:t>
                      </a:r>
                      <a:endParaRPr lang="fr-FR" dirty="0"/>
                    </a:p>
                  </a:txBody>
                  <a:tcPr/>
                </a:tc>
                <a:tc>
                  <a:txBody>
                    <a:bodyPr/>
                    <a:lstStyle/>
                    <a:p>
                      <a:pPr lvl="0">
                        <a:buNone/>
                      </a:pPr>
                      <a:r>
                        <a:rPr lang="fr-FR" sz="1100" b="0" i="0" u="none" strike="noStrike" noProof="0" dirty="0">
                          <a:solidFill>
                            <a:srgbClr val="202122"/>
                          </a:solidFill>
                          <a:latin typeface="Aptos"/>
                        </a:rPr>
                        <a:t>0 ou 1 (mort ou vivant)</a:t>
                      </a:r>
                      <a:endParaRPr lang="fr-FR" dirty="0"/>
                    </a:p>
                  </a:txBody>
                  <a:tcPr/>
                </a:tc>
                <a:tc>
                  <a:txBody>
                    <a:bodyPr/>
                    <a:lstStyle/>
                    <a:p>
                      <a:pPr lvl="0">
                        <a:buNone/>
                      </a:pPr>
                      <a:r>
                        <a:rPr lang="fr-FR" sz="1100" b="0" i="0" u="none" strike="noStrike" noProof="0" dirty="0">
                          <a:solidFill>
                            <a:srgbClr val="202122"/>
                          </a:solidFill>
                          <a:latin typeface="Aptos"/>
                        </a:rPr>
                        <a:t>Nombre continu entre 0 et 1. Le nombre est en général représenté par l'intensité d'une couleur.</a:t>
                      </a:r>
                      <a:endParaRPr lang="fr-FR" dirty="0"/>
                    </a:p>
                  </a:txBody>
                  <a:tcPr/>
                </a:tc>
                <a:extLst>
                  <a:ext uri="{0D108BD9-81ED-4DB2-BD59-A6C34878D82A}">
                    <a16:rowId xmlns:a16="http://schemas.microsoft.com/office/drawing/2014/main" val="1129856647"/>
                  </a:ext>
                </a:extLst>
              </a:tr>
              <a:tr h="422263">
                <a:tc>
                  <a:txBody>
                    <a:bodyPr/>
                    <a:lstStyle/>
                    <a:p>
                      <a:pPr lvl="0">
                        <a:buNone/>
                      </a:pPr>
                      <a:r>
                        <a:rPr lang="fr-FR" sz="1100" b="1" i="0" u="none" strike="noStrike" noProof="0" dirty="0">
                          <a:solidFill>
                            <a:srgbClr val="202122"/>
                          </a:solidFill>
                          <a:latin typeface="Aptos"/>
                        </a:rPr>
                        <a:t>Voisinage</a:t>
                      </a:r>
                      <a:endParaRPr lang="fr-FR" dirty="0"/>
                    </a:p>
                  </a:txBody>
                  <a:tcPr/>
                </a:tc>
                <a:tc>
                  <a:txBody>
                    <a:bodyPr/>
                    <a:lstStyle/>
                    <a:p>
                      <a:pPr lvl="0">
                        <a:buNone/>
                      </a:pPr>
                      <a:r>
                        <a:rPr lang="fr-FR" sz="1100" b="0" i="0" u="none" strike="noStrike" noProof="0" dirty="0">
                          <a:solidFill>
                            <a:srgbClr val="202122"/>
                          </a:solidFill>
                          <a:latin typeface="Aptos"/>
                        </a:rPr>
                        <a:t>8 cellules adjacentes</a:t>
                      </a:r>
                      <a:endParaRPr lang="fr-FR" dirty="0"/>
                    </a:p>
                  </a:txBody>
                  <a:tcPr/>
                </a:tc>
                <a:tc>
                  <a:txBody>
                    <a:bodyPr/>
                    <a:lstStyle/>
                    <a:p>
                      <a:pPr lvl="0">
                        <a:buNone/>
                      </a:pPr>
                      <a:r>
                        <a:rPr lang="fr-FR" sz="1100" b="0" i="1" u="none" strike="noStrike" noProof="0" dirty="0">
                          <a:solidFill>
                            <a:srgbClr val="202122"/>
                          </a:solidFill>
                          <a:latin typeface="Aptos"/>
                        </a:rPr>
                        <a:t>Zone</a:t>
                      </a:r>
                      <a:r>
                        <a:rPr lang="fr-FR" sz="1100" b="0" i="0" u="none" strike="noStrike" noProof="0" dirty="0">
                          <a:solidFill>
                            <a:srgbClr val="202122"/>
                          </a:solidFill>
                          <a:latin typeface="Aptos"/>
                        </a:rPr>
                        <a:t>(s) de convolution en anneau autour de la cellule.</a:t>
                      </a:r>
                      <a:endParaRPr lang="fr-FR" dirty="0"/>
                    </a:p>
                  </a:txBody>
                  <a:tcPr/>
                </a:tc>
                <a:extLst>
                  <a:ext uri="{0D108BD9-81ED-4DB2-BD59-A6C34878D82A}">
                    <a16:rowId xmlns:a16="http://schemas.microsoft.com/office/drawing/2014/main" val="2111388073"/>
                  </a:ext>
                </a:extLst>
              </a:tr>
              <a:tr h="314242">
                <a:tc>
                  <a:txBody>
                    <a:bodyPr/>
                    <a:lstStyle/>
                    <a:p>
                      <a:pPr lvl="0">
                        <a:buNone/>
                      </a:pPr>
                      <a:r>
                        <a:rPr lang="fr-FR" sz="1100" b="1" i="0" u="none" strike="noStrike" noProof="0" dirty="0">
                          <a:solidFill>
                            <a:srgbClr val="202122"/>
                          </a:solidFill>
                          <a:latin typeface="Aptos"/>
                        </a:rPr>
                        <a:t>Espace</a:t>
                      </a:r>
                      <a:endParaRPr lang="fr-FR" dirty="0"/>
                    </a:p>
                  </a:txBody>
                  <a:tcPr/>
                </a:tc>
                <a:tc>
                  <a:txBody>
                    <a:bodyPr/>
                    <a:lstStyle/>
                    <a:p>
                      <a:pPr lvl="0">
                        <a:buNone/>
                      </a:pPr>
                      <a:r>
                        <a:rPr lang="fr-FR" sz="1100" b="0" i="0" u="none" strike="noStrike" noProof="0" dirty="0">
                          <a:solidFill>
                            <a:srgbClr val="202122"/>
                          </a:solidFill>
                          <a:latin typeface="Aptos"/>
                        </a:rPr>
                        <a:t>Discret</a:t>
                      </a:r>
                      <a:endParaRPr lang="fr-FR" dirty="0"/>
                    </a:p>
                  </a:txBody>
                  <a:tcPr/>
                </a:tc>
                <a:tc>
                  <a:txBody>
                    <a:bodyPr/>
                    <a:lstStyle/>
                    <a:p>
                      <a:pPr lvl="0">
                        <a:buNone/>
                      </a:pPr>
                      <a:r>
                        <a:rPr lang="fr-FR" sz="1100" b="0" i="0" u="none" strike="noStrike" noProof="0" dirty="0">
                          <a:solidFill>
                            <a:srgbClr val="202122"/>
                          </a:solidFill>
                          <a:latin typeface="Aptos"/>
                        </a:rPr>
                        <a:t>Continu </a:t>
                      </a:r>
                      <a:endParaRPr lang="fr-FR" dirty="0"/>
                    </a:p>
                  </a:txBody>
                  <a:tcPr/>
                </a:tc>
                <a:extLst>
                  <a:ext uri="{0D108BD9-81ED-4DB2-BD59-A6C34878D82A}">
                    <a16:rowId xmlns:a16="http://schemas.microsoft.com/office/drawing/2014/main" val="2255049419"/>
                  </a:ext>
                </a:extLst>
              </a:tr>
              <a:tr h="1423913">
                <a:tc>
                  <a:txBody>
                    <a:bodyPr/>
                    <a:lstStyle/>
                    <a:p>
                      <a:pPr lvl="0">
                        <a:buNone/>
                      </a:pPr>
                      <a:r>
                        <a:rPr lang="fr-FR" sz="1100" b="1" i="0" u="none" strike="noStrike" noProof="0" dirty="0">
                          <a:solidFill>
                            <a:srgbClr val="202122"/>
                          </a:solidFill>
                          <a:latin typeface="Aptos"/>
                        </a:rPr>
                        <a:t>Règles de vie ou de mort</a:t>
                      </a:r>
                      <a:endParaRPr lang="fr-FR" dirty="0"/>
                    </a:p>
                  </a:txBody>
                  <a:tcPr/>
                </a:tc>
                <a:tc>
                  <a:txBody>
                    <a:bodyPr/>
                    <a:lstStyle/>
                    <a:p>
                      <a:pPr lvl="0">
                        <a:buNone/>
                      </a:pPr>
                      <a:r>
                        <a:rPr lang="fr-FR" sz="1100" b="0" i="0" u="none" strike="noStrike" noProof="0" dirty="0">
                          <a:solidFill>
                            <a:srgbClr val="202122"/>
                          </a:solidFill>
                          <a:latin typeface="Aptos"/>
                        </a:rPr>
                        <a:t>Nombre de cellules dans le voisinage</a:t>
                      </a:r>
                      <a:endParaRPr lang="fr-FR" dirty="0"/>
                    </a:p>
                  </a:txBody>
                  <a:tcPr/>
                </a:tc>
                <a:tc>
                  <a:txBody>
                    <a:bodyPr/>
                    <a:lstStyle/>
                    <a:p>
                      <a:pPr lvl="0">
                        <a:buNone/>
                      </a:pPr>
                      <a:r>
                        <a:rPr lang="fr-FR" sz="1100" b="0" i="1" u="none" strike="noStrike" noProof="0" dirty="0">
                          <a:solidFill>
                            <a:srgbClr val="202122"/>
                          </a:solidFill>
                          <a:latin typeface="Aptos"/>
                        </a:rPr>
                        <a:t>Fonction</a:t>
                      </a:r>
                      <a:r>
                        <a:rPr lang="fr-FR" sz="1100" b="0" i="0" u="none" strike="noStrike" noProof="0" dirty="0">
                          <a:solidFill>
                            <a:srgbClr val="202122"/>
                          </a:solidFill>
                          <a:latin typeface="Aptos"/>
                        </a:rPr>
                        <a:t> </a:t>
                      </a:r>
                      <a:r>
                        <a:rPr lang="fr-FR" sz="1100" b="0" i="1" u="none" strike="noStrike" noProof="0" dirty="0">
                          <a:solidFill>
                            <a:srgbClr val="202122"/>
                          </a:solidFill>
                          <a:latin typeface="Aptos"/>
                        </a:rPr>
                        <a:t>de</a:t>
                      </a:r>
                      <a:r>
                        <a:rPr lang="fr-FR" sz="1100" b="0" i="0" u="none" strike="noStrike" noProof="0" dirty="0">
                          <a:solidFill>
                            <a:srgbClr val="202122"/>
                          </a:solidFill>
                          <a:latin typeface="Aptos"/>
                        </a:rPr>
                        <a:t> </a:t>
                      </a:r>
                      <a:r>
                        <a:rPr lang="fr-FR" sz="1100" b="0" i="1" u="none" strike="noStrike" noProof="0" dirty="0">
                          <a:solidFill>
                            <a:srgbClr val="202122"/>
                          </a:solidFill>
                          <a:latin typeface="Aptos"/>
                        </a:rPr>
                        <a:t>croissance</a:t>
                      </a:r>
                      <a:r>
                        <a:rPr lang="fr-FR" sz="1100" b="0" i="0" u="none" strike="noStrike" noProof="0" dirty="0">
                          <a:solidFill>
                            <a:srgbClr val="202122"/>
                          </a:solidFill>
                          <a:latin typeface="Aptos"/>
                        </a:rPr>
                        <a:t> de la cellule en fonction de la somme des états couverts par le voisinage. Donne un taux de croissance, qui permet de calculer la variation de l'état de ma cellule en fonction du temps.</a:t>
                      </a:r>
                      <a:endParaRPr lang="fr-FR" dirty="0"/>
                    </a:p>
                  </a:txBody>
                  <a:tcPr/>
                </a:tc>
                <a:extLst>
                  <a:ext uri="{0D108BD9-81ED-4DB2-BD59-A6C34878D82A}">
                    <a16:rowId xmlns:a16="http://schemas.microsoft.com/office/drawing/2014/main" val="82208847"/>
                  </a:ext>
                </a:extLst>
              </a:tr>
              <a:tr h="314242">
                <a:tc>
                  <a:txBody>
                    <a:bodyPr/>
                    <a:lstStyle/>
                    <a:p>
                      <a:pPr lvl="0">
                        <a:buNone/>
                      </a:pPr>
                      <a:r>
                        <a:rPr lang="fr-FR" sz="1100" b="1" i="0" u="none" strike="noStrike" noProof="0" dirty="0">
                          <a:solidFill>
                            <a:srgbClr val="202122"/>
                          </a:solidFill>
                          <a:latin typeface="Aptos"/>
                        </a:rPr>
                        <a:t>Temps</a:t>
                      </a:r>
                      <a:endParaRPr lang="fr-FR" dirty="0"/>
                    </a:p>
                  </a:txBody>
                  <a:tcPr/>
                </a:tc>
                <a:tc>
                  <a:txBody>
                    <a:bodyPr/>
                    <a:lstStyle/>
                    <a:p>
                      <a:pPr lvl="0">
                        <a:buNone/>
                      </a:pPr>
                      <a:r>
                        <a:rPr lang="fr-FR" sz="1100" b="0" i="0" u="none" strike="noStrike" noProof="0" dirty="0">
                          <a:solidFill>
                            <a:srgbClr val="202122"/>
                          </a:solidFill>
                          <a:latin typeface="Aptos"/>
                        </a:rPr>
                        <a:t>Discret</a:t>
                      </a:r>
                      <a:endParaRPr lang="fr-FR" dirty="0"/>
                    </a:p>
                  </a:txBody>
                  <a:tcPr/>
                </a:tc>
                <a:tc>
                  <a:txBody>
                    <a:bodyPr/>
                    <a:lstStyle/>
                    <a:p>
                      <a:pPr lvl="0">
                        <a:buNone/>
                      </a:pPr>
                      <a:r>
                        <a:rPr lang="fr-FR" sz="1100" b="0" i="0" u="none" strike="noStrike" noProof="0" dirty="0">
                          <a:solidFill>
                            <a:srgbClr val="202122"/>
                          </a:solidFill>
                          <a:latin typeface="Aptos"/>
                        </a:rPr>
                        <a:t>Continu</a:t>
                      </a:r>
                      <a:endParaRPr lang="fr-FR" dirty="0"/>
                    </a:p>
                  </a:txBody>
                  <a:tcPr/>
                </a:tc>
                <a:extLst>
                  <a:ext uri="{0D108BD9-81ED-4DB2-BD59-A6C34878D82A}">
                    <a16:rowId xmlns:a16="http://schemas.microsoft.com/office/drawing/2014/main" val="803867744"/>
                  </a:ext>
                </a:extLst>
              </a:tr>
            </a:tbl>
          </a:graphicData>
        </a:graphic>
      </p:graphicFrame>
      <p:cxnSp>
        <p:nvCxnSpPr>
          <p:cNvPr id="15" name="Straight Connector 14">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 name="Espace réservé du contenu 3" descr="Une image contenant Tracé, ligne, diagramme&#10;&#10;Description générée automatiquement">
            <a:extLst>
              <a:ext uri="{FF2B5EF4-FFF2-40B4-BE49-F238E27FC236}">
                <a16:creationId xmlns:a16="http://schemas.microsoft.com/office/drawing/2014/main" id="{43236BF0-E368-6D4C-1B30-73349C08C159}"/>
              </a:ext>
            </a:extLst>
          </p:cNvPr>
          <p:cNvPicPr>
            <a:picLocks noChangeAspect="1"/>
          </p:cNvPicPr>
          <p:nvPr/>
        </p:nvPicPr>
        <p:blipFill>
          <a:blip r:embed="rId2"/>
          <a:stretch>
            <a:fillRect/>
          </a:stretch>
        </p:blipFill>
        <p:spPr>
          <a:xfrm>
            <a:off x="3847868" y="102518"/>
            <a:ext cx="3613381" cy="1086131"/>
          </a:xfrm>
          <a:prstGeom prst="rect">
            <a:avLst/>
          </a:prstGeom>
        </p:spPr>
      </p:pic>
      <p:pic>
        <p:nvPicPr>
          <p:cNvPr id="6" name="Image 5" descr="Une image contenant Caractère coloré, Graphique, capture d’écran, Art fractal&#10;&#10;Description générée automatiquement">
            <a:extLst>
              <a:ext uri="{FF2B5EF4-FFF2-40B4-BE49-F238E27FC236}">
                <a16:creationId xmlns:a16="http://schemas.microsoft.com/office/drawing/2014/main" id="{940BD493-B5B1-3C0C-E033-791C249C3BCD}"/>
              </a:ext>
            </a:extLst>
          </p:cNvPr>
          <p:cNvPicPr>
            <a:picLocks noChangeAspect="1"/>
          </p:cNvPicPr>
          <p:nvPr/>
        </p:nvPicPr>
        <p:blipFill>
          <a:blip r:embed="rId3"/>
          <a:stretch>
            <a:fillRect/>
          </a:stretch>
        </p:blipFill>
        <p:spPr>
          <a:xfrm>
            <a:off x="6261312" y="1692275"/>
            <a:ext cx="1589617" cy="1589617"/>
          </a:xfrm>
          <a:prstGeom prst="rect">
            <a:avLst/>
          </a:prstGeom>
        </p:spPr>
      </p:pic>
      <p:pic>
        <p:nvPicPr>
          <p:cNvPr id="7" name="Image 6" descr="Une image contenant texte, capture d’écran, logiciel&#10;&#10;Description générée automatiquement">
            <a:extLst>
              <a:ext uri="{FF2B5EF4-FFF2-40B4-BE49-F238E27FC236}">
                <a16:creationId xmlns:a16="http://schemas.microsoft.com/office/drawing/2014/main" id="{CEBB5819-24BB-DBDE-B5D4-473B019BBDD3}"/>
              </a:ext>
            </a:extLst>
          </p:cNvPr>
          <p:cNvPicPr>
            <a:picLocks noChangeAspect="1"/>
          </p:cNvPicPr>
          <p:nvPr/>
        </p:nvPicPr>
        <p:blipFill>
          <a:blip r:embed="rId4"/>
          <a:stretch>
            <a:fillRect/>
          </a:stretch>
        </p:blipFill>
        <p:spPr>
          <a:xfrm>
            <a:off x="8151812" y="19050"/>
            <a:ext cx="4037543" cy="4406901"/>
          </a:xfrm>
          <a:prstGeom prst="rect">
            <a:avLst/>
          </a:prstGeom>
        </p:spPr>
      </p:pic>
      <p:pic>
        <p:nvPicPr>
          <p:cNvPr id="9" name="Image 8" descr="Une image contenant texte, capture d’écran, affichage, logiciel&#10;&#10;Description générée automatiquement">
            <a:extLst>
              <a:ext uri="{FF2B5EF4-FFF2-40B4-BE49-F238E27FC236}">
                <a16:creationId xmlns:a16="http://schemas.microsoft.com/office/drawing/2014/main" id="{0A7DBC8F-29DE-4028-6C69-7F675A1E4B79}"/>
              </a:ext>
            </a:extLst>
          </p:cNvPr>
          <p:cNvPicPr>
            <a:picLocks noChangeAspect="1"/>
          </p:cNvPicPr>
          <p:nvPr/>
        </p:nvPicPr>
        <p:blipFill>
          <a:blip r:embed="rId5"/>
          <a:stretch>
            <a:fillRect/>
          </a:stretch>
        </p:blipFill>
        <p:spPr>
          <a:xfrm>
            <a:off x="8148109" y="4422774"/>
            <a:ext cx="4044950" cy="2415118"/>
          </a:xfrm>
          <a:prstGeom prst="rect">
            <a:avLst/>
          </a:prstGeom>
        </p:spPr>
      </p:pic>
    </p:spTree>
    <p:extLst>
      <p:ext uri="{BB962C8B-B14F-4D97-AF65-F5344CB8AC3E}">
        <p14:creationId xmlns:p14="http://schemas.microsoft.com/office/powerpoint/2010/main" val="76510697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Grand écran</PresentationFormat>
  <Paragraphs>0</Paragraphs>
  <Slides>16</Slides>
  <Notes>0</Notes>
  <HiddenSlides>0</HiddenSlides>
  <MMClips>0</MMClips>
  <ScaleCrop>false</ScaleCrop>
  <HeadingPairs>
    <vt:vector size="4" baseType="variant">
      <vt:variant>
        <vt:lpstr>Thème</vt:lpstr>
      </vt:variant>
      <vt:variant>
        <vt:i4>1</vt:i4>
      </vt:variant>
      <vt:variant>
        <vt:lpstr>Titres des diapositives</vt:lpstr>
      </vt:variant>
      <vt:variant>
        <vt:i4>16</vt:i4>
      </vt:variant>
    </vt:vector>
  </HeadingPairs>
  <TitlesOfParts>
    <vt:vector size="17" baseType="lpstr">
      <vt:lpstr>Thème Office</vt:lpstr>
      <vt:lpstr>Jeu de la vie</vt:lpstr>
      <vt:lpstr>Intro</vt:lpstr>
      <vt:lpstr>Son histoire et ses règles</vt:lpstr>
      <vt:lpstr>Création de la grille</vt:lpstr>
      <vt:lpstr>Captage des alentours</vt:lpstr>
      <vt:lpstr> Nouvelle grille</vt:lpstr>
      <vt:lpstr>Premier Version​</vt:lpstr>
      <vt:lpstr>Deuxieme Version</vt:lpstr>
      <vt:lpstr>Version LENIA</vt:lpstr>
      <vt:lpstr>Version Final</vt:lpstr>
      <vt:lpstr>Présentation PowerPoint</vt:lpstr>
      <vt:lpstr>Version Traduite</vt:lpstr>
      <vt:lpstr>Logiciels utilisés</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
  <cp:revision>698</cp:revision>
  <dcterms:created xsi:type="dcterms:W3CDTF">2024-04-15T17:06:26Z</dcterms:created>
  <dcterms:modified xsi:type="dcterms:W3CDTF">2024-04-16T05:32:07Z</dcterms:modified>
</cp:coreProperties>
</file>