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4"/>
  </p:notesMasterIdLst>
  <p:handoutMasterIdLst>
    <p:handoutMasterId r:id="rId35"/>
  </p:handoutMasterIdLst>
  <p:sldIdLst>
    <p:sldId id="274" r:id="rId3"/>
    <p:sldId id="276" r:id="rId4"/>
    <p:sldId id="420" r:id="rId5"/>
    <p:sldId id="415" r:id="rId6"/>
    <p:sldId id="418" r:id="rId7"/>
    <p:sldId id="426" r:id="rId8"/>
    <p:sldId id="428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6" r:id="rId22"/>
    <p:sldId id="448" r:id="rId23"/>
    <p:sldId id="447" r:id="rId24"/>
    <p:sldId id="449" r:id="rId25"/>
    <p:sldId id="450" r:id="rId26"/>
    <p:sldId id="451" r:id="rId27"/>
    <p:sldId id="452" r:id="rId28"/>
    <p:sldId id="453" r:id="rId29"/>
    <p:sldId id="427" r:id="rId30"/>
    <p:sldId id="412" r:id="rId31"/>
    <p:sldId id="413" r:id="rId32"/>
    <p:sldId id="41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>
        <p:scale>
          <a:sx n="70" d="100"/>
          <a:sy n="70" d="100"/>
        </p:scale>
        <p:origin x="456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12-Mar-16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 = -10000000000000;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&gt; max)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num;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Console.WriteLine("Yes,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Console.WriteLine("No,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"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Math.Abs(rightSum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; 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 % 2 ==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въвежда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(стринг)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Отпечатва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 smtClean="0"/>
              <a:t>според таблицата по-долу: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Задача: </a:t>
            </a:r>
            <a:r>
              <a:rPr lang="bg-BG" noProof="1" smtClean="0"/>
              <a:t>сумиране на гласните букви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660" y="467503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46164" y="467358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90283" y="478279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/>
                <a:gridCol w="1038920"/>
                <a:gridCol w="1038920"/>
                <a:gridCol w="1038920"/>
                <a:gridCol w="1038920"/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1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2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3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4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 smtClean="0">
                          <a:effectLst/>
                        </a:rPr>
                        <a:t>5</a:t>
                      </a:r>
                      <a:endParaRPr lang="en-US" sz="3200" b="1" noProof="1">
                        <a:effectLst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17308" y="469262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35774" y="469117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179893" y="48003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= 3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56660" y="553760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bamboo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46164" y="553615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190283" y="56453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a+o+o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1+4+4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17308" y="555519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835774" y="555374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179893" y="566295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e+e = 2+2 = 4</a:t>
            </a:r>
            <a:r>
              <a:rPr lang="bg-BG" sz="30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  <a:p>
            <a:pPr marL="723900" lvl="1" indent="-420688"/>
            <a:r>
              <a:rPr lang="bg-BG" dirty="0" smtClean="0"/>
              <a:t>Сумиране на гласни букви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Чертане </a:t>
            </a:r>
            <a:r>
              <a:rPr lang="bg-BG" dirty="0"/>
              <a:t>на фигури с костенурка – </a:t>
            </a:r>
            <a:r>
              <a:rPr lang="bg-BG" dirty="0" smtClean="0"/>
              <a:t>графично приложение </a:t>
            </a:r>
            <a:r>
              <a:rPr lang="bg-BG" dirty="0"/>
              <a:t>за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 smtClean="0"/>
              <a:t>сумиране на гласни букви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80734"/>
            <a:ext cx="10493756" cy="45104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Console.ReadLine();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s.Length; i++)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(s[i] == 'a') sum += 1;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'e') sum += 2;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'i') sum += 3;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'o') sum += 4;</a:t>
            </a:r>
          </a:p>
          <a:p>
            <a:pPr>
              <a:lnSpc>
                <a:spcPct val="110000"/>
              </a:lnSpc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(s[i] == 'u') sum += 5;</a:t>
            </a:r>
          </a:p>
          <a:p>
            <a:pPr>
              <a:lnSpc>
                <a:spcPct val="110000"/>
              </a:lnSpc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sum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278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с костенурка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719034"/>
          </a:xfrm>
        </p:spPr>
        <p:txBody>
          <a:bodyPr/>
          <a:lstStyle/>
          <a:p>
            <a:r>
              <a:rPr lang="bg-BG" dirty="0" smtClean="0"/>
              <a:t>Графично </a:t>
            </a:r>
            <a:r>
              <a:rPr lang="en-US" dirty="0" smtClean="0"/>
              <a:t>(GUI) </a:t>
            </a:r>
            <a:r>
              <a:rPr lang="bg-BG" dirty="0" smtClean="0"/>
              <a:t>приложение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762000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00413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524000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 </a:t>
            </a:r>
            <a:r>
              <a:rPr lang="en-US" dirty="0" smtClean="0"/>
              <a:t>Windows Forms </a:t>
            </a:r>
            <a:r>
              <a:rPr lang="bg-BG" dirty="0" smtClean="0"/>
              <a:t>проект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41" y="1143000"/>
            <a:ext cx="9463942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407460"/>
          </a:xfrm>
        </p:spPr>
        <p:txBody>
          <a:bodyPr>
            <a:normAutofit/>
          </a:bodyPr>
          <a:lstStyle/>
          <a:p>
            <a:r>
              <a:rPr lang="bg-BG" dirty="0" smtClean="0"/>
              <a:t>Инсталиране на </a:t>
            </a:r>
            <a:r>
              <a:rPr lang="en-US" noProof="1" smtClean="0"/>
              <a:t>NuGet</a:t>
            </a:r>
            <a:r>
              <a:rPr lang="en-US" dirty="0" smtClean="0"/>
              <a:t> </a:t>
            </a:r>
            <a:r>
              <a:rPr lang="bg-BG" dirty="0" smtClean="0"/>
              <a:t>пакет </a:t>
            </a:r>
            <a:r>
              <a:rPr lang="en-US" dirty="0" smtClean="0"/>
              <a:t>"</a:t>
            </a:r>
            <a:r>
              <a:rPr lang="en-US" noProof="1" smtClean="0"/>
              <a:t>Nakov.TurtleGraphics</a:t>
            </a:r>
            <a:r>
              <a:rPr lang="en-US" dirty="0" smtClean="0"/>
              <a:t>"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4" y="2286002"/>
            <a:ext cx="4117948" cy="42671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4" y="1600200"/>
            <a:ext cx="818311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главната форма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96" y="1143000"/>
            <a:ext cx="7114616" cy="5254135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183944"/>
            <a:ext cx="4038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EventArgs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Turtle.Rotate(30);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Turtle.Rotate(120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Turtle.Forward(200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ct val="105000"/>
              </a:lnSpc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4113212" y="2522968"/>
            <a:ext cx="1199088" cy="345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4351" y="1406856"/>
            <a:ext cx="5035461" cy="919401"/>
          </a:xfrm>
          <a:prstGeom prst="wedgeRoundRectCallout">
            <a:avLst>
              <a:gd name="adj1" fmla="val -56481"/>
              <a:gd name="adj2" fmla="val 4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FormTurtleGraphics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 - Example</a:t>
            </a:r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51612" y="2407648"/>
            <a:ext cx="2605168" cy="919401"/>
          </a:xfrm>
          <a:prstGeom prst="wedgeRoundRectCallout">
            <a:avLst>
              <a:gd name="adj1" fmla="val -83056"/>
              <a:gd name="adj2" fmla="val -195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7812" y="3415352"/>
            <a:ext cx="2805752" cy="919401"/>
          </a:xfrm>
          <a:prstGeom prst="wedgeRoundRectCallout">
            <a:avLst>
              <a:gd name="adj1" fmla="val -83542"/>
              <a:gd name="adj2" fmla="val -774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buttonReset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256212" y="4542386"/>
            <a:ext cx="3824368" cy="919401"/>
          </a:xfrm>
          <a:prstGeom prst="wedgeRoundRectCallout">
            <a:avLst>
              <a:gd name="adj1" fmla="val -48152"/>
              <a:gd name="adj2" fmla="val -151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buttonShowHideTurtle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Turtle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6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Приложението в действие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2" y="1151121"/>
            <a:ext cx="8948208" cy="52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07094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с костенурка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61" y="841198"/>
            <a:ext cx="6296904" cy="3753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412" y="1879611"/>
            <a:ext cx="2133785" cy="1676545"/>
          </a:xfrm>
          <a:prstGeom prst="rect">
            <a:avLst/>
          </a:prstGeom>
        </p:spPr>
      </p:pic>
      <p:pic>
        <p:nvPicPr>
          <p:cNvPr id="2052" name="Picture 4" descr="https://macin.files.wordpress.com/2009/10/ooo4kids-0-5-1-draw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40" y="1603198"/>
            <a:ext cx="2229372" cy="22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2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var num = int.Parse(Console.ReadLine());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6212" y="5298637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4288489"/>
            <a:ext cx="103632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0424" y="2971801"/>
            <a:ext cx="2667000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691871" y="2971800"/>
            <a:ext cx="1967753" cy="1077621"/>
          </a:xfrm>
          <a:prstGeom prst="wedgeRoundRectCallout">
            <a:avLst>
              <a:gd name="adj1" fmla="val -47658"/>
              <a:gd name="adj2" fmla="val 825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031659" y="3096280"/>
            <a:ext cx="1967753" cy="1077621"/>
          </a:xfrm>
          <a:prstGeom prst="wedgeRoundRectCallout">
            <a:avLst>
              <a:gd name="adj1" fmla="val -77023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5156" y="3581400"/>
            <a:ext cx="2819400" cy="1454624"/>
          </a:xfrm>
          <a:prstGeom prst="wedgeRoundRectCallout">
            <a:avLst>
              <a:gd name="adj1" fmla="val -97469"/>
              <a:gd name="adj2" fmla="val 75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 smtClean="0"/>
              <a:t>Може да използвате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-loop"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code snippet </a:t>
            </a:r>
            <a:r>
              <a:rPr lang="bg-BG" sz="3200" dirty="0" smtClean="0"/>
              <a:t>във </a:t>
            </a:r>
            <a:r>
              <a:rPr lang="en-US" sz="3200" dirty="0" smtClean="0"/>
              <a:t>Visual Studio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954209"/>
            <a:ext cx="106679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82" y="4980036"/>
            <a:ext cx="3715230" cy="11318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0" y="4980036"/>
            <a:ext cx="6629400" cy="113184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296588" y="5393560"/>
            <a:ext cx="4609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208213" y="4946223"/>
            <a:ext cx="4114799" cy="491273"/>
          </a:xfrm>
          <a:prstGeom prst="wedgeRoundRectCallout">
            <a:avLst>
              <a:gd name="adj1" fmla="val -68017"/>
              <a:gd name="adj2" fmla="val -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</a:t>
            </a:r>
            <a:r>
              <a:rPr lang="en-US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</a:t>
            </a:r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пъти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отпечатва буквите от латинската азбука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циклите работят не само с числа, може и с букви: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всички латински букви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151496"/>
            <a:ext cx="10210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Console.Write("Latin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alphabet:");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" + letter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the numbers:");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int.Parse(Console.ReadLine());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1573</Words>
  <Application>Microsoft Office PowerPoint</Application>
  <PresentationFormat>Custom</PresentationFormat>
  <Paragraphs>358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всички латински букви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Задача: сумиране на гласните букви</vt:lpstr>
      <vt:lpstr>Решение: сумиране на гласни букви</vt:lpstr>
      <vt:lpstr>Задачи с цикли</vt:lpstr>
      <vt:lpstr>Чертане с костенурка</vt:lpstr>
      <vt:lpstr>Нов Windows Forms проект</vt:lpstr>
      <vt:lpstr>Инсталиране на NuGet пакет "Nakov.TurtleGraphics"</vt:lpstr>
      <vt:lpstr>Дизайн на главната форма</vt:lpstr>
      <vt:lpstr>Приложението в действие</vt:lpstr>
      <vt:lpstr>Чертане с костенурка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2016-03-12T13:18:18Z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