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56" r:id="rId2"/>
    <p:sldId id="257" r:id="rId3"/>
    <p:sldId id="258" r:id="rId4"/>
    <p:sldId id="280" r:id="rId5"/>
    <p:sldId id="261" r:id="rId6"/>
    <p:sldId id="262" r:id="rId7"/>
    <p:sldId id="267" r:id="rId8"/>
    <p:sldId id="263" r:id="rId9"/>
    <p:sldId id="264" r:id="rId10"/>
    <p:sldId id="292" r:id="rId11"/>
    <p:sldId id="287" r:id="rId12"/>
    <p:sldId id="259" r:id="rId13"/>
    <p:sldId id="268" r:id="rId14"/>
    <p:sldId id="272" r:id="rId15"/>
    <p:sldId id="290" r:id="rId16"/>
    <p:sldId id="271" r:id="rId17"/>
    <p:sldId id="286" r:id="rId18"/>
    <p:sldId id="282" r:id="rId19"/>
    <p:sldId id="284" r:id="rId20"/>
    <p:sldId id="288" r:id="rId21"/>
    <p:sldId id="269" r:id="rId22"/>
    <p:sldId id="294" r:id="rId23"/>
    <p:sldId id="291" r:id="rId24"/>
    <p:sldId id="270" r:id="rId25"/>
    <p:sldId id="285" r:id="rId26"/>
    <p:sldId id="276" r:id="rId27"/>
    <p:sldId id="281" r:id="rId28"/>
    <p:sldId id="273" r:id="rId29"/>
    <p:sldId id="275" r:id="rId30"/>
    <p:sldId id="278" r:id="rId31"/>
    <p:sldId id="27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D73AD59-29F1-784B-B619-5FBF6888DA1F}">
          <p14:sldIdLst>
            <p14:sldId id="256"/>
            <p14:sldId id="257"/>
            <p14:sldId id="258"/>
            <p14:sldId id="280"/>
            <p14:sldId id="261"/>
            <p14:sldId id="262"/>
            <p14:sldId id="267"/>
            <p14:sldId id="263"/>
            <p14:sldId id="264"/>
            <p14:sldId id="292"/>
            <p14:sldId id="287"/>
            <p14:sldId id="259"/>
            <p14:sldId id="268"/>
            <p14:sldId id="272"/>
            <p14:sldId id="290"/>
            <p14:sldId id="271"/>
            <p14:sldId id="286"/>
            <p14:sldId id="282"/>
            <p14:sldId id="284"/>
            <p14:sldId id="288"/>
            <p14:sldId id="269"/>
            <p14:sldId id="294"/>
            <p14:sldId id="291"/>
            <p14:sldId id="270"/>
            <p14:sldId id="285"/>
            <p14:sldId id="276"/>
            <p14:sldId id="281"/>
            <p14:sldId id="273"/>
            <p14:sldId id="275"/>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9412" autoAdjust="0"/>
  </p:normalViewPr>
  <p:slideViewPr>
    <p:cSldViewPr snapToGrid="0" snapToObjects="1">
      <p:cViewPr varScale="1">
        <p:scale>
          <a:sx n="90" d="100"/>
          <a:sy n="90" d="100"/>
        </p:scale>
        <p:origin x="-156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842F9-19DD-C94D-A85A-E952BC2A0404}" type="datetimeFigureOut">
              <a:rPr kumimoji="1" lang="ja-JP" altLang="en-US" smtClean="0"/>
              <a:t>11/12/16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54EAFF-8BDE-D646-81C8-A819450CE75F}" type="slidenum">
              <a:rPr kumimoji="1" lang="ja-JP" altLang="en-US" smtClean="0"/>
              <a:t>‹#›</a:t>
            </a:fld>
            <a:endParaRPr kumimoji="1" lang="ja-JP" altLang="en-US"/>
          </a:p>
        </p:txBody>
      </p:sp>
    </p:spTree>
    <p:extLst>
      <p:ext uri="{BB962C8B-B14F-4D97-AF65-F5344CB8AC3E}">
        <p14:creationId xmlns:p14="http://schemas.microsoft.com/office/powerpoint/2010/main" val="998570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1B61D-4436-1F47-90C1-D83BC96B96E0}" type="datetimeFigureOut">
              <a:rPr kumimoji="1" lang="ja-JP" altLang="en-US" smtClean="0"/>
              <a:t>11/12/16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48F14-65EF-8643-8889-749E145D9DB3}" type="slidenum">
              <a:rPr kumimoji="1" lang="ja-JP" altLang="en-US" smtClean="0"/>
              <a:t>‹#›</a:t>
            </a:fld>
            <a:endParaRPr kumimoji="1" lang="ja-JP" altLang="en-US"/>
          </a:p>
        </p:txBody>
      </p:sp>
    </p:spTree>
    <p:extLst>
      <p:ext uri="{BB962C8B-B14F-4D97-AF65-F5344CB8AC3E}">
        <p14:creationId xmlns:p14="http://schemas.microsoft.com/office/powerpoint/2010/main" val="2693168792"/>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a:t>
            </a:r>
            <a:r>
              <a:rPr kumimoji="1" lang="ja-JP" altLang="en-US" dirty="0" smtClean="0"/>
              <a:t>、</a:t>
            </a:r>
            <a:r>
              <a:rPr kumimoji="1" lang="ja-JP" altLang="en-US" dirty="0" smtClean="0"/>
              <a:t>こにちは</a:t>
            </a:r>
            <a:endParaRPr kumimoji="1" lang="en-US" altLang="ja-JP" dirty="0" smtClean="0"/>
          </a:p>
          <a:p>
            <a:r>
              <a:rPr kumimoji="1" lang="en-US" altLang="ja-JP" dirty="0" smtClean="0"/>
              <a:t>CPSF</a:t>
            </a:r>
            <a:r>
              <a:rPr kumimoji="1" lang="ja-JP" altLang="en-US" dirty="0" smtClean="0"/>
              <a:t>　</a:t>
            </a:r>
            <a:r>
              <a:rPr kumimoji="1" lang="en-US" altLang="ja-JP" dirty="0" smtClean="0"/>
              <a:t>B</a:t>
            </a:r>
            <a:r>
              <a:rPr kumimoji="1" lang="ja-JP" altLang="en-US" dirty="0" smtClean="0"/>
              <a:t>３　の</a:t>
            </a:r>
            <a:r>
              <a:rPr kumimoji="1" lang="en-US" altLang="ja-JP" dirty="0" err="1" smtClean="0"/>
              <a:t>sp</a:t>
            </a:r>
            <a:r>
              <a:rPr kumimoji="1" lang="ja-JP" altLang="en-US" dirty="0" smtClean="0"/>
              <a:t>ｉ</a:t>
            </a:r>
            <a:r>
              <a:rPr kumimoji="1" lang="en-US" altLang="ja-JP" dirty="0" smtClean="0"/>
              <a:t>d</a:t>
            </a:r>
            <a:r>
              <a:rPr kumimoji="1" lang="ja-JP" altLang="en-US" dirty="0" smtClean="0"/>
              <a:t>ｅ</a:t>
            </a:r>
            <a:r>
              <a:rPr kumimoji="1" lang="en-US" altLang="ja-JP" dirty="0" smtClean="0"/>
              <a:t>r</a:t>
            </a:r>
            <a:r>
              <a:rPr kumimoji="1" lang="ja-JP" altLang="en-US" dirty="0" smtClean="0"/>
              <a:t>です。</a:t>
            </a:r>
            <a:endParaRPr kumimoji="1" lang="en-US" altLang="ja-JP" dirty="0" smtClean="0"/>
          </a:p>
          <a:p>
            <a:r>
              <a:rPr kumimoji="1" lang="ja-JP" altLang="en-US" dirty="0" smtClean="0"/>
              <a:t>親は</a:t>
            </a:r>
            <a:r>
              <a:rPr kumimoji="1" lang="en-US" altLang="ja-JP" dirty="0" smtClean="0"/>
              <a:t>tacky</a:t>
            </a:r>
            <a:r>
              <a:rPr kumimoji="1" lang="ja-JP" altLang="en-US" dirty="0" smtClean="0"/>
              <a:t>さんです。</a:t>
            </a:r>
            <a:r>
              <a:rPr kumimoji="1" lang="ja-JP" altLang="en-US" dirty="0" smtClean="0"/>
              <a:t>今は</a:t>
            </a:r>
            <a:r>
              <a:rPr kumimoji="1" lang="ja-JP" altLang="en-US" dirty="0" smtClean="0"/>
              <a:t>テームプロジェックについて話させていただきます。</a:t>
            </a:r>
            <a:endParaRPr kumimoji="1" lang="en-US" altLang="ja-JP" dirty="0" smtClean="0"/>
          </a:p>
          <a:p>
            <a:r>
              <a:rPr kumimoji="1" lang="ja-JP" altLang="en-US" dirty="0" smtClean="0"/>
              <a:t>タイトルとしては光通信を用いた、セキュアな</a:t>
            </a:r>
            <a:r>
              <a:rPr kumimoji="1" lang="en-US" altLang="ja-JP" dirty="0" smtClean="0"/>
              <a:t>WSN</a:t>
            </a:r>
            <a:r>
              <a:rPr kumimoji="1" lang="ja-JP" altLang="en-US" dirty="0" smtClean="0"/>
              <a:t>を構築手法です。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a:t>
            </a:fld>
            <a:endParaRPr kumimoji="1" lang="ja-JP" altLang="en-US"/>
          </a:p>
        </p:txBody>
      </p:sp>
    </p:spTree>
    <p:extLst>
      <p:ext uri="{BB962C8B-B14F-4D97-AF65-F5344CB8AC3E}">
        <p14:creationId xmlns:p14="http://schemas.microsoft.com/office/powerpoint/2010/main" val="189996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今まではこの部分ができました。</a:t>
            </a:r>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10</a:t>
            </a:fld>
            <a:endParaRPr kumimoji="1" lang="ja-JP" altLang="en-US"/>
          </a:p>
        </p:txBody>
      </p:sp>
    </p:spTree>
    <p:extLst>
      <p:ext uri="{BB962C8B-B14F-4D97-AF65-F5344CB8AC3E}">
        <p14:creationId xmlns:p14="http://schemas.microsoft.com/office/powerpoint/2010/main" val="386896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次は光通信の実装について話します。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11</a:t>
            </a:fld>
            <a:endParaRPr kumimoji="1" lang="ja-JP" altLang="en-US"/>
          </a:p>
        </p:txBody>
      </p:sp>
    </p:spTree>
    <p:extLst>
      <p:ext uri="{BB962C8B-B14F-4D97-AF65-F5344CB8AC3E}">
        <p14:creationId xmlns:p14="http://schemas.microsoft.com/office/powerpoint/2010/main" val="415106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格手法の比べる表を作成しました。</a:t>
            </a:r>
            <a:endParaRPr kumimoji="1" lang="en-US" altLang="ja-JP" dirty="0" smtClean="0"/>
          </a:p>
          <a:p>
            <a:r>
              <a:rPr kumimoji="1" lang="ja-JP" altLang="en-US" dirty="0" smtClean="0"/>
              <a:t>この</a:t>
            </a:r>
            <a:r>
              <a:rPr kumimoji="1" lang="ja-JP" altLang="en-US" dirty="0" smtClean="0"/>
              <a:t>表からみると、</a:t>
            </a:r>
            <a:r>
              <a:rPr kumimoji="1" lang="en-US" altLang="ja-JP" dirty="0" err="1" smtClean="0"/>
              <a:t>Zigbee</a:t>
            </a:r>
            <a:r>
              <a:rPr kumimoji="1" lang="ja-JP" altLang="en-US" dirty="0" smtClean="0"/>
              <a:t>と長音は周りのデーバイスがデータ通信が認識が出来るので、安全的な通信がありません。</a:t>
            </a:r>
            <a:endParaRPr kumimoji="1" lang="en-US" altLang="ja-JP" dirty="0" smtClean="0"/>
          </a:p>
          <a:p>
            <a:r>
              <a:rPr kumimoji="1" lang="ja-JP" altLang="en-US" dirty="0" smtClean="0"/>
              <a:t>次は振動と光の通信を比べて、光は速度のほうがはやいし、必要機能はセンサノードに適合のために、光通信を選びました。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12</a:t>
            </a:fld>
            <a:endParaRPr kumimoji="1" lang="ja-JP" altLang="en-US"/>
          </a:p>
        </p:txBody>
      </p:sp>
    </p:spTree>
    <p:extLst>
      <p:ext uri="{BB962C8B-B14F-4D97-AF65-F5344CB8AC3E}">
        <p14:creationId xmlns:p14="http://schemas.microsoft.com/office/powerpoint/2010/main" val="320351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光通信につては</a:t>
            </a:r>
            <a:endParaRPr lang="en-US" altLang="ja-JP" dirty="0" smtClean="0"/>
          </a:p>
          <a:p>
            <a:r>
              <a:rPr lang="ja-JP" altLang="en-US" dirty="0" smtClean="0"/>
              <a:t>まず光パータンを作るのため、最小の時間の単位を</a:t>
            </a:r>
            <a:r>
              <a:rPr lang="en-US" altLang="ja-JP" dirty="0" smtClean="0"/>
              <a:t>t</a:t>
            </a:r>
            <a:r>
              <a:rPr lang="ja-JP" altLang="en-US" dirty="0" smtClean="0"/>
              <a:t>で表します。</a:t>
            </a:r>
            <a:endParaRPr lang="en-US" altLang="ja-JP" dirty="0" smtClean="0"/>
          </a:p>
          <a:p>
            <a:r>
              <a:rPr lang="ja-JP" altLang="en-US" dirty="0" smtClean="0"/>
              <a:t>そして、ビットによって、光の強さとけいぞく時間をかえます。</a:t>
            </a:r>
            <a:endParaRPr lang="en-US" altLang="ja-JP" dirty="0" smtClean="0"/>
          </a:p>
          <a:p>
            <a:r>
              <a:rPr lang="en-US" altLang="ja-JP" dirty="0" smtClean="0"/>
              <a:t>	</a:t>
            </a:r>
            <a:r>
              <a:rPr lang="ja-JP" altLang="en-US" dirty="0" smtClean="0"/>
              <a:t>０のビットは弱い光</a:t>
            </a:r>
            <a:r>
              <a:rPr lang="en-US" altLang="ja-JP" dirty="0" smtClean="0"/>
              <a:t>	</a:t>
            </a:r>
            <a:r>
              <a:rPr lang="ja-JP" altLang="en-US" dirty="0" smtClean="0"/>
              <a:t>一方、１のビットは強い光で定義します。詳しくはレジュメで説明します。</a:t>
            </a:r>
            <a:endParaRPr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dirty="0" smtClean="0"/>
              <a:t>また、データを認識のため、通信の合図とチェックの合図</a:t>
            </a:r>
            <a:r>
              <a:rPr lang="en-US" altLang="ja-JP" dirty="0" smtClean="0"/>
              <a:t>START,FINISH,OK,FALSE</a:t>
            </a:r>
            <a:r>
              <a:rPr lang="ja-JP" altLang="en-US" dirty="0" smtClean="0"/>
              <a:t>を使います。</a:t>
            </a:r>
            <a:endParaRPr lang="en-US" altLang="ja-JP" dirty="0" smtClean="0"/>
          </a:p>
          <a:p>
            <a:r>
              <a:rPr lang="ja-JP" altLang="en-US" dirty="0" smtClean="0"/>
              <a:t>データを通信の時、誤佐があるので、もらう側でデータをチェックすることが必要。このことのため、８ビットチェックスームを使います。もらったデータのチェックスームの計算、もらったチェックスームと比べて、正しくない場合はもう一度送ります。</a:t>
            </a:r>
            <a:endParaRPr lang="en-US" altLang="ja-JP" dirty="0" smtClean="0"/>
          </a:p>
          <a:p>
            <a:r>
              <a:rPr lang="ja-JP" altLang="en-US" dirty="0" smtClean="0"/>
              <a:t>他に、センサのデータは</a:t>
            </a:r>
            <a:r>
              <a:rPr lang="en-US" altLang="ja-JP" dirty="0" err="1" smtClean="0"/>
              <a:t>Gaus</a:t>
            </a:r>
            <a:r>
              <a:rPr lang="ja-JP" altLang="en-US" dirty="0" smtClean="0"/>
              <a:t>スムーズを用いて、平滑化（へいかつか）します。</a:t>
            </a:r>
            <a:endParaRPr lang="en-US" altLang="ja-JP" dirty="0" smtClean="0"/>
          </a:p>
        </p:txBody>
      </p:sp>
      <p:sp>
        <p:nvSpPr>
          <p:cNvPr id="4" name="Slide Number Placeholder 3"/>
          <p:cNvSpPr>
            <a:spLocks noGrp="1"/>
          </p:cNvSpPr>
          <p:nvPr>
            <p:ph type="sldNum" sz="quarter" idx="10"/>
          </p:nvPr>
        </p:nvSpPr>
        <p:spPr/>
        <p:txBody>
          <a:bodyPr/>
          <a:lstStyle/>
          <a:p>
            <a:fld id="{29C48F14-65EF-8643-8889-749E145D9DB3}" type="slidenum">
              <a:rPr kumimoji="1" lang="ja-JP" altLang="en-US" smtClean="0"/>
              <a:t>13</a:t>
            </a:fld>
            <a:endParaRPr kumimoji="1" lang="ja-JP" altLang="en-US"/>
          </a:p>
        </p:txBody>
      </p:sp>
    </p:spTree>
    <p:extLst>
      <p:ext uri="{BB962C8B-B14F-4D97-AF65-F5344CB8AC3E}">
        <p14:creationId xmlns:p14="http://schemas.microsoft.com/office/powerpoint/2010/main" val="176571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Gaus</a:t>
            </a:r>
            <a:r>
              <a:rPr kumimoji="1" lang="ja-JP" altLang="en-US" dirty="0" smtClean="0"/>
              <a:t>すむーずを使う、</a:t>
            </a:r>
            <a:r>
              <a:rPr kumimoji="1" lang="en-US" altLang="ja-JP" dirty="0" smtClean="0"/>
              <a:t>LED</a:t>
            </a:r>
            <a:r>
              <a:rPr kumimoji="1" lang="ja-JP" altLang="en-US" dirty="0" smtClean="0"/>
              <a:t>パタンはこんな感じになります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14</a:t>
            </a:fld>
            <a:endParaRPr kumimoji="1" lang="ja-JP" altLang="en-US"/>
          </a:p>
        </p:txBody>
      </p:sp>
    </p:spTree>
    <p:extLst>
      <p:ext uri="{BB962C8B-B14F-4D97-AF65-F5344CB8AC3E}">
        <p14:creationId xmlns:p14="http://schemas.microsoft.com/office/powerpoint/2010/main" val="205712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実際では光パータンはこのようになりました。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15</a:t>
            </a:fld>
            <a:endParaRPr kumimoji="1" lang="ja-JP" altLang="en-US"/>
          </a:p>
        </p:txBody>
      </p:sp>
    </p:spTree>
    <p:extLst>
      <p:ext uri="{BB962C8B-B14F-4D97-AF65-F5344CB8AC3E}">
        <p14:creationId xmlns:p14="http://schemas.microsoft.com/office/powerpoint/2010/main" val="1816407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光通信</a:t>
            </a:r>
            <a:r>
              <a:rPr kumimoji="1" lang="ja-JP" altLang="en-US" dirty="0" smtClean="0"/>
              <a:t>は実際で</a:t>
            </a:r>
            <a:r>
              <a:rPr kumimoji="1" lang="ja-JP" altLang="en-US" dirty="0" smtClean="0"/>
              <a:t>実装</a:t>
            </a:r>
            <a:r>
              <a:rPr kumimoji="1" lang="ja-JP" altLang="en-US" dirty="0" smtClean="0"/>
              <a:t>した後</a:t>
            </a:r>
            <a:r>
              <a:rPr kumimoji="1" lang="ja-JP" altLang="en-US" dirty="0" smtClean="0"/>
              <a:t>、</a:t>
            </a:r>
            <a:r>
              <a:rPr kumimoji="1" lang="ja-JP" altLang="en-US" dirty="0" smtClean="0"/>
              <a:t>この結果がもらいました。</a:t>
            </a:r>
            <a:endParaRPr kumimoji="1" lang="en-US" altLang="ja-JP" dirty="0" smtClean="0"/>
          </a:p>
          <a:p>
            <a:r>
              <a:rPr kumimoji="1" lang="ja-JP" altLang="en-US" dirty="0" smtClean="0"/>
              <a:t>速度は２５ビットぐらい。</a:t>
            </a:r>
            <a:endParaRPr kumimoji="1" lang="en-US" altLang="ja-JP" dirty="0" smtClean="0"/>
          </a:p>
          <a:p>
            <a:r>
              <a:rPr kumimoji="1" lang="ja-JP" altLang="en-US" dirty="0" smtClean="0"/>
              <a:t>そして、１２８ビットを６９回送る時は、正しく確率は８５．５％が分かりました。</a:t>
            </a:r>
            <a:endParaRPr kumimoji="1" lang="en-US" altLang="ja-JP" dirty="0" smtClean="0"/>
          </a:p>
          <a:p>
            <a:r>
              <a:rPr kumimoji="1" lang="ja-JP" altLang="en-US" dirty="0" smtClean="0"/>
              <a:t>また、ビットの正しい確率は９９．５％が分かりました。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16</a:t>
            </a:fld>
            <a:endParaRPr kumimoji="1" lang="ja-JP" altLang="en-US"/>
          </a:p>
        </p:txBody>
      </p:sp>
    </p:spTree>
    <p:extLst>
      <p:ext uri="{BB962C8B-B14F-4D97-AF65-F5344CB8AC3E}">
        <p14:creationId xmlns:p14="http://schemas.microsoft.com/office/powerpoint/2010/main" val="2643098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前は、光通信についてはなしました、今は構築について話します。構築と言うのは新しいノードを追加することです。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17</a:t>
            </a:fld>
            <a:endParaRPr kumimoji="1" lang="ja-JP" altLang="en-US"/>
          </a:p>
        </p:txBody>
      </p:sp>
    </p:spTree>
    <p:extLst>
      <p:ext uri="{BB962C8B-B14F-4D97-AF65-F5344CB8AC3E}">
        <p14:creationId xmlns:p14="http://schemas.microsoft.com/office/powerpoint/2010/main" val="173486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構築のため、光通信をもちいて、コネクタと追加したいノードを設置させ、</a:t>
            </a:r>
            <a:r>
              <a:rPr kumimoji="1" lang="en-US" altLang="ja-JP" dirty="0" smtClean="0"/>
              <a:t>LED</a:t>
            </a:r>
            <a:r>
              <a:rPr kumimoji="1" lang="ja-JP" altLang="en-US" dirty="0" smtClean="0"/>
              <a:t>の点滅パターンで必要なデータをやり取ります。</a:t>
            </a:r>
            <a:endParaRPr kumimoji="1" lang="en-US" altLang="ja-JP" dirty="0" smtClean="0"/>
          </a:p>
          <a:p>
            <a:r>
              <a:rPr kumimoji="1" lang="ja-JP" altLang="en-US" sz="1200" kern="1200" dirty="0" smtClean="0">
                <a:solidFill>
                  <a:schemeClr val="tx1"/>
                </a:solidFill>
                <a:effectLst/>
                <a:latin typeface="+mn-lt"/>
                <a:ea typeface="+mn-ea"/>
                <a:cs typeface="+mn-cs"/>
              </a:rPr>
              <a:t>コネクタに受信した場合は送信したメッセージの </a:t>
            </a:r>
            <a:r>
              <a:rPr kumimoji="1" lang="en-US" altLang="ja-JP" sz="1200" kern="1200" dirty="0" err="1" smtClean="0">
                <a:solidFill>
                  <a:schemeClr val="tx1"/>
                </a:solidFill>
                <a:effectLst/>
                <a:latin typeface="+mn-lt"/>
                <a:ea typeface="+mn-ea"/>
                <a:cs typeface="+mn-cs"/>
              </a:rPr>
              <a:t>SensorType</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からセンサノードの機能が判別できる</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一方</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ノードとコネクタを接地してから</a:t>
            </a:r>
            <a:r>
              <a:rPr kumimoji="1" lang="en-US" altLang="ja-JP" sz="1200" kern="1200" dirty="0" smtClean="0">
                <a:solidFill>
                  <a:schemeClr val="tx1"/>
                </a:solidFill>
                <a:effectLst/>
                <a:latin typeface="+mn-lt"/>
                <a:ea typeface="+mn-ea"/>
                <a:cs typeface="+mn-cs"/>
              </a:rPr>
              <a:t>,3 </a:t>
            </a:r>
            <a:r>
              <a:rPr kumimoji="1" lang="ja-JP" altLang="en-US" sz="1200" kern="1200" dirty="0" smtClean="0">
                <a:solidFill>
                  <a:schemeClr val="tx1"/>
                </a:solidFill>
                <a:effectLst/>
                <a:latin typeface="+mn-lt"/>
                <a:ea typeface="+mn-ea"/>
                <a:cs typeface="+mn-cs"/>
              </a:rPr>
              <a:t>秒間コネクタが光 パターンを認識しない場合</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センサノードが </a:t>
            </a:r>
            <a:r>
              <a:rPr kumimoji="1" lang="en-US" altLang="ja-JP" sz="1200" kern="1200" dirty="0" smtClean="0">
                <a:solidFill>
                  <a:schemeClr val="tx1"/>
                </a:solidFill>
                <a:effectLst/>
                <a:latin typeface="+mn-lt"/>
                <a:ea typeface="+mn-ea"/>
                <a:cs typeface="+mn-cs"/>
              </a:rPr>
              <a:t>LED </a:t>
            </a:r>
            <a:r>
              <a:rPr kumimoji="1" lang="ja-JP" altLang="en-US" sz="1200" kern="1200" dirty="0" smtClean="0">
                <a:solidFill>
                  <a:schemeClr val="tx1"/>
                </a:solidFill>
                <a:effectLst/>
                <a:latin typeface="+mn-lt"/>
                <a:ea typeface="+mn-ea"/>
                <a:cs typeface="+mn-cs"/>
              </a:rPr>
              <a:t>を備 えていないことが分かる</a:t>
            </a:r>
            <a:r>
              <a:rPr kumimoji="1" lang="en-US" altLang="ja-JP" sz="1200" kern="1200" dirty="0" smtClean="0">
                <a:solidFill>
                  <a:schemeClr val="tx1"/>
                </a:solidFill>
                <a:effectLst/>
                <a:latin typeface="+mn-lt"/>
                <a:ea typeface="+mn-ea"/>
                <a:cs typeface="+mn-cs"/>
              </a:rPr>
              <a:t>. </a:t>
            </a:r>
            <a:endParaRPr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18</a:t>
            </a:fld>
            <a:endParaRPr kumimoji="1" lang="ja-JP" altLang="en-US"/>
          </a:p>
        </p:txBody>
      </p:sp>
    </p:spTree>
    <p:extLst>
      <p:ext uri="{BB962C8B-B14F-4D97-AF65-F5344CB8AC3E}">
        <p14:creationId xmlns:p14="http://schemas.microsoft.com/office/powerpoint/2010/main" val="1889044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latin typeface="+mn-lt"/>
                <a:ea typeface="+mn-ea"/>
                <a:cs typeface="+mn-cs"/>
              </a:rPr>
              <a:t>前のセンサタイプから追加する方法が変わります。</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effectLst/>
                <a:latin typeface="+mn-lt"/>
                <a:ea typeface="+mn-ea"/>
                <a:cs typeface="+mn-cs"/>
              </a:rPr>
              <a:t>LED </a:t>
            </a:r>
            <a:r>
              <a:rPr kumimoji="1" lang="ja-JP" altLang="en-US" sz="1200" kern="1200" dirty="0" smtClean="0">
                <a:solidFill>
                  <a:schemeClr val="tx1"/>
                </a:solidFill>
                <a:effectLst/>
                <a:latin typeface="+mn-lt"/>
                <a:ea typeface="+mn-ea"/>
                <a:cs typeface="+mn-cs"/>
              </a:rPr>
              <a:t>を備えている場合</a:t>
            </a:r>
            <a:r>
              <a:rPr kumimoji="1" lang="ja-JP" altLang="en-US" sz="1200" kern="1200" dirty="0" smtClean="0">
                <a:solidFill>
                  <a:schemeClr val="tx1"/>
                </a:solidFill>
                <a:effectLst/>
                <a:latin typeface="+mn-lt"/>
                <a:ea typeface="+mn-ea"/>
                <a:cs typeface="+mn-cs"/>
              </a:rPr>
              <a:t>は</a:t>
            </a:r>
            <a:r>
              <a:rPr kumimoji="1" lang="en-US" altLang="ja-JP" sz="1200" kern="1200" dirty="0" smtClean="0">
                <a:solidFill>
                  <a:schemeClr val="tx1"/>
                </a:solidFill>
                <a:effectLst/>
                <a:latin typeface="+mn-lt"/>
                <a:ea typeface="+mn-ea"/>
                <a:cs typeface="+mn-cs"/>
              </a:rPr>
              <a:t>WSN </a:t>
            </a:r>
            <a:r>
              <a:rPr kumimoji="1" lang="ja-JP" altLang="en-US"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MK </a:t>
            </a:r>
            <a:r>
              <a:rPr kumimoji="1" lang="ja-JP" altLang="en-US" sz="1200" kern="1200" dirty="0" smtClean="0">
                <a:solidFill>
                  <a:schemeClr val="tx1"/>
                </a:solidFill>
                <a:effectLst/>
                <a:latin typeface="+mn-lt"/>
                <a:ea typeface="+mn-ea"/>
                <a:cs typeface="+mn-cs"/>
              </a:rPr>
              <a:t>をセキュアに受け取れないので</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最 初の通信でノード </a:t>
            </a:r>
            <a:r>
              <a:rPr kumimoji="1" lang="en-US" altLang="ja-JP" sz="1200" kern="1200" dirty="0" smtClean="0">
                <a:solidFill>
                  <a:schemeClr val="tx1"/>
                </a:solidFill>
                <a:effectLst/>
                <a:latin typeface="+mn-lt"/>
                <a:ea typeface="+mn-ea"/>
                <a:cs typeface="+mn-cs"/>
              </a:rPr>
              <a:t>ID </a:t>
            </a:r>
            <a:r>
              <a:rPr kumimoji="1" lang="ja-JP" altLang="en-US" sz="1200" kern="1200" dirty="0" smtClean="0">
                <a:solidFill>
                  <a:schemeClr val="tx1"/>
                </a:solidFill>
                <a:effectLst/>
                <a:latin typeface="+mn-lt"/>
                <a:ea typeface="+mn-ea"/>
                <a:cs typeface="+mn-cs"/>
              </a:rPr>
              <a:t>とそれぞれのノードが持つの 仮の鍵をコネクタへ送信することで無線通信でセ キュアに </a:t>
            </a:r>
            <a:r>
              <a:rPr kumimoji="1" lang="en-US" altLang="ja-JP" sz="1200" kern="1200" dirty="0" smtClean="0">
                <a:solidFill>
                  <a:schemeClr val="tx1"/>
                </a:solidFill>
                <a:effectLst/>
                <a:latin typeface="+mn-lt"/>
                <a:ea typeface="+mn-ea"/>
                <a:cs typeface="+mn-cs"/>
              </a:rPr>
              <a:t>MK </a:t>
            </a:r>
            <a:r>
              <a:rPr kumimoji="1" lang="ja-JP" altLang="en-US" sz="1200" kern="1200" dirty="0" smtClean="0">
                <a:solidFill>
                  <a:schemeClr val="tx1"/>
                </a:solidFill>
                <a:effectLst/>
                <a:latin typeface="+mn-lt"/>
                <a:ea typeface="+mn-ea"/>
                <a:cs typeface="+mn-cs"/>
              </a:rPr>
              <a:t>を受け取</a:t>
            </a:r>
            <a:r>
              <a:rPr kumimoji="1" lang="ja-JP" altLang="en-US" sz="1200" kern="1200" dirty="0" smtClean="0">
                <a:solidFill>
                  <a:schemeClr val="tx1"/>
                </a:solidFill>
                <a:effectLst/>
                <a:latin typeface="+mn-lt"/>
                <a:ea typeface="+mn-ea"/>
                <a:cs typeface="+mn-cs"/>
              </a:rPr>
              <a:t>ります</a:t>
            </a:r>
            <a:r>
              <a:rPr kumimoji="1" lang="en-US" altLang="ja-JP" sz="1200" kern="1200" dirty="0" smtClean="0">
                <a:solidFill>
                  <a:schemeClr val="tx1"/>
                </a:solidFill>
                <a:effectLst/>
                <a:latin typeface="+mn-lt"/>
                <a:ea typeface="+mn-ea"/>
                <a:cs typeface="+mn-cs"/>
              </a:rPr>
              <a:t>. </a:t>
            </a:r>
            <a:endParaRPr kumimoji="1" lang="ja-JP" alt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照度センサを備えている場合</a:t>
            </a:r>
            <a:r>
              <a:rPr kumimoji="1" lang="ja-JP" altLang="en-US" sz="1200" kern="1200" dirty="0" smtClean="0">
                <a:solidFill>
                  <a:schemeClr val="tx1"/>
                </a:solidFill>
                <a:effectLst/>
                <a:latin typeface="+mn-lt"/>
                <a:ea typeface="+mn-ea"/>
                <a:cs typeface="+mn-cs"/>
              </a:rPr>
              <a:t>は</a:t>
            </a:r>
            <a:r>
              <a:rPr kumimoji="1" lang="ja-JP" altLang="en-US" sz="1200" kern="1200" dirty="0" smtClean="0">
                <a:solidFill>
                  <a:schemeClr val="tx1"/>
                </a:solidFill>
                <a:effectLst/>
                <a:latin typeface="+mn-lt"/>
                <a:ea typeface="+mn-ea"/>
                <a:cs typeface="+mn-cs"/>
              </a:rPr>
              <a:t>コネクタから </a:t>
            </a:r>
            <a:r>
              <a:rPr kumimoji="1" lang="en-US" altLang="ja-JP" sz="1200" kern="1200" dirty="0" smtClean="0">
                <a:solidFill>
                  <a:schemeClr val="tx1"/>
                </a:solidFill>
                <a:effectLst/>
                <a:latin typeface="+mn-lt"/>
                <a:ea typeface="+mn-ea"/>
                <a:cs typeface="+mn-cs"/>
              </a:rPr>
              <a:t>MK </a:t>
            </a:r>
            <a:r>
              <a:rPr kumimoji="1" lang="ja-JP" altLang="en-US" sz="1200" kern="1200" dirty="0" smtClean="0">
                <a:solidFill>
                  <a:schemeClr val="tx1"/>
                </a:solidFill>
                <a:effectLst/>
                <a:latin typeface="+mn-lt"/>
                <a:ea typeface="+mn-ea"/>
                <a:cs typeface="+mn-cs"/>
              </a:rPr>
              <a:t>とホスト </a:t>
            </a:r>
            <a:r>
              <a:rPr kumimoji="1" lang="en-US" altLang="ja-JP" sz="1200" kern="1200" dirty="0" smtClean="0">
                <a:solidFill>
                  <a:schemeClr val="tx1"/>
                </a:solidFill>
                <a:effectLst/>
                <a:latin typeface="+mn-lt"/>
                <a:ea typeface="+mn-ea"/>
                <a:cs typeface="+mn-cs"/>
              </a:rPr>
              <a:t>ID </a:t>
            </a:r>
            <a:r>
              <a:rPr kumimoji="1" lang="ja-JP" altLang="en-US" sz="1200" kern="1200" dirty="0" smtClean="0">
                <a:solidFill>
                  <a:schemeClr val="tx1"/>
                </a:solidFill>
                <a:effectLst/>
                <a:latin typeface="+mn-lt"/>
                <a:ea typeface="+mn-ea"/>
                <a:cs typeface="+mn-cs"/>
              </a:rPr>
              <a:t>を受け取る</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そして ノード </a:t>
            </a:r>
            <a:r>
              <a:rPr kumimoji="1" lang="en-US" altLang="ja-JP" sz="1200" kern="1200" dirty="0" smtClean="0">
                <a:solidFill>
                  <a:schemeClr val="tx1"/>
                </a:solidFill>
                <a:effectLst/>
                <a:latin typeface="+mn-lt"/>
                <a:ea typeface="+mn-ea"/>
                <a:cs typeface="+mn-cs"/>
              </a:rPr>
              <a:t>ID </a:t>
            </a:r>
            <a:r>
              <a:rPr kumimoji="1" lang="ja-JP" altLang="en-US" sz="1200" kern="1200" dirty="0" smtClean="0">
                <a:solidFill>
                  <a:schemeClr val="tx1"/>
                </a:solidFill>
                <a:effectLst/>
                <a:latin typeface="+mn-lt"/>
                <a:ea typeface="+mn-ea"/>
                <a:cs typeface="+mn-cs"/>
              </a:rPr>
              <a:t>を </a:t>
            </a:r>
            <a:r>
              <a:rPr kumimoji="1" lang="en-US" altLang="ja-JP" sz="1200" kern="1200" dirty="0" smtClean="0">
                <a:solidFill>
                  <a:schemeClr val="tx1"/>
                </a:solidFill>
                <a:effectLst/>
                <a:latin typeface="+mn-lt"/>
                <a:ea typeface="+mn-ea"/>
                <a:cs typeface="+mn-cs"/>
              </a:rPr>
              <a:t>MK </a:t>
            </a:r>
            <a:r>
              <a:rPr kumimoji="1" lang="ja-JP" altLang="en-US" sz="1200" kern="1200" dirty="0" smtClean="0">
                <a:solidFill>
                  <a:schemeClr val="tx1"/>
                </a:solidFill>
                <a:effectLst/>
                <a:latin typeface="+mn-lt"/>
                <a:ea typeface="+mn-ea"/>
                <a:cs typeface="+mn-cs"/>
              </a:rPr>
              <a:t>を用いて暗号化して</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無線通信で ホストに通信</a:t>
            </a:r>
            <a:r>
              <a:rPr kumimoji="1" lang="ja-JP" altLang="en-US" sz="1200" kern="1200" dirty="0" smtClean="0">
                <a:solidFill>
                  <a:schemeClr val="tx1"/>
                </a:solidFill>
                <a:effectLst/>
                <a:latin typeface="+mn-lt"/>
                <a:ea typeface="+mn-ea"/>
                <a:cs typeface="+mn-cs"/>
              </a:rPr>
              <a:t>します</a:t>
            </a:r>
            <a:endParaRPr kumimoji="1" lang="ja-JP" altLang="en-US"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LED </a:t>
            </a:r>
            <a:r>
              <a:rPr kumimoji="1" lang="ja-JP" altLang="en-US" sz="1200" kern="1200" dirty="0" smtClean="0">
                <a:solidFill>
                  <a:schemeClr val="tx1"/>
                </a:solidFill>
                <a:effectLst/>
                <a:latin typeface="+mn-lt"/>
                <a:ea typeface="+mn-ea"/>
                <a:cs typeface="+mn-cs"/>
              </a:rPr>
              <a:t>と照度センサどちらも備えている場合 コネクタから光通信で </a:t>
            </a:r>
            <a:r>
              <a:rPr kumimoji="1" lang="en-US" altLang="ja-JP" sz="1200" kern="1200" dirty="0" smtClean="0">
                <a:solidFill>
                  <a:schemeClr val="tx1"/>
                </a:solidFill>
                <a:effectLst/>
                <a:latin typeface="+mn-lt"/>
                <a:ea typeface="+mn-ea"/>
                <a:cs typeface="+mn-cs"/>
              </a:rPr>
              <a:t>MK </a:t>
            </a:r>
            <a:r>
              <a:rPr kumimoji="1" lang="ja-JP" altLang="en-US" sz="1200" kern="1200" dirty="0" smtClean="0">
                <a:solidFill>
                  <a:schemeClr val="tx1"/>
                </a:solidFill>
                <a:effectLst/>
                <a:latin typeface="+mn-lt"/>
                <a:ea typeface="+mn-ea"/>
                <a:cs typeface="+mn-cs"/>
              </a:rPr>
              <a:t>とホスト </a:t>
            </a:r>
            <a:r>
              <a:rPr kumimoji="1" lang="en-US" altLang="ja-JP" sz="1200" kern="1200" dirty="0" smtClean="0">
                <a:solidFill>
                  <a:schemeClr val="tx1"/>
                </a:solidFill>
                <a:effectLst/>
                <a:latin typeface="+mn-lt"/>
                <a:ea typeface="+mn-ea"/>
                <a:cs typeface="+mn-cs"/>
              </a:rPr>
              <a:t>ID </a:t>
            </a:r>
            <a:r>
              <a:rPr kumimoji="1" lang="ja-JP" altLang="en-US" sz="1200" kern="1200" dirty="0" smtClean="0">
                <a:solidFill>
                  <a:schemeClr val="tx1"/>
                </a:solidFill>
                <a:effectLst/>
                <a:latin typeface="+mn-lt"/>
                <a:ea typeface="+mn-ea"/>
                <a:cs typeface="+mn-cs"/>
              </a:rPr>
              <a:t>とを受け取 る</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ノードでノード </a:t>
            </a:r>
            <a:r>
              <a:rPr kumimoji="1" lang="en-US" altLang="ja-JP" sz="1200" kern="1200" dirty="0" smtClean="0">
                <a:solidFill>
                  <a:schemeClr val="tx1"/>
                </a:solidFill>
                <a:effectLst/>
                <a:latin typeface="+mn-lt"/>
                <a:ea typeface="+mn-ea"/>
                <a:cs typeface="+mn-cs"/>
              </a:rPr>
              <a:t>ID </a:t>
            </a:r>
            <a:r>
              <a:rPr kumimoji="1" lang="ja-JP" altLang="en-US" sz="1200" kern="1200" dirty="0" smtClean="0">
                <a:solidFill>
                  <a:schemeClr val="tx1"/>
                </a:solidFill>
                <a:effectLst/>
                <a:latin typeface="+mn-lt"/>
                <a:ea typeface="+mn-ea"/>
                <a:cs typeface="+mn-cs"/>
              </a:rPr>
              <a:t>を送る</a:t>
            </a:r>
            <a:r>
              <a:rPr kumimoji="1" lang="ja-JP" altLang="en-US" sz="1200" kern="1200" dirty="0" smtClean="0">
                <a:solidFill>
                  <a:schemeClr val="tx1"/>
                </a:solidFill>
                <a:effectLst/>
                <a:latin typeface="+mn-lt"/>
                <a:ea typeface="+mn-ea"/>
                <a:cs typeface="+mn-cs"/>
              </a:rPr>
              <a:t>ります</a:t>
            </a:r>
            <a:endParaRPr kumimoji="1" lang="ja-JP" altLang="en-US"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19</a:t>
            </a:fld>
            <a:endParaRPr kumimoji="1" lang="ja-JP" altLang="en-US"/>
          </a:p>
        </p:txBody>
      </p:sp>
    </p:spTree>
    <p:extLst>
      <p:ext uri="{BB962C8B-B14F-4D97-AF65-F5344CB8AC3E}">
        <p14:creationId xmlns:p14="http://schemas.microsoft.com/office/powerpoint/2010/main" val="1055328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概要としては</a:t>
            </a:r>
            <a:r>
              <a:rPr lang="en-US" altLang="ja-JP" dirty="0" smtClean="0"/>
              <a:t>LED</a:t>
            </a:r>
            <a:r>
              <a:rPr lang="ja-JP" altLang="en-US" dirty="0" smtClean="0"/>
              <a:t>と</a:t>
            </a:r>
            <a:r>
              <a:rPr kumimoji="1" lang="ja-JP" altLang="en-US" dirty="0" smtClean="0"/>
              <a:t>照度センサ</a:t>
            </a:r>
            <a:r>
              <a:rPr lang="ja-JP" altLang="en-US" dirty="0" smtClean="0"/>
              <a:t>で複数の機能のセンサノードでセキュアな</a:t>
            </a:r>
            <a:r>
              <a:rPr lang="en-US" altLang="ja-JP" dirty="0" smtClean="0"/>
              <a:t>WSN</a:t>
            </a:r>
            <a:r>
              <a:rPr lang="ja-JP" altLang="en-US" dirty="0" smtClean="0"/>
              <a:t>を</a:t>
            </a:r>
            <a:r>
              <a:rPr lang="en-US" altLang="en-US" dirty="0" smtClean="0"/>
              <a:t>構築</a:t>
            </a:r>
            <a:r>
              <a:rPr lang="ja-JP" altLang="en-US" dirty="0" smtClean="0"/>
              <a:t>します。</a:t>
            </a:r>
            <a:endParaRPr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a:t>
            </a:fld>
            <a:endParaRPr kumimoji="1" lang="ja-JP" altLang="en-US"/>
          </a:p>
        </p:txBody>
      </p:sp>
    </p:spTree>
    <p:extLst>
      <p:ext uri="{BB962C8B-B14F-4D97-AF65-F5344CB8AC3E}">
        <p14:creationId xmlns:p14="http://schemas.microsoft.com/office/powerpoint/2010/main" val="917982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次は、セキュリティな設定について話します。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20</a:t>
            </a:fld>
            <a:endParaRPr kumimoji="1" lang="ja-JP" altLang="en-US"/>
          </a:p>
        </p:txBody>
      </p:sp>
    </p:spTree>
    <p:extLst>
      <p:ext uri="{BB962C8B-B14F-4D97-AF65-F5344CB8AC3E}">
        <p14:creationId xmlns:p14="http://schemas.microsoft.com/office/powerpoint/2010/main" val="905425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セキュア設定というのは鍵を生成する方法です。</a:t>
            </a:r>
            <a:endParaRPr kumimoji="1" lang="en-US" altLang="ja-JP" dirty="0" smtClean="0"/>
          </a:p>
          <a:p>
            <a:r>
              <a:rPr kumimoji="1" lang="ja-JP" altLang="en-US" dirty="0" smtClean="0"/>
              <a:t>前に送信した</a:t>
            </a:r>
            <a:r>
              <a:rPr kumimoji="1" lang="en-US" altLang="ja-JP" dirty="0" smtClean="0"/>
              <a:t>ID</a:t>
            </a:r>
            <a:r>
              <a:rPr kumimoji="1" lang="ja-JP" altLang="en-US" dirty="0" smtClean="0"/>
              <a:t>とノードの</a:t>
            </a:r>
            <a:r>
              <a:rPr kumimoji="1" lang="en-US" altLang="ja-JP" dirty="0" smtClean="0"/>
              <a:t>ID</a:t>
            </a:r>
            <a:r>
              <a:rPr kumimoji="1" lang="ja-JP" altLang="en-US" dirty="0" smtClean="0"/>
              <a:t>と</a:t>
            </a:r>
            <a:r>
              <a:rPr kumimoji="1" lang="en-US" altLang="ja-JP" dirty="0" err="1" smtClean="0"/>
              <a:t>MasterKey</a:t>
            </a:r>
            <a:r>
              <a:rPr kumimoji="1" lang="ja-JP" altLang="en-US" dirty="0" smtClean="0"/>
              <a:t>でハッシュファンションを使って、二つのノードの間やノードとホストの間の通信の鍵を計算します。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21</a:t>
            </a:fld>
            <a:endParaRPr kumimoji="1" lang="ja-JP" altLang="en-US"/>
          </a:p>
        </p:txBody>
      </p:sp>
    </p:spTree>
    <p:extLst>
      <p:ext uri="{BB962C8B-B14F-4D97-AF65-F5344CB8AC3E}">
        <p14:creationId xmlns:p14="http://schemas.microsoft.com/office/powerpoint/2010/main" val="578466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システム構成図ほこのようになります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22</a:t>
            </a:fld>
            <a:endParaRPr kumimoji="1" lang="ja-JP" altLang="en-US"/>
          </a:p>
        </p:txBody>
      </p:sp>
    </p:spTree>
    <p:extLst>
      <p:ext uri="{BB962C8B-B14F-4D97-AF65-F5344CB8AC3E}">
        <p14:creationId xmlns:p14="http://schemas.microsoft.com/office/powerpoint/2010/main" val="903942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評価方針（ほうしん）は定量と定性的な評価です。</a:t>
            </a:r>
            <a:endParaRPr kumimoji="1" lang="en-US" altLang="ja-JP" dirty="0" smtClean="0"/>
          </a:p>
          <a:p>
            <a:r>
              <a:rPr kumimoji="1" lang="ja-JP" altLang="en-US" dirty="0" smtClean="0"/>
              <a:t>定量的な評価は光通信の速度と誤佐渡の評価と構築する時間の評価があります。</a:t>
            </a:r>
            <a:endParaRPr kumimoji="1" lang="en-US" altLang="ja-JP" dirty="0" smtClean="0"/>
          </a:p>
          <a:p>
            <a:r>
              <a:rPr kumimoji="1" lang="ja-JP" altLang="en-US" dirty="0" smtClean="0"/>
              <a:t>他に、定性的な評価はユーザは実験する時、ユーザの評価です。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24</a:t>
            </a:fld>
            <a:endParaRPr kumimoji="1" lang="ja-JP" altLang="en-US"/>
          </a:p>
        </p:txBody>
      </p:sp>
    </p:spTree>
    <p:extLst>
      <p:ext uri="{BB962C8B-B14F-4D97-AF65-F5344CB8AC3E}">
        <p14:creationId xmlns:p14="http://schemas.microsoft.com/office/powerpoint/2010/main" val="1084906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25</a:t>
            </a:fld>
            <a:endParaRPr kumimoji="1" lang="ja-JP" altLang="en-US"/>
          </a:p>
        </p:txBody>
      </p:sp>
    </p:spTree>
    <p:extLst>
      <p:ext uri="{BB962C8B-B14F-4D97-AF65-F5344CB8AC3E}">
        <p14:creationId xmlns:p14="http://schemas.microsoft.com/office/powerpoint/2010/main" val="3093235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26</a:t>
            </a:fld>
            <a:endParaRPr kumimoji="1" lang="ja-JP" altLang="en-US"/>
          </a:p>
        </p:txBody>
      </p:sp>
    </p:spTree>
    <p:extLst>
      <p:ext uri="{BB962C8B-B14F-4D97-AF65-F5344CB8AC3E}">
        <p14:creationId xmlns:p14="http://schemas.microsoft.com/office/powerpoint/2010/main" val="1835728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27</a:t>
            </a:fld>
            <a:endParaRPr kumimoji="1" lang="ja-JP" altLang="en-US"/>
          </a:p>
        </p:txBody>
      </p:sp>
    </p:spTree>
    <p:extLst>
      <p:ext uri="{BB962C8B-B14F-4D97-AF65-F5344CB8AC3E}">
        <p14:creationId xmlns:p14="http://schemas.microsoft.com/office/powerpoint/2010/main" val="3802042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合図はこのように定義した</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28</a:t>
            </a:fld>
            <a:endParaRPr kumimoji="1" lang="ja-JP" altLang="en-US"/>
          </a:p>
        </p:txBody>
      </p:sp>
    </p:spTree>
    <p:extLst>
      <p:ext uri="{BB962C8B-B14F-4D97-AF65-F5344CB8AC3E}">
        <p14:creationId xmlns:p14="http://schemas.microsoft.com/office/powerpoint/2010/main" val="1321625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今は送る表のスライドです。この中は</a:t>
            </a:r>
            <a:r>
              <a:rPr kumimoji="1" lang="en-US" altLang="ja-JP" dirty="0" smtClean="0"/>
              <a:t>OK,FALSE</a:t>
            </a:r>
            <a:r>
              <a:rPr kumimoji="1" lang="ja-JP" altLang="en-US" dirty="0" smtClean="0"/>
              <a:t>の合図は</a:t>
            </a:r>
            <a:r>
              <a:rPr kumimoji="1" lang="en-US" altLang="ja-JP" dirty="0" smtClean="0"/>
              <a:t>LED</a:t>
            </a:r>
            <a:r>
              <a:rPr kumimoji="1" lang="ja-JP" altLang="en-US" dirty="0" smtClean="0"/>
              <a:t>と照度センサがなるノードだけで使います。</a:t>
            </a:r>
            <a:endParaRPr kumimoji="1" lang="en-US" altLang="ja-JP" dirty="0" smtClean="0"/>
          </a:p>
          <a:p>
            <a:r>
              <a:rPr kumimoji="1" lang="ja-JP" altLang="en-US" dirty="0" smtClean="0"/>
              <a:t>データを送る時、３つの場合があります。データは正しい，正しくないとタンムオウトです。ばあいによって、違います。</a:t>
            </a:r>
            <a:endParaRPr kumimoji="1" lang="en-US" altLang="ja-JP" dirty="0" smtClean="0"/>
          </a:p>
          <a:p>
            <a:r>
              <a:rPr kumimoji="1" lang="ja-JP" altLang="en-US" dirty="0" smtClean="0"/>
              <a:t>データのチェックスームが正しい場合は送りステップが終わります。また正しくない場合は</a:t>
            </a:r>
            <a:r>
              <a:rPr kumimoji="1" lang="en-US" altLang="ja-JP" dirty="0" smtClean="0"/>
              <a:t>FALSE</a:t>
            </a:r>
            <a:r>
              <a:rPr kumimoji="1" lang="ja-JP" altLang="en-US" dirty="0" smtClean="0"/>
              <a:t>の合図を返事します。</a:t>
            </a:r>
            <a:endParaRPr kumimoji="1" lang="en-US" altLang="ja-JP" dirty="0" smtClean="0"/>
          </a:p>
          <a:p>
            <a:r>
              <a:rPr kumimoji="1" lang="ja-JP" altLang="en-US" dirty="0" smtClean="0"/>
              <a:t>タンムオウトの後、返事がもらわない場合は、もう一度データを送ります。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29</a:t>
            </a:fld>
            <a:endParaRPr kumimoji="1" lang="ja-JP" altLang="en-US"/>
          </a:p>
        </p:txBody>
      </p:sp>
    </p:spTree>
    <p:extLst>
      <p:ext uri="{BB962C8B-B14F-4D97-AF65-F5344CB8AC3E}">
        <p14:creationId xmlns:p14="http://schemas.microsoft.com/office/powerpoint/2010/main" val="908312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ハードウェア構成図は一つのコネクタ，一つのサーバと複数のノードがあります。</a:t>
            </a:r>
            <a:endParaRPr kumimoji="1" lang="en-US" altLang="ja-JP" dirty="0" smtClean="0"/>
          </a:p>
          <a:p>
            <a:r>
              <a:rPr kumimoji="1" lang="ja-JP" altLang="en-US" dirty="0" smtClean="0"/>
              <a:t>コネクタと追加したいノードと必要データを送信して、そしてこのデータで新しいノードを追加できます。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30</a:t>
            </a:fld>
            <a:endParaRPr kumimoji="1" lang="ja-JP" altLang="en-US"/>
          </a:p>
        </p:txBody>
      </p:sp>
    </p:spTree>
    <p:extLst>
      <p:ext uri="{BB962C8B-B14F-4D97-AF65-F5344CB8AC3E}">
        <p14:creationId xmlns:p14="http://schemas.microsoft.com/office/powerpoint/2010/main" val="351336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現在、</a:t>
            </a:r>
            <a:r>
              <a:rPr kumimoji="1" lang="en-US" altLang="ja-JP" dirty="0" smtClean="0"/>
              <a:t>WSN</a:t>
            </a:r>
            <a:r>
              <a:rPr kumimoji="1" lang="ja-JP" altLang="en-US" dirty="0" smtClean="0"/>
              <a:t>が普及し</a:t>
            </a:r>
            <a:r>
              <a:rPr kumimoji="1" lang="ja-JP" altLang="en-US" dirty="0" smtClean="0"/>
              <a:t>、色々</a:t>
            </a:r>
            <a:r>
              <a:rPr kumimoji="1" lang="ja-JP" altLang="en-US" dirty="0" smtClean="0"/>
              <a:t>なアプリケーションが設置させつつありま、例えば</a:t>
            </a:r>
            <a:r>
              <a:rPr kumimoji="1" lang="ja-JP" altLang="en-US" dirty="0" smtClean="0"/>
              <a:t>，</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はなれてくら</a:t>
            </a:r>
            <a:r>
              <a:rPr kumimoji="1" lang="ja-JP" altLang="en-US" dirty="0" smtClean="0"/>
              <a:t>す</a:t>
            </a:r>
            <a:r>
              <a:rPr kumimoji="1" lang="ja-JP" altLang="en-US" dirty="0" smtClean="0"/>
              <a:t>老人の安否（あんぴ）確認を行うアプリケーションや，</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留守にしている自宅の警備アプリケーションなどが挙げられます</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3</a:t>
            </a:fld>
            <a:endParaRPr kumimoji="1" lang="ja-JP" altLang="en-US"/>
          </a:p>
        </p:txBody>
      </p:sp>
    </p:spTree>
    <p:extLst>
      <p:ext uri="{BB962C8B-B14F-4D97-AF65-F5344CB8AC3E}">
        <p14:creationId xmlns:p14="http://schemas.microsoft.com/office/powerpoint/2010/main" val="3783395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システム構成図はこんな感じに設定しました。</a:t>
            </a:r>
            <a:endParaRPr kumimoji="1" lang="en-US" altLang="ja-JP" dirty="0" smtClean="0"/>
          </a:p>
          <a:p>
            <a:r>
              <a:rPr kumimoji="1" lang="ja-JP" altLang="en-US" dirty="0" smtClean="0"/>
              <a:t>コネクタとノードはだいたい同じ。光通信と無線通信と暗号化モジュールがあります。</a:t>
            </a:r>
            <a:endParaRPr kumimoji="1" lang="en-US" altLang="ja-JP" dirty="0" smtClean="0"/>
          </a:p>
          <a:p>
            <a:r>
              <a:rPr kumimoji="1" lang="ja-JP" altLang="en-US" dirty="0" smtClean="0"/>
              <a:t>光通信モジュールで新しいノードを追加のためのデータを送信して、このデータで追加できます。後で送信したデータ、つまり</a:t>
            </a:r>
            <a:r>
              <a:rPr kumimoji="1" lang="en-US" altLang="ja-JP" dirty="0" err="1" smtClean="0"/>
              <a:t>MasterKey</a:t>
            </a:r>
            <a:r>
              <a:rPr kumimoji="1" lang="en-US" altLang="ja-JP" dirty="0" smtClean="0"/>
              <a:t>,</a:t>
            </a:r>
            <a:r>
              <a:rPr kumimoji="1" lang="ja-JP" altLang="en-US" dirty="0" smtClean="0"/>
              <a:t>ホストの</a:t>
            </a:r>
            <a:r>
              <a:rPr kumimoji="1" lang="en-US" altLang="ja-JP" dirty="0" smtClean="0"/>
              <a:t>ID</a:t>
            </a:r>
            <a:r>
              <a:rPr kumimoji="1" lang="ja-JP" altLang="en-US" dirty="0" smtClean="0"/>
              <a:t>、ノードの</a:t>
            </a:r>
            <a:r>
              <a:rPr kumimoji="1" lang="en-US" altLang="ja-JP" dirty="0" smtClean="0"/>
              <a:t>ID</a:t>
            </a:r>
            <a:r>
              <a:rPr kumimoji="1" lang="ja-JP" altLang="en-US" dirty="0" smtClean="0"/>
              <a:t>で鍵を生成して、暗号化する後、通信します。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31</a:t>
            </a:fld>
            <a:endParaRPr kumimoji="1" lang="ja-JP" altLang="en-US"/>
          </a:p>
        </p:txBody>
      </p:sp>
    </p:spTree>
    <p:extLst>
      <p:ext uri="{BB962C8B-B14F-4D97-AF65-F5344CB8AC3E}">
        <p14:creationId xmlns:p14="http://schemas.microsoft.com/office/powerpoint/2010/main" val="143488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近い将来，</a:t>
            </a:r>
            <a:r>
              <a:rPr kumimoji="1" lang="en-US" altLang="ja-JP" dirty="0" smtClean="0"/>
              <a:t>WSN</a:t>
            </a:r>
            <a:r>
              <a:rPr kumimoji="1" lang="ja-JP" altLang="en-US" dirty="0" smtClean="0"/>
              <a:t>を用いたアプリケーションを家のサーバにインストールし，必要なセンサノードをユーザが購入し設置するようになると想定しています．</a:t>
            </a:r>
            <a:endParaRPr kumimoji="1" lang="en-US" altLang="ja-JP" dirty="0" smtClean="0"/>
          </a:p>
          <a:p>
            <a:r>
              <a:rPr kumimoji="1" lang="ja-JP" altLang="en-US" dirty="0" smtClean="0"/>
              <a:t>そうした未来において，セキュア</a:t>
            </a:r>
            <a:r>
              <a:rPr kumimoji="1" lang="ja-JP" altLang="en-US" dirty="0" smtClean="0"/>
              <a:t>な</a:t>
            </a:r>
            <a:r>
              <a:rPr kumimoji="1" lang="en-US" altLang="ja-JP" dirty="0" smtClean="0"/>
              <a:t>WSN</a:t>
            </a:r>
            <a:r>
              <a:rPr kumimoji="1" lang="ja-JP" altLang="en-US" dirty="0" smtClean="0"/>
              <a:t>を</a:t>
            </a:r>
            <a:r>
              <a:rPr kumimoji="1" lang="ja-JP" altLang="en-US" dirty="0" smtClean="0"/>
              <a:t>エンドユーザが手軽に構築可能な手法が必要と</a:t>
            </a:r>
            <a:r>
              <a:rPr kumimoji="1" lang="ja-JP" altLang="en-US" dirty="0" smtClean="0"/>
              <a:t>な</a:t>
            </a:r>
            <a:r>
              <a:rPr kumimoji="1" lang="ja-JP" altLang="en-US" dirty="0" smtClean="0"/>
              <a:t>ります</a:t>
            </a:r>
            <a:r>
              <a:rPr kumimoji="1" lang="ja-JP" altLang="en-US" dirty="0" smtClean="0"/>
              <a:t>．</a:t>
            </a:r>
            <a:r>
              <a:rPr kumimoji="1" lang="ja-JP" altLang="en-US" dirty="0" smtClean="0"/>
              <a:t>本システムが提案する手法を用いることで，エンドユーザは家庭に様々なアプリケーションを設置可能となります．</a:t>
            </a:r>
            <a:endParaRPr kumimoji="1" lang="en-US" altLang="ja-JP" dirty="0" smtClean="0"/>
          </a:p>
          <a:p>
            <a:r>
              <a:rPr kumimoji="1" lang="ja-JP" altLang="en-US" dirty="0" smtClean="0"/>
              <a:t>例えば：泥棒の侵入（しんにゅう）を検知して、通知するシステムとか。他に、健康をモニタリングとかがあります。</a:t>
            </a:r>
            <a:endParaRPr kumimoji="1" lang="en-US" altLang="ja-JP" dirty="0" smtClean="0"/>
          </a:p>
          <a:p>
            <a:r>
              <a:rPr kumimoji="1" lang="ja-JP" altLang="en-US" dirty="0" smtClean="0"/>
              <a:t>具合的のははなれて暮らすおじいちゃんのあんぴをモニタリングシステムとか、赤ちゃんの健康をモニタリングするシステムとかがあります。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4</a:t>
            </a:fld>
            <a:endParaRPr kumimoji="1" lang="ja-JP" altLang="en-US"/>
          </a:p>
        </p:txBody>
      </p:sp>
    </p:spTree>
    <p:extLst>
      <p:ext uri="{BB962C8B-B14F-4D97-AF65-F5344CB8AC3E}">
        <p14:creationId xmlns:p14="http://schemas.microsoft.com/office/powerpoint/2010/main" val="166435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WSN</a:t>
            </a:r>
            <a:r>
              <a:rPr lang="ja-JP" altLang="en-US" dirty="0" smtClean="0"/>
              <a:t>を</a:t>
            </a:r>
            <a:r>
              <a:rPr lang="ja-JP" altLang="en-US" dirty="0" smtClean="0"/>
              <a:t>設置</a:t>
            </a:r>
            <a:r>
              <a:rPr lang="ja-JP" altLang="en-US" dirty="0" smtClean="0"/>
              <a:t>する時は色々なことが必要です。</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まず複数の</a:t>
            </a:r>
            <a:r>
              <a:rPr lang="en-US" altLang="ja-JP" dirty="0" smtClean="0"/>
              <a:t>WSN</a:t>
            </a:r>
            <a:r>
              <a:rPr lang="ja-JP" altLang="en-US" dirty="0" smtClean="0"/>
              <a:t>を</a:t>
            </a:r>
            <a:r>
              <a:rPr lang="ja-JP" altLang="en-US" dirty="0" smtClean="0"/>
              <a:t>区別</a:t>
            </a:r>
            <a:r>
              <a:rPr lang="ja-JP" altLang="en-US" dirty="0" smtClean="0"/>
              <a:t>が必要になります。</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また、センサノードの種類、の機能も違いますので、登録の仕方が違います。</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最後に、例えば留守にしている自宅の警備アプリケーションなどにはセキュリティが必要です．</a:t>
            </a:r>
            <a:endParaRPr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dirty="0" smtClean="0"/>
              <a:t>そんなことのために、設置する時、</a:t>
            </a:r>
            <a:r>
              <a:rPr lang="en-US" altLang="ja-JP" dirty="0" smtClean="0"/>
              <a:t>WSN</a:t>
            </a:r>
            <a:r>
              <a:rPr lang="ja-JP" altLang="en-US" dirty="0" smtClean="0"/>
              <a:t>に関する知識や経験や労力が必要なので、エンドユーザにとって難しいです。</a:t>
            </a:r>
            <a:endParaRPr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5</a:t>
            </a:fld>
            <a:endParaRPr kumimoji="1" lang="ja-JP" altLang="en-US"/>
          </a:p>
        </p:txBody>
      </p:sp>
    </p:spTree>
    <p:extLst>
      <p:ext uri="{BB962C8B-B14F-4D97-AF65-F5344CB8AC3E}">
        <p14:creationId xmlns:p14="http://schemas.microsoft.com/office/powerpoint/2010/main" val="92116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このの問題を解決のために、本研究の目的はエンドユーザが</a:t>
            </a:r>
            <a:r>
              <a:rPr lang="ja-JP" altLang="en-US" dirty="0" smtClean="0"/>
              <a:t>複数の機能のセンサノードでセキュアな</a:t>
            </a:r>
            <a:r>
              <a:rPr lang="en-US" altLang="ja-JP" dirty="0" smtClean="0"/>
              <a:t>WSN</a:t>
            </a:r>
            <a:r>
              <a:rPr lang="ja-JP" altLang="en-US" dirty="0" smtClean="0"/>
              <a:t>を</a:t>
            </a:r>
            <a:r>
              <a:rPr lang="en-US" altLang="en-US" dirty="0" smtClean="0"/>
              <a:t>構築</a:t>
            </a:r>
            <a:r>
              <a:rPr lang="ja-JP" altLang="en-US" dirty="0" smtClean="0"/>
              <a:t>する手法を提案します</a:t>
            </a:r>
            <a:endParaRPr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6</a:t>
            </a:fld>
            <a:endParaRPr kumimoji="1" lang="ja-JP" altLang="en-US"/>
          </a:p>
        </p:txBody>
      </p:sp>
    </p:spTree>
    <p:extLst>
      <p:ext uri="{BB962C8B-B14F-4D97-AF65-F5344CB8AC3E}">
        <p14:creationId xmlns:p14="http://schemas.microsoft.com/office/powerpoint/2010/main" val="307993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この目的をあったて、関連研究は２つのグルップに割れます。</a:t>
            </a:r>
            <a:endParaRPr kumimoji="1" lang="en-US" altLang="ja-JP" dirty="0" smtClean="0"/>
          </a:p>
          <a:p>
            <a:r>
              <a:rPr kumimoji="1" lang="ja-JP" altLang="en-US" dirty="0" smtClean="0"/>
              <a:t>まずは、</a:t>
            </a:r>
            <a:r>
              <a:rPr kumimoji="1" lang="en-US" altLang="ja-JP" dirty="0" smtClean="0"/>
              <a:t>WSN</a:t>
            </a:r>
            <a:r>
              <a:rPr kumimoji="1" lang="ja-JP" altLang="en-US" dirty="0" smtClean="0"/>
              <a:t>の構築を簡単にする手法です。</a:t>
            </a:r>
            <a:endParaRPr kumimoji="1" lang="en-US" altLang="ja-JP" dirty="0" smtClean="0"/>
          </a:p>
          <a:p>
            <a:r>
              <a:rPr kumimoji="1" lang="en-US" altLang="ja-JP" dirty="0" smtClean="0"/>
              <a:t>	</a:t>
            </a:r>
            <a:r>
              <a:rPr kumimoji="1" lang="ja-JP" altLang="en-US" dirty="0" smtClean="0"/>
              <a:t>一つは</a:t>
            </a:r>
            <a:r>
              <a:rPr kumimoji="1" lang="en-US" altLang="ja-JP" dirty="0" err="1" smtClean="0"/>
              <a:t>takuro</a:t>
            </a:r>
            <a:r>
              <a:rPr kumimoji="1" lang="ja-JP" altLang="en-US" dirty="0" smtClean="0"/>
              <a:t>さんの研究と言う</a:t>
            </a:r>
            <a:r>
              <a:rPr kumimoji="1" lang="en-US" altLang="ja-JP" dirty="0" err="1" smtClean="0"/>
              <a:t>spotSnap</a:t>
            </a:r>
            <a:r>
              <a:rPr kumimoji="1" lang="ja-JP" altLang="en-US" dirty="0" smtClean="0"/>
              <a:t>です。</a:t>
            </a:r>
            <a:endParaRPr kumimoji="1" lang="en-US" altLang="ja-JP" dirty="0" smtClean="0"/>
          </a:p>
          <a:p>
            <a:r>
              <a:rPr kumimoji="1" lang="en-US" altLang="ja-JP" dirty="0" smtClean="0"/>
              <a:t>	</a:t>
            </a:r>
            <a:r>
              <a:rPr kumimoji="1" lang="ja-JP" altLang="en-US" dirty="0" smtClean="0"/>
              <a:t>次は</a:t>
            </a:r>
            <a:r>
              <a:rPr kumimoji="1" lang="en-US" altLang="ja-JP" dirty="0" err="1" smtClean="0"/>
              <a:t>JunRekimoto</a:t>
            </a:r>
            <a:r>
              <a:rPr kumimoji="1" lang="ja-JP" altLang="en-US" dirty="0" smtClean="0"/>
              <a:t>さんの研究と言う</a:t>
            </a:r>
            <a:r>
              <a:rPr kumimoji="1" lang="en-US" altLang="ja-JP" dirty="0" err="1" smtClean="0"/>
              <a:t>SyncTap</a:t>
            </a:r>
            <a:r>
              <a:rPr kumimoji="1" lang="ja-JP" altLang="en-US" dirty="0"/>
              <a:t>　</a:t>
            </a:r>
            <a:r>
              <a:rPr kumimoji="1" lang="ja-JP" altLang="en-US" dirty="0" smtClean="0"/>
              <a:t>です。</a:t>
            </a:r>
            <a:endParaRPr kumimoji="1" lang="en-US" altLang="ja-JP" dirty="0" smtClean="0"/>
          </a:p>
          <a:p>
            <a:r>
              <a:rPr kumimoji="1" lang="ja-JP" altLang="en-US" dirty="0" smtClean="0"/>
              <a:t>他のグルップはセキュアな</a:t>
            </a:r>
            <a:r>
              <a:rPr kumimoji="1" lang="en-US" altLang="ja-JP" dirty="0" smtClean="0"/>
              <a:t>WSN</a:t>
            </a:r>
            <a:r>
              <a:rPr kumimoji="1" lang="ja-JP" altLang="en-US" dirty="0" smtClean="0"/>
              <a:t>の構築です。</a:t>
            </a:r>
            <a:endParaRPr kumimoji="1" lang="en-US" altLang="ja-JP" dirty="0" smtClean="0"/>
          </a:p>
          <a:p>
            <a:r>
              <a:rPr kumimoji="1" lang="en-US" altLang="ja-JP" dirty="0" smtClean="0"/>
              <a:t>	Marcos</a:t>
            </a:r>
            <a:r>
              <a:rPr kumimoji="1" lang="ja-JP" altLang="en-US" dirty="0" smtClean="0"/>
              <a:t>さん、</a:t>
            </a:r>
            <a:r>
              <a:rPr kumimoji="1" lang="en-US" altLang="ja-JP" dirty="0" smtClean="0"/>
              <a:t>Roberto</a:t>
            </a:r>
            <a:r>
              <a:rPr kumimoji="1" lang="ja-JP" altLang="en-US" dirty="0" smtClean="0"/>
              <a:t>さんのセキュアな</a:t>
            </a:r>
            <a:r>
              <a:rPr kumimoji="1" lang="en-US" altLang="ja-JP" dirty="0" smtClean="0"/>
              <a:t>WSN</a:t>
            </a:r>
            <a:r>
              <a:rPr kumimoji="1" lang="ja-JP" altLang="en-US" dirty="0" smtClean="0"/>
              <a:t>の概要の論文です。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7</a:t>
            </a:fld>
            <a:endParaRPr kumimoji="1" lang="ja-JP" altLang="en-US"/>
          </a:p>
        </p:txBody>
      </p:sp>
    </p:spTree>
    <p:extLst>
      <p:ext uri="{BB962C8B-B14F-4D97-AF65-F5344CB8AC3E}">
        <p14:creationId xmlns:p14="http://schemas.microsoft.com/office/powerpoint/2010/main" val="268709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本研究を実現するための要件を３つ　のべます．</a:t>
            </a:r>
            <a:endParaRPr kumimoji="1" lang="en-US" altLang="ja-JP" dirty="0" smtClean="0"/>
          </a:p>
          <a:p>
            <a:r>
              <a:rPr kumimoji="1" lang="en-US" altLang="ja-JP" dirty="0" smtClean="0"/>
              <a:t>	</a:t>
            </a:r>
            <a:r>
              <a:rPr kumimoji="1" lang="ja-JP" altLang="en-US" dirty="0" smtClean="0"/>
              <a:t>まず，簡単なインタラクションで</a:t>
            </a:r>
            <a:r>
              <a:rPr kumimoji="1" lang="en-US" altLang="ja-JP" dirty="0" smtClean="0"/>
              <a:t>WSN</a:t>
            </a:r>
            <a:r>
              <a:rPr kumimoji="1" lang="ja-JP" altLang="en-US" dirty="0" smtClean="0"/>
              <a:t>の構築を可能にすることである．</a:t>
            </a:r>
            <a:endParaRPr kumimoji="1" lang="en-US" altLang="ja-JP" dirty="0" smtClean="0"/>
          </a:p>
          <a:p>
            <a:r>
              <a:rPr kumimoji="1" lang="en-US" altLang="ja-JP" dirty="0" smtClean="0"/>
              <a:t>	</a:t>
            </a:r>
            <a:r>
              <a:rPr kumimoji="1" lang="ja-JP" altLang="en-US" dirty="0" smtClean="0"/>
              <a:t>次は違う機能のセンサノード間でもデータをやり取りできることです。</a:t>
            </a:r>
            <a:endParaRPr kumimoji="1" lang="en-US" altLang="ja-JP" dirty="0" smtClean="0"/>
          </a:p>
          <a:p>
            <a:r>
              <a:rPr kumimoji="1" lang="en-US" altLang="ja-JP" dirty="0" smtClean="0"/>
              <a:t>	</a:t>
            </a:r>
            <a:r>
              <a:rPr kumimoji="1" lang="ja-JP" altLang="en-US" dirty="0" smtClean="0"/>
              <a:t>また，セキュアな通信を可能にすることが挙げられます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8</a:t>
            </a:fld>
            <a:endParaRPr kumimoji="1" lang="ja-JP" altLang="en-US"/>
          </a:p>
        </p:txBody>
      </p:sp>
    </p:spTree>
    <p:extLst>
      <p:ext uri="{BB962C8B-B14F-4D97-AF65-F5344CB8AC3E}">
        <p14:creationId xmlns:p14="http://schemas.microsoft.com/office/powerpoint/2010/main" val="766556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アプローチには、３つに割れて、インタラクションと</a:t>
            </a:r>
            <a:r>
              <a:rPr kumimoji="1" lang="en-US" altLang="ja-JP" dirty="0" smtClean="0"/>
              <a:t>WSN</a:t>
            </a:r>
            <a:r>
              <a:rPr kumimoji="1" lang="ja-JP" altLang="en-US" dirty="0" smtClean="0"/>
              <a:t>の構築とセキュアの設定です。</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構築のインタラクションは，近接（きんせつ）したデバイス間でのデータ通信します。最近、ＬＥ</a:t>
            </a:r>
            <a:r>
              <a:rPr kumimoji="1" lang="en-US" altLang="ja-JP" dirty="0" smtClean="0"/>
              <a:t>D</a:t>
            </a:r>
            <a:r>
              <a:rPr kumimoji="1" lang="ja-JP" altLang="en-US" dirty="0" smtClean="0"/>
              <a:t>や照度センサが追加したセンサノードは多いので、今回は</a:t>
            </a:r>
            <a:r>
              <a:rPr kumimoji="1" lang="en-US" altLang="ja-JP" dirty="0" smtClean="0"/>
              <a:t>LED</a:t>
            </a:r>
            <a:r>
              <a:rPr kumimoji="1" lang="ja-JP" altLang="en-US" dirty="0" smtClean="0"/>
              <a:t>の点滅パターンでデータの送受信します。</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他にノードの機能の違いを考量（こうりょう）した、追加ステップを用います</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最後にセキュアな通信のために，２つのノードの間の鍵を生成し，データの暗号化をおこないます。．</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光に限定だけでわなく、震度通信とか、長音通信とかも使えます</a:t>
            </a:r>
            <a:endParaRPr kumimoji="1" lang="en-US" altLang="ja-JP"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kumimoji="1" lang="ja-JP" altLang="en-US" dirty="0" smtClean="0"/>
          </a:p>
        </p:txBody>
      </p:sp>
      <p:sp>
        <p:nvSpPr>
          <p:cNvPr id="4" name="スライド番号プレースホルダー 3"/>
          <p:cNvSpPr>
            <a:spLocks noGrp="1"/>
          </p:cNvSpPr>
          <p:nvPr>
            <p:ph type="sldNum" sz="quarter" idx="10"/>
          </p:nvPr>
        </p:nvSpPr>
        <p:spPr/>
        <p:txBody>
          <a:bodyPr/>
          <a:lstStyle/>
          <a:p>
            <a:fld id="{29C48F14-65EF-8643-8889-749E145D9DB3}" type="slidenum">
              <a:rPr kumimoji="1" lang="ja-JP" altLang="en-US" smtClean="0"/>
              <a:t>9</a:t>
            </a:fld>
            <a:endParaRPr kumimoji="1" lang="ja-JP" altLang="en-US"/>
          </a:p>
        </p:txBody>
      </p:sp>
    </p:spTree>
    <p:extLst>
      <p:ext uri="{BB962C8B-B14F-4D97-AF65-F5344CB8AC3E}">
        <p14:creationId xmlns:p14="http://schemas.microsoft.com/office/powerpoint/2010/main" val="386896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239B28-FBC8-8A45-B70C-46FA9780D6BC}"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39B28-FBC8-8A45-B70C-46FA9780D6BC}"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39B28-FBC8-8A45-B70C-46FA9780D6BC}"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39B28-FBC8-8A45-B70C-46FA9780D6BC}"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39B28-FBC8-8A45-B70C-46FA9780D6BC}" type="datetimeFigureOut">
              <a:rPr lang="en-US" smtClean="0"/>
              <a:t>11/12/16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39B28-FBC8-8A45-B70C-46FA9780D6BC}"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39B28-FBC8-8A45-B70C-46FA9780D6BC}" type="datetimeFigureOut">
              <a:rPr lang="en-US" smtClean="0"/>
              <a:t>11/12/16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239B28-FBC8-8A45-B70C-46FA9780D6BC}" type="datetimeFigureOut">
              <a:rPr lang="en-US" smtClean="0"/>
              <a:t>11/12/16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39B28-FBC8-8A45-B70C-46FA9780D6BC}" type="datetimeFigureOut">
              <a:rPr lang="en-US" smtClean="0"/>
              <a:t>11/12/16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A88D7-B5E4-2747-B524-DF87E47AAA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39B28-FBC8-8A45-B70C-46FA9780D6BC}" type="datetimeFigureOut">
              <a:rPr lang="en-US" smtClean="0"/>
              <a:t>11/12/16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A88D7-B5E4-2747-B524-DF87E47AAA8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6239B28-FBC8-8A45-B70C-46FA9780D6BC}" type="datetimeFigureOut">
              <a:rPr lang="en-US" smtClean="0"/>
              <a:t>11/12/16</a:t>
            </a:fld>
            <a:endParaRPr lang="en-US"/>
          </a:p>
        </p:txBody>
      </p:sp>
      <p:sp>
        <p:nvSpPr>
          <p:cNvPr id="9" name="Slide Number Placeholder 8"/>
          <p:cNvSpPr>
            <a:spLocks noGrp="1"/>
          </p:cNvSpPr>
          <p:nvPr>
            <p:ph type="sldNum" sz="quarter" idx="11"/>
          </p:nvPr>
        </p:nvSpPr>
        <p:spPr/>
        <p:txBody>
          <a:bodyPr/>
          <a:lstStyle/>
          <a:p>
            <a:fld id="{BC7A88D7-B5E4-2747-B524-DF87E47AAA8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C7A88D7-B5E4-2747-B524-DF87E47AAA8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6239B28-FBC8-8A45-B70C-46FA9780D6BC}" type="datetimeFigureOut">
              <a:rPr lang="en-US" smtClean="0"/>
              <a:t>11/12/16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73309"/>
            <a:ext cx="7772400" cy="2527141"/>
          </a:xfrm>
        </p:spPr>
        <p:txBody>
          <a:bodyPr>
            <a:normAutofit fontScale="90000"/>
          </a:bodyPr>
          <a:lstStyle/>
          <a:p>
            <a:r>
              <a:rPr lang="en-US" dirty="0" smtClean="0"/>
              <a:t/>
            </a:r>
            <a:br>
              <a:rPr lang="en-US" dirty="0" smtClean="0"/>
            </a:br>
            <a:r>
              <a:rPr lang="en-US" sz="4000" dirty="0" err="1" smtClean="0"/>
              <a:t>Termプロジェクト:</a:t>
            </a:r>
            <a:r>
              <a:rPr lang="en-US" altLang="ja-JP" sz="4000" dirty="0" err="1" smtClean="0"/>
              <a:t>LCDWSN</a:t>
            </a:r>
            <a:r>
              <a:rPr lang="en-US" altLang="ja-JP" sz="4000" dirty="0" smtClean="0"/>
              <a:t/>
            </a:r>
            <a:br>
              <a:rPr lang="en-US" altLang="ja-JP" sz="4000" dirty="0" smtClean="0"/>
            </a:br>
            <a:r>
              <a:rPr lang="ja-JP" altLang="en-US" sz="4000" dirty="0" smtClean="0"/>
              <a:t>光通信を用いた、セキュアな</a:t>
            </a:r>
            <a:r>
              <a:rPr lang="en-US" altLang="ja-JP" sz="4000" dirty="0" smtClean="0"/>
              <a:t>WSN</a:t>
            </a:r>
            <a:r>
              <a:rPr lang="ja-JP" altLang="en-US" sz="4000" dirty="0" smtClean="0"/>
              <a:t>を</a:t>
            </a:r>
            <a:r>
              <a:rPr lang="en-US" altLang="en-US" sz="4000" dirty="0" smtClean="0"/>
              <a:t>構築する</a:t>
            </a:r>
            <a:r>
              <a:rPr lang="ja-JP" altLang="en-US" sz="4000" dirty="0" smtClean="0"/>
              <a:t>手法</a:t>
            </a:r>
            <a:endParaRPr lang="en-US" sz="4000" dirty="0"/>
          </a:p>
        </p:txBody>
      </p:sp>
      <p:sp>
        <p:nvSpPr>
          <p:cNvPr id="3" name="Subtitle 2"/>
          <p:cNvSpPr>
            <a:spLocks noGrp="1"/>
          </p:cNvSpPr>
          <p:nvPr>
            <p:ph type="subTitle" idx="1"/>
          </p:nvPr>
        </p:nvSpPr>
        <p:spPr/>
        <p:txBody>
          <a:bodyPr/>
          <a:lstStyle/>
          <a:p>
            <a:r>
              <a:rPr lang="en-US" dirty="0" smtClean="0"/>
              <a:t>CPSF B3 spider</a:t>
            </a:r>
          </a:p>
          <a:p>
            <a:r>
              <a:rPr lang="ja-JP" altLang="en-US" dirty="0" smtClean="0"/>
              <a:t>親</a:t>
            </a:r>
            <a:r>
              <a:rPr lang="ja-JP" altLang="vi-VN" dirty="0" smtClean="0"/>
              <a:t>：</a:t>
            </a:r>
            <a:r>
              <a:rPr lang="vi-VN" altLang="ja-JP" dirty="0" smtClean="0"/>
              <a:t> </a:t>
            </a:r>
            <a:r>
              <a:rPr lang="en-US" altLang="ja-JP" dirty="0" smtClean="0"/>
              <a:t>M1</a:t>
            </a:r>
            <a:r>
              <a:rPr lang="en-US" altLang="ja-JP" dirty="0"/>
              <a:t> </a:t>
            </a:r>
            <a:r>
              <a:rPr lang="vi-VN" altLang="ja-JP" dirty="0" smtClean="0"/>
              <a:t>tacky</a:t>
            </a:r>
            <a:endParaRPr lang="en-US" dirty="0"/>
          </a:p>
        </p:txBody>
      </p:sp>
    </p:spTree>
    <p:extLst>
      <p:ext uri="{BB962C8B-B14F-4D97-AF65-F5344CB8AC3E}">
        <p14:creationId xmlns:p14="http://schemas.microsoft.com/office/powerpoint/2010/main" val="1055187451"/>
      </p:ext>
    </p:extLst>
  </p:cSld>
  <p:clrMapOvr>
    <a:masterClrMapping/>
  </p:clrMapOvr>
  <mc:AlternateContent xmlns:mc="http://schemas.openxmlformats.org/markup-compatibility/2006">
    <mc:Choice xmlns:p14="http://schemas.microsoft.com/office/powerpoint/2010/main" Requires="p14">
      <p:transition spd="slow" p14:dur="2000" advTm="760"/>
    </mc:Choice>
    <mc:Fallback>
      <p:transition xmlns:p14="http://schemas.microsoft.com/office/powerpoint/2010/main" spd="slow" advTm="76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アプローチ</a:t>
            </a:r>
            <a:endParaRPr lang="en-US" dirty="0"/>
          </a:p>
        </p:txBody>
      </p:sp>
      <p:sp>
        <p:nvSpPr>
          <p:cNvPr id="3" name="Content Placeholder 2"/>
          <p:cNvSpPr>
            <a:spLocks noGrp="1"/>
          </p:cNvSpPr>
          <p:nvPr>
            <p:ph idx="1"/>
          </p:nvPr>
        </p:nvSpPr>
        <p:spPr/>
        <p:txBody>
          <a:bodyPr/>
          <a:lstStyle/>
          <a:p>
            <a:r>
              <a:rPr kumimoji="1" lang="ja-JP" altLang="en-US" dirty="0"/>
              <a:t>簡単なインタラクションで</a:t>
            </a:r>
            <a:r>
              <a:rPr kumimoji="1" lang="en-US" altLang="ja-JP" dirty="0"/>
              <a:t>WSN</a:t>
            </a:r>
            <a:r>
              <a:rPr kumimoji="1" lang="ja-JP" altLang="en-US" dirty="0"/>
              <a:t>の構築</a:t>
            </a:r>
            <a:endParaRPr kumimoji="1" lang="en-US" altLang="ja-JP" dirty="0" smtClean="0"/>
          </a:p>
          <a:p>
            <a:pPr lvl="1"/>
            <a:r>
              <a:rPr kumimoji="1" lang="ja-JP" altLang="en-US" dirty="0" smtClean="0"/>
              <a:t>光データを通信（照度センサや</a:t>
            </a:r>
            <a:r>
              <a:rPr kumimoji="1" lang="en-US" altLang="ja-JP" dirty="0" smtClean="0"/>
              <a:t>LED</a:t>
            </a:r>
            <a:r>
              <a:rPr kumimoji="1" lang="ja-JP" altLang="en-US" dirty="0" smtClean="0"/>
              <a:t>が突いている想定）</a:t>
            </a:r>
            <a:endParaRPr kumimoji="1" lang="en-US" altLang="ja-JP" dirty="0" smtClean="0"/>
          </a:p>
          <a:p>
            <a:r>
              <a:rPr kumimoji="1" lang="ja-JP" altLang="en-US" dirty="0" smtClean="0"/>
              <a:t>ノードの機能の違いを考量した、追加ステップを用いる</a:t>
            </a:r>
            <a:endParaRPr lang="en-US" altLang="ja-JP" dirty="0" smtClean="0"/>
          </a:p>
          <a:p>
            <a:r>
              <a:rPr kumimoji="1" lang="ja-JP" altLang="en-US" dirty="0"/>
              <a:t>自動的に</a:t>
            </a:r>
            <a:r>
              <a:rPr lang="ja-JP" altLang="en-US" dirty="0" smtClean="0"/>
              <a:t>鍵を生成して交換</a:t>
            </a:r>
            <a:endParaRPr lang="en-US" altLang="ja-JP" dirty="0"/>
          </a:p>
          <a:p>
            <a:pPr lvl="1"/>
            <a:r>
              <a:rPr kumimoji="1" lang="ja-JP" altLang="en-US" dirty="0"/>
              <a:t>センサのペアリングのために</a:t>
            </a:r>
            <a:r>
              <a:rPr kumimoji="1" lang="ja-JP" altLang="en-US" dirty="0" smtClean="0"/>
              <a:t>，ノード</a:t>
            </a:r>
            <a:r>
              <a:rPr kumimoji="1" lang="en-US" altLang="ja-JP" dirty="0" smtClean="0"/>
              <a:t>ID</a:t>
            </a:r>
            <a:r>
              <a:rPr kumimoji="1" lang="ja-JP" altLang="en-US" dirty="0" smtClean="0"/>
              <a:t>と</a:t>
            </a:r>
            <a:r>
              <a:rPr kumimoji="1" lang="vi-VN" altLang="ja-JP" dirty="0" smtClean="0"/>
              <a:t>MasterKey</a:t>
            </a:r>
            <a:r>
              <a:rPr kumimoji="1" lang="ja-JP" altLang="en-US" dirty="0" smtClean="0"/>
              <a:t>を</a:t>
            </a:r>
            <a:r>
              <a:rPr kumimoji="1" lang="ja-JP" altLang="en-US" dirty="0"/>
              <a:t>送信する</a:t>
            </a:r>
            <a:endParaRPr kumimoji="1" lang="en-US" altLang="ja-JP" dirty="0"/>
          </a:p>
        </p:txBody>
      </p:sp>
      <p:pic>
        <p:nvPicPr>
          <p:cNvPr id="4" name="図 3"/>
          <p:cNvPicPr>
            <a:picLocks noChangeAspect="1"/>
          </p:cNvPicPr>
          <p:nvPr/>
        </p:nvPicPr>
        <p:blipFill>
          <a:blip r:embed="rId3"/>
          <a:stretch>
            <a:fillRect/>
          </a:stretch>
        </p:blipFill>
        <p:spPr>
          <a:xfrm>
            <a:off x="2177578" y="4481969"/>
            <a:ext cx="3697469" cy="2287516"/>
          </a:xfrm>
          <a:prstGeom prst="rect">
            <a:avLst/>
          </a:prstGeom>
        </p:spPr>
      </p:pic>
      <p:cxnSp>
        <p:nvCxnSpPr>
          <p:cNvPr id="10" name="直線矢印コネクタ 9"/>
          <p:cNvCxnSpPr/>
          <p:nvPr/>
        </p:nvCxnSpPr>
        <p:spPr>
          <a:xfrm>
            <a:off x="2009517" y="6741571"/>
            <a:ext cx="40748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V="1">
            <a:off x="2177578" y="4481969"/>
            <a:ext cx="0" cy="243243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5822385" y="6488668"/>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4" name="テキスト ボックス 13"/>
          <p:cNvSpPr txBox="1"/>
          <p:nvPr/>
        </p:nvSpPr>
        <p:spPr>
          <a:xfrm>
            <a:off x="1782420" y="4572681"/>
            <a:ext cx="466106" cy="369332"/>
          </a:xfrm>
          <a:prstGeom prst="rect">
            <a:avLst/>
          </a:prstGeom>
          <a:noFill/>
        </p:spPr>
        <p:txBody>
          <a:bodyPr wrap="none" rtlCol="0">
            <a:spAutoFit/>
          </a:bodyPr>
          <a:lstStyle/>
          <a:p>
            <a:r>
              <a:rPr kumimoji="1" lang="en-US" altLang="ja-JP" dirty="0" smtClean="0"/>
              <a:t>Lm</a:t>
            </a:r>
          </a:p>
        </p:txBody>
      </p:sp>
      <p:sp>
        <p:nvSpPr>
          <p:cNvPr id="5" name="正方形/長方形 4"/>
          <p:cNvSpPr/>
          <p:nvPr/>
        </p:nvSpPr>
        <p:spPr>
          <a:xfrm>
            <a:off x="479594" y="1600200"/>
            <a:ext cx="5615312" cy="429243"/>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3629939715"/>
      </p:ext>
    </p:extLst>
  </p:cSld>
  <p:clrMapOvr>
    <a:masterClrMapping/>
  </p:clrMapOvr>
  <mc:AlternateContent xmlns:mc="http://schemas.openxmlformats.org/markup-compatibility/2006">
    <mc:Choice xmlns:p14="http://schemas.microsoft.com/office/powerpoint/2010/main" Requires="p14">
      <p:transition spd="slow" p14:dur="2000" advTm="6945"/>
    </mc:Choice>
    <mc:Fallback>
      <p:transition xmlns:p14="http://schemas.microsoft.com/office/powerpoint/2010/main" spd="slow" advTm="6945"/>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光通信の実装</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17657327"/>
      </p:ext>
    </p:extLst>
  </p:cSld>
  <p:clrMapOvr>
    <a:masterClrMapping/>
  </p:clrMapOvr>
  <mc:AlternateContent xmlns:mc="http://schemas.openxmlformats.org/markup-compatibility/2006">
    <mc:Choice xmlns:p14="http://schemas.microsoft.com/office/powerpoint/2010/main" Requires="p14">
      <p:transition spd="slow" p14:dur="2000" advTm="1809"/>
    </mc:Choice>
    <mc:Fallback>
      <p:transition xmlns:p14="http://schemas.microsoft.com/office/powerpoint/2010/main" spd="slow" advTm="1809"/>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a:t>既存のデータ送信</a:t>
            </a:r>
            <a:r>
              <a:rPr kumimoji="1" lang="ja-JP" altLang="en-US" dirty="0" smtClean="0"/>
              <a:t>手法の比較</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2665371"/>
              </p:ext>
            </p:extLst>
          </p:nvPr>
        </p:nvGraphicFramePr>
        <p:xfrm>
          <a:off x="153505" y="1656611"/>
          <a:ext cx="8233438" cy="2886572"/>
        </p:xfrm>
        <a:graphic>
          <a:graphicData uri="http://schemas.openxmlformats.org/drawingml/2006/table">
            <a:tbl>
              <a:tblPr firstRow="1" bandRow="1">
                <a:tableStyleId>{5C22544A-7EE6-4342-B048-85BDC9FD1C3A}</a:tableStyleId>
              </a:tblPr>
              <a:tblGrid>
                <a:gridCol w="1144308"/>
                <a:gridCol w="1451318"/>
                <a:gridCol w="1911832"/>
                <a:gridCol w="1925787"/>
                <a:gridCol w="1800193"/>
              </a:tblGrid>
              <a:tr h="800471">
                <a:tc>
                  <a:txBody>
                    <a:bodyPr/>
                    <a:lstStyle/>
                    <a:p>
                      <a:pPr algn="ctr"/>
                      <a:endParaRPr lang="en-US" dirty="0"/>
                    </a:p>
                  </a:txBody>
                  <a:tcPr>
                    <a:solidFill>
                      <a:schemeClr val="accent6">
                        <a:lumMod val="75000"/>
                      </a:schemeClr>
                    </a:solidFill>
                  </a:tcPr>
                </a:tc>
                <a:tc>
                  <a:txBody>
                    <a:bodyPr/>
                    <a:lstStyle/>
                    <a:p>
                      <a:pPr algn="ctr"/>
                      <a:r>
                        <a:rPr lang="en-US" altLang="ja-JP" dirty="0" smtClean="0"/>
                        <a:t>L</a:t>
                      </a:r>
                      <a:r>
                        <a:rPr lang="en-US" dirty="0" smtClean="0"/>
                        <a:t>ight</a:t>
                      </a:r>
                      <a:endParaRPr lang="en-US" dirty="0"/>
                    </a:p>
                  </a:txBody>
                  <a:tcPr>
                    <a:solidFill>
                      <a:schemeClr val="accent6">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err="1" smtClean="0"/>
                        <a:t>Zigbee</a:t>
                      </a:r>
                      <a:endParaRPr lang="en-US" altLang="ja-JP" dirty="0" smtClean="0"/>
                    </a:p>
                    <a:p>
                      <a:pPr algn="ctr"/>
                      <a:endParaRPr lang="ja-JP" altLang="en-US" dirty="0"/>
                    </a:p>
                  </a:txBody>
                  <a:tcPr>
                    <a:solidFill>
                      <a:schemeClr val="accent3">
                        <a:lumMod val="75000"/>
                      </a:schemeClr>
                    </a:solidFill>
                  </a:tcPr>
                </a:tc>
                <a:tc>
                  <a:txBody>
                    <a:bodyPr/>
                    <a:lstStyle/>
                    <a:p>
                      <a:pPr algn="ctr"/>
                      <a:r>
                        <a:rPr lang="en-US" dirty="0" err="1" smtClean="0"/>
                        <a:t>Vib</a:t>
                      </a:r>
                      <a:r>
                        <a:rPr lang="en-US" dirty="0" smtClean="0"/>
                        <a:t>-Connect</a:t>
                      </a:r>
                      <a:endParaRPr lang="en-US" dirty="0"/>
                    </a:p>
                  </a:txBody>
                  <a:tcPr>
                    <a:solidFill>
                      <a:schemeClr val="accent2">
                        <a:lumMod val="75000"/>
                      </a:schemeClr>
                    </a:solidFill>
                  </a:tcPr>
                </a:tc>
                <a:tc>
                  <a:txBody>
                    <a:bodyPr/>
                    <a:lstStyle/>
                    <a:p>
                      <a:pPr algn="ctr"/>
                      <a:r>
                        <a:rPr lang="en-US" dirty="0" smtClean="0"/>
                        <a:t>High frequency sound</a:t>
                      </a:r>
                      <a:endParaRPr lang="en-US" dirty="0"/>
                    </a:p>
                  </a:txBody>
                  <a:tcPr>
                    <a:solidFill>
                      <a:schemeClr val="accent2">
                        <a:lumMod val="75000"/>
                      </a:schemeClr>
                    </a:solidFill>
                  </a:tcPr>
                </a:tc>
              </a:tr>
              <a:tr h="632218">
                <a:tc>
                  <a:txBody>
                    <a:bodyPr/>
                    <a:lstStyle/>
                    <a:p>
                      <a:pPr algn="ctr"/>
                      <a:r>
                        <a:rPr lang="ja-JP" altLang="en-US" dirty="0" smtClean="0"/>
                        <a:t>必要：</a:t>
                      </a:r>
                      <a:endParaRPr lang="en-US" dirty="0"/>
                    </a:p>
                  </a:txBody>
                  <a:tcPr/>
                </a:tc>
                <a:tc>
                  <a:txBody>
                    <a:bodyPr/>
                    <a:lstStyle/>
                    <a:p>
                      <a:pPr algn="ctr"/>
                      <a:r>
                        <a:rPr lang="en-US" baseline="0" dirty="0" smtClean="0"/>
                        <a:t> LED</a:t>
                      </a:r>
                    </a:p>
                    <a:p>
                      <a:pPr algn="ctr"/>
                      <a:r>
                        <a:rPr lang="ja-JP" altLang="en-US" baseline="0" dirty="0" smtClean="0"/>
                        <a:t>照度センサ</a:t>
                      </a:r>
                      <a:endParaRPr lang="en-US" dirty="0"/>
                    </a:p>
                  </a:txBody>
                  <a:tcPr>
                    <a:solidFill>
                      <a:schemeClr val="accent5">
                        <a:lumMod val="60000"/>
                        <a:lumOff val="40000"/>
                      </a:schemeClr>
                    </a:solidFill>
                  </a:tcPr>
                </a:tc>
                <a:tc>
                  <a:txBody>
                    <a:bodyPr/>
                    <a:lstStyle/>
                    <a:p>
                      <a:pPr algn="ctr"/>
                      <a:r>
                        <a:rPr lang="en-US" dirty="0" err="1" smtClean="0"/>
                        <a:t>Zigbee</a:t>
                      </a:r>
                      <a:r>
                        <a:rPr lang="ja-JP" altLang="en-US" dirty="0" smtClean="0"/>
                        <a:t>のチップ</a:t>
                      </a:r>
                      <a:endParaRPr lang="en-US" dirty="0"/>
                    </a:p>
                  </a:txBody>
                  <a:tcPr/>
                </a:tc>
                <a:tc>
                  <a:txBody>
                    <a:bodyPr/>
                    <a:lstStyle/>
                    <a:p>
                      <a:pPr algn="ctr"/>
                      <a:r>
                        <a:rPr lang="ja-JP" altLang="en-US" dirty="0" smtClean="0"/>
                        <a:t>加速度センサー</a:t>
                      </a:r>
                      <a:endParaRPr lang="en-US" altLang="ja-JP" dirty="0" smtClean="0"/>
                    </a:p>
                    <a:p>
                      <a:pPr algn="ctr"/>
                      <a:r>
                        <a:rPr lang="ja-JP" altLang="en-US" dirty="0" smtClean="0"/>
                        <a:t>バイブレーター</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ja-JP" altLang="en-US" dirty="0" smtClean="0"/>
                        <a:t>マイクロフォン</a:t>
                      </a:r>
                      <a:endParaRPr lang="en-US" altLang="ja-JP" dirty="0" smtClean="0"/>
                    </a:p>
                    <a:p>
                      <a:pPr algn="ctr"/>
                      <a:r>
                        <a:rPr lang="ja-JP" altLang="en-US" dirty="0" smtClean="0"/>
                        <a:t>スピーカー</a:t>
                      </a:r>
                      <a:endParaRPr lang="en-US" dirty="0"/>
                    </a:p>
                  </a:txBody>
                  <a:tcPr/>
                </a:tc>
              </a:tr>
              <a:tr h="434427">
                <a:tc>
                  <a:txBody>
                    <a:bodyPr/>
                    <a:lstStyle/>
                    <a:p>
                      <a:pPr algn="ctr"/>
                      <a:r>
                        <a:rPr lang="ja-JP" altLang="en-US" dirty="0" smtClean="0"/>
                        <a:t>セキュア</a:t>
                      </a:r>
                      <a:endParaRPr lang="en-US" dirty="0"/>
                    </a:p>
                  </a:txBody>
                  <a:tcPr/>
                </a:tc>
                <a:tc>
                  <a:txBody>
                    <a:bodyPr/>
                    <a:lstStyle/>
                    <a:p>
                      <a:pPr algn="ctr"/>
                      <a:r>
                        <a:rPr lang="en-US" altLang="ja-JP" dirty="0" smtClean="0"/>
                        <a:t>◯</a:t>
                      </a:r>
                      <a:endParaRPr lang="en-US" dirty="0"/>
                    </a:p>
                  </a:txBody>
                  <a:tcPr>
                    <a:solidFill>
                      <a:schemeClr val="accent5">
                        <a:lumMod val="60000"/>
                        <a:lumOff val="40000"/>
                      </a:schemeClr>
                    </a:solidFill>
                  </a:tcPr>
                </a:tc>
                <a:tc>
                  <a:txBody>
                    <a:bodyPr/>
                    <a:lstStyle/>
                    <a:p>
                      <a:pPr algn="ctr"/>
                      <a:r>
                        <a:rPr lang="ja-JP" altLang="en-US" dirty="0" smtClean="0"/>
                        <a:t>　❌</a:t>
                      </a:r>
                      <a:endParaRPr lang="en-US" dirty="0"/>
                    </a:p>
                  </a:txBody>
                  <a:tcPr/>
                </a:tc>
                <a:tc>
                  <a:txBody>
                    <a:bodyPr/>
                    <a:lstStyle/>
                    <a:p>
                      <a:pPr algn="ctr"/>
                      <a:r>
                        <a:rPr lang="en-US" altLang="ja-JP" dirty="0" smtClean="0"/>
                        <a:t>◯</a:t>
                      </a:r>
                      <a:endParaRPr lang="en-US" dirty="0"/>
                    </a:p>
                  </a:txBody>
                  <a:tcPr/>
                </a:tc>
                <a:tc>
                  <a:txBody>
                    <a:bodyPr/>
                    <a:lstStyle/>
                    <a:p>
                      <a:pPr algn="ctr"/>
                      <a:r>
                        <a:rPr lang="ja-JP" altLang="en-US" dirty="0" smtClean="0"/>
                        <a:t>　❌</a:t>
                      </a:r>
                      <a:endParaRPr lang="en-US" dirty="0"/>
                    </a:p>
                  </a:txBody>
                  <a:tcPr/>
                </a:tc>
              </a:tr>
              <a:tr h="560330">
                <a:tc>
                  <a:txBody>
                    <a:bodyPr/>
                    <a:lstStyle/>
                    <a:p>
                      <a:pPr algn="ctr"/>
                      <a:r>
                        <a:rPr lang="ja-JP" altLang="en-US" dirty="0" smtClean="0"/>
                        <a:t>計算量</a:t>
                      </a:r>
                      <a:endParaRPr lang="en-US" dirty="0"/>
                    </a:p>
                  </a:txBody>
                  <a:tcPr/>
                </a:tc>
                <a:tc>
                  <a:txBody>
                    <a:bodyPr/>
                    <a:lstStyle/>
                    <a:p>
                      <a:pPr algn="ctr"/>
                      <a:r>
                        <a:rPr lang="ja-JP" altLang="en-US" dirty="0" smtClean="0"/>
                        <a:t>少ない</a:t>
                      </a:r>
                      <a:endParaRPr lang="en-US" dirty="0"/>
                    </a:p>
                  </a:txBody>
                  <a:tcPr>
                    <a:solidFill>
                      <a:schemeClr val="accent5">
                        <a:lumMod val="60000"/>
                        <a:lumOff val="40000"/>
                      </a:schemeClr>
                    </a:solidFill>
                  </a:tcPr>
                </a:tc>
                <a:tc>
                  <a:txBody>
                    <a:bodyPr/>
                    <a:lstStyle/>
                    <a:p>
                      <a:pPr algn="ctr"/>
                      <a:r>
                        <a:rPr lang="en-US" dirty="0" smtClean="0"/>
                        <a:t> - </a:t>
                      </a:r>
                      <a:endParaRPr lang="en-US" dirty="0"/>
                    </a:p>
                  </a:txBody>
                  <a:tcPr/>
                </a:tc>
                <a:tc>
                  <a:txBody>
                    <a:bodyPr/>
                    <a:lstStyle/>
                    <a:p>
                      <a:pPr algn="ctr"/>
                      <a:r>
                        <a:rPr lang="ja-JP" altLang="en-US" dirty="0" smtClean="0"/>
                        <a:t>少ない</a:t>
                      </a:r>
                      <a:endParaRPr lang="en-US" dirty="0"/>
                    </a:p>
                  </a:txBody>
                  <a:tcPr/>
                </a:tc>
                <a:tc>
                  <a:txBody>
                    <a:bodyPr/>
                    <a:lstStyle/>
                    <a:p>
                      <a:pPr algn="ctr"/>
                      <a:r>
                        <a:rPr lang="ja-JP" altLang="en-US" dirty="0" smtClean="0"/>
                        <a:t>多い</a:t>
                      </a:r>
                      <a:endParaRPr lang="en-US" altLang="ja-JP" dirty="0" smtClean="0"/>
                    </a:p>
                  </a:txBody>
                  <a:tcPr/>
                </a:tc>
              </a:tr>
              <a:tr h="451264">
                <a:tc>
                  <a:txBody>
                    <a:bodyPr/>
                    <a:lstStyle/>
                    <a:p>
                      <a:pPr algn="ctr"/>
                      <a:r>
                        <a:rPr lang="ja-JP" altLang="en-US" dirty="0" smtClean="0"/>
                        <a:t>速度</a:t>
                      </a:r>
                      <a:endParaRPr lang="en-US" dirty="0"/>
                    </a:p>
                  </a:txBody>
                  <a:tcPr/>
                </a:tc>
                <a:tc>
                  <a:txBody>
                    <a:bodyPr/>
                    <a:lstStyle/>
                    <a:p>
                      <a:pPr algn="ctr"/>
                      <a:r>
                        <a:rPr lang="ja-JP" altLang="en-US" dirty="0" smtClean="0"/>
                        <a:t>約</a:t>
                      </a:r>
                      <a:r>
                        <a:rPr lang="en-US" dirty="0" smtClean="0"/>
                        <a:t>25bs</a:t>
                      </a:r>
                      <a:endParaRPr lang="en-US" dirty="0"/>
                    </a:p>
                  </a:txBody>
                  <a:tcPr>
                    <a:solidFill>
                      <a:schemeClr val="accent5">
                        <a:lumMod val="60000"/>
                        <a:lumOff val="40000"/>
                      </a:schemeClr>
                    </a:solidFill>
                  </a:tcPr>
                </a:tc>
                <a:tc>
                  <a:txBody>
                    <a:bodyPr/>
                    <a:lstStyle/>
                    <a:p>
                      <a:pPr algn="ctr"/>
                      <a:r>
                        <a:rPr lang="en-US" dirty="0" smtClean="0"/>
                        <a:t> - </a:t>
                      </a:r>
                      <a:endParaRPr lang="en-US" dirty="0"/>
                    </a:p>
                  </a:txBody>
                  <a:tcPr/>
                </a:tc>
                <a:tc>
                  <a:txBody>
                    <a:bodyPr/>
                    <a:lstStyle/>
                    <a:p>
                      <a:pPr algn="ctr"/>
                      <a:r>
                        <a:rPr lang="ja-JP" altLang="en-US" dirty="0" smtClean="0"/>
                        <a:t>約</a:t>
                      </a:r>
                      <a:r>
                        <a:rPr lang="en-US" dirty="0" smtClean="0"/>
                        <a:t>10bs</a:t>
                      </a:r>
                      <a:endParaRPr lang="en-US" dirty="0"/>
                    </a:p>
                  </a:txBody>
                  <a:tcPr/>
                </a:tc>
                <a:tc>
                  <a:txBody>
                    <a:bodyPr/>
                    <a:lstStyle/>
                    <a:p>
                      <a:pPr algn="ctr"/>
                      <a:r>
                        <a:rPr lang="ja-JP" altLang="en-US" dirty="0" smtClean="0"/>
                        <a:t>不明</a:t>
                      </a:r>
                      <a:endParaRPr lang="en-US" dirty="0"/>
                    </a:p>
                  </a:txBody>
                  <a:tcPr/>
                </a:tc>
              </a:tr>
            </a:tbl>
          </a:graphicData>
        </a:graphic>
      </p:graphicFrame>
      <p:sp>
        <p:nvSpPr>
          <p:cNvPr id="3" name="テキスト ボックス 2"/>
          <p:cNvSpPr txBox="1"/>
          <p:nvPr/>
        </p:nvSpPr>
        <p:spPr>
          <a:xfrm>
            <a:off x="1646688" y="5582702"/>
            <a:ext cx="184666" cy="369332"/>
          </a:xfrm>
          <a:prstGeom prst="rect">
            <a:avLst/>
          </a:prstGeom>
          <a:noFill/>
        </p:spPr>
        <p:txBody>
          <a:bodyPr wrap="none" rtlCol="0">
            <a:spAutoFit/>
          </a:bodyPr>
          <a:lstStyle/>
          <a:p>
            <a:endParaRPr kumimoji="1" lang="ja-JP" altLang="en-US" dirty="0"/>
          </a:p>
        </p:txBody>
      </p:sp>
      <p:sp>
        <p:nvSpPr>
          <p:cNvPr id="7" name="正方形/長方形 6"/>
          <p:cNvSpPr/>
          <p:nvPr/>
        </p:nvSpPr>
        <p:spPr>
          <a:xfrm>
            <a:off x="332302" y="4908081"/>
            <a:ext cx="8054641" cy="1754327"/>
          </a:xfrm>
          <a:prstGeom prst="rect">
            <a:avLst/>
          </a:prstGeom>
        </p:spPr>
        <p:txBody>
          <a:bodyPr wrap="square">
            <a:spAutoFit/>
          </a:bodyPr>
          <a:lstStyle/>
          <a:p>
            <a:r>
              <a:rPr lang="en-US" altLang="ja-JP" dirty="0" smtClean="0"/>
              <a:t>•Fundamental </a:t>
            </a:r>
            <a:r>
              <a:rPr lang="en-US" altLang="ja-JP" dirty="0"/>
              <a:t>Analysis for Visible-Light Communication System using LED Lights, </a:t>
            </a:r>
            <a:r>
              <a:rPr lang="ja-JP" altLang="en-US" dirty="0" smtClean="0"/>
              <a:t>　　　　　　　</a:t>
            </a:r>
            <a:r>
              <a:rPr lang="en-US" altLang="ja-JP" dirty="0" err="1" smtClean="0"/>
              <a:t>Komine</a:t>
            </a:r>
            <a:r>
              <a:rPr lang="en-US" altLang="ja-JP" dirty="0" smtClean="0"/>
              <a:t> </a:t>
            </a:r>
            <a:r>
              <a:rPr lang="en-US" altLang="ja-JP" dirty="0"/>
              <a:t>T.,  Nakagawa M. , Consumer Electronics, IEEE Transactions on 2004</a:t>
            </a:r>
          </a:p>
          <a:p>
            <a:r>
              <a:rPr lang="en-US" altLang="ja-JP" dirty="0" smtClean="0"/>
              <a:t>•</a:t>
            </a:r>
            <a:r>
              <a:rPr lang="pl-PL" altLang="ja-JP" dirty="0" err="1" smtClean="0"/>
              <a:t>Vib</a:t>
            </a:r>
            <a:r>
              <a:rPr lang="pl-PL" altLang="ja-JP" dirty="0"/>
              <a:t>-Connect: A Device Collaboration Interface Using  </a:t>
            </a:r>
            <a:r>
              <a:rPr lang="pl-PL" altLang="ja-JP" dirty="0" err="1"/>
              <a:t>Vibration</a:t>
            </a:r>
            <a:r>
              <a:rPr lang="pl-PL" altLang="ja-JP" dirty="0" smtClean="0"/>
              <a:t>,</a:t>
            </a:r>
          </a:p>
          <a:p>
            <a:r>
              <a:rPr lang="pl-PL" altLang="ja-JP" dirty="0" err="1" smtClean="0"/>
              <a:t>Takuro</a:t>
            </a:r>
            <a:r>
              <a:rPr lang="pl-PL" altLang="ja-JP" dirty="0" smtClean="0"/>
              <a:t> </a:t>
            </a:r>
            <a:r>
              <a:rPr lang="pl-PL" altLang="ja-JP" dirty="0" err="1" smtClean="0"/>
              <a:t>Yonezawa</a:t>
            </a:r>
            <a:r>
              <a:rPr lang="pl-PL" altLang="ja-JP" dirty="0" err="1"/>
              <a:t>,RTCSA</a:t>
            </a:r>
            <a:r>
              <a:rPr lang="pl-PL" altLang="ja-JP" dirty="0"/>
              <a:t> 2011</a:t>
            </a:r>
          </a:p>
          <a:p>
            <a:r>
              <a:rPr lang="en-US" altLang="ja-JP" dirty="0" smtClean="0"/>
              <a:t>•</a:t>
            </a:r>
            <a:r>
              <a:rPr lang="is-IS" altLang="ja-JP" dirty="0" smtClean="0"/>
              <a:t>Near </a:t>
            </a:r>
            <a:r>
              <a:rPr lang="is-IS" altLang="ja-JP" dirty="0"/>
              <a:t>Ultrasonic Directional Data Transfer for Modern Smartphones</a:t>
            </a:r>
            <a:r>
              <a:rPr lang="is-IS" altLang="ja-JP" dirty="0" smtClean="0"/>
              <a:t>,</a:t>
            </a:r>
          </a:p>
          <a:p>
            <a:r>
              <a:rPr lang="is-IS" altLang="ja-JP" dirty="0" smtClean="0"/>
              <a:t>Will </a:t>
            </a:r>
            <a:r>
              <a:rPr lang="is-IS" altLang="ja-JP" dirty="0"/>
              <a:t>Archer Arentz , Udana Bandara ,UbiComp 2011</a:t>
            </a:r>
          </a:p>
        </p:txBody>
      </p:sp>
    </p:spTree>
    <p:extLst>
      <p:ext uri="{BB962C8B-B14F-4D97-AF65-F5344CB8AC3E}">
        <p14:creationId xmlns:p14="http://schemas.microsoft.com/office/powerpoint/2010/main" val="2223711234"/>
      </p:ext>
    </p:extLst>
  </p:cSld>
  <p:clrMapOvr>
    <a:masterClrMapping/>
  </p:clrMapOvr>
  <mc:AlternateContent xmlns:mc="http://schemas.openxmlformats.org/markup-compatibility/2006">
    <mc:Choice xmlns:p14="http://schemas.microsoft.com/office/powerpoint/2010/main" Requires="p14">
      <p:transition spd="slow" p14:dur="2000" advTm="4414"/>
    </mc:Choice>
    <mc:Fallback>
      <p:transition xmlns:p14="http://schemas.microsoft.com/office/powerpoint/2010/main" spd="slow" advTm="4414"/>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構築：データ通信</a:t>
            </a:r>
            <a:endParaRPr lang="en-US" dirty="0"/>
          </a:p>
        </p:txBody>
      </p:sp>
      <p:sp>
        <p:nvSpPr>
          <p:cNvPr id="3" name="Content Placeholder 2"/>
          <p:cNvSpPr>
            <a:spLocks noGrp="1"/>
          </p:cNvSpPr>
          <p:nvPr>
            <p:ph idx="1"/>
          </p:nvPr>
        </p:nvSpPr>
        <p:spPr>
          <a:xfrm>
            <a:off x="457200" y="1307103"/>
            <a:ext cx="7620000" cy="4800600"/>
          </a:xfrm>
        </p:spPr>
        <p:txBody>
          <a:bodyPr>
            <a:normAutofit/>
          </a:bodyPr>
          <a:lstStyle/>
          <a:p>
            <a:r>
              <a:rPr lang="ja-JP" altLang="en-US" dirty="0" smtClean="0"/>
              <a:t>最小の時間の単位を</a:t>
            </a:r>
            <a:r>
              <a:rPr lang="en-US" altLang="ja-JP" dirty="0" smtClean="0"/>
              <a:t>t</a:t>
            </a:r>
            <a:r>
              <a:rPr lang="ja-JP" altLang="en-US" dirty="0" smtClean="0"/>
              <a:t>で表す（例えば：</a:t>
            </a:r>
            <a:r>
              <a:rPr lang="en-US" altLang="ja-JP" dirty="0" smtClean="0"/>
              <a:t>t=12ms</a:t>
            </a:r>
            <a:r>
              <a:rPr lang="ja-JP" altLang="en-US" dirty="0" smtClean="0"/>
              <a:t>）</a:t>
            </a:r>
            <a:endParaRPr lang="en-US" altLang="ja-JP" dirty="0" smtClean="0"/>
          </a:p>
          <a:p>
            <a:r>
              <a:rPr lang="ja-JP" altLang="en-US" dirty="0" smtClean="0"/>
              <a:t>ビットによって、光の強さと継続時間を変える</a:t>
            </a:r>
            <a:endParaRPr lang="en-US" altLang="ja-JP" dirty="0" smtClean="0"/>
          </a:p>
          <a:p>
            <a:r>
              <a:rPr lang="ja-JP" altLang="en-US" dirty="0" smtClean="0"/>
              <a:t>データを認識して、送るのため、特別な合図を用いる</a:t>
            </a:r>
            <a:endParaRPr lang="en-US" altLang="ja-JP" dirty="0" smtClean="0"/>
          </a:p>
          <a:p>
            <a:pPr lvl="1"/>
            <a:r>
              <a:rPr lang="en-US" altLang="ja-JP" dirty="0" smtClean="0"/>
              <a:t>START,FINISH,OK,FALSE</a:t>
            </a:r>
          </a:p>
          <a:p>
            <a:r>
              <a:rPr lang="ja-JP" altLang="en-US" dirty="0" smtClean="0"/>
              <a:t>データをチェック</a:t>
            </a:r>
            <a:endParaRPr lang="en-US" altLang="ja-JP" dirty="0" smtClean="0"/>
          </a:p>
          <a:p>
            <a:pPr lvl="1"/>
            <a:r>
              <a:rPr lang="en-US" altLang="ja-JP" dirty="0" smtClean="0"/>
              <a:t>8-CRC checksum </a:t>
            </a:r>
            <a:r>
              <a:rPr lang="ja-JP" altLang="en-US" dirty="0" smtClean="0"/>
              <a:t>を使う</a:t>
            </a:r>
            <a:endParaRPr lang="en-US" altLang="ja-JP" dirty="0" smtClean="0"/>
          </a:p>
          <a:p>
            <a:pPr lvl="1"/>
            <a:r>
              <a:rPr lang="ja-JP" altLang="en-US" dirty="0" smtClean="0"/>
              <a:t>データ構造</a:t>
            </a:r>
            <a:r>
              <a:rPr lang="en-US" altLang="ja-JP" dirty="0" smtClean="0"/>
              <a:t> </a:t>
            </a:r>
            <a:r>
              <a:rPr lang="en-US" altLang="ja-JP" dirty="0" err="1" smtClean="0"/>
              <a:t>CheckSum</a:t>
            </a:r>
            <a:r>
              <a:rPr lang="en-US" altLang="ja-JP" dirty="0" smtClean="0"/>
              <a:t> + </a:t>
            </a:r>
            <a:r>
              <a:rPr lang="ja-JP" altLang="en-US" dirty="0" smtClean="0"/>
              <a:t>内容</a:t>
            </a:r>
            <a:endParaRPr lang="en-US" altLang="ja-JP" dirty="0"/>
          </a:p>
          <a:p>
            <a:pPr lvl="1"/>
            <a:r>
              <a:rPr lang="ja-JP" altLang="en-US" dirty="0" smtClean="0"/>
              <a:t>正しくない場合はもう１度送る</a:t>
            </a:r>
            <a:endParaRPr lang="en-US" altLang="ja-JP" dirty="0"/>
          </a:p>
          <a:p>
            <a:r>
              <a:rPr lang="ja-JP" altLang="en-US" dirty="0" smtClean="0"/>
              <a:t>データの平滑化</a:t>
            </a:r>
            <a:endParaRPr lang="en-US" altLang="ja-JP" dirty="0" smtClean="0"/>
          </a:p>
          <a:p>
            <a:pPr lvl="1"/>
            <a:r>
              <a:rPr lang="fr-FR" altLang="ja-JP" dirty="0" err="1" smtClean="0"/>
              <a:t>Gaussian</a:t>
            </a:r>
            <a:r>
              <a:rPr lang="fr-FR" altLang="ja-JP" dirty="0" smtClean="0"/>
              <a:t> </a:t>
            </a:r>
            <a:r>
              <a:rPr lang="fr-FR" altLang="ja-JP" b="1" dirty="0" err="1"/>
              <a:t>smoothing</a:t>
            </a:r>
            <a:r>
              <a:rPr lang="ja-JP" altLang="en-US" b="1" dirty="0"/>
              <a:t>を</a:t>
            </a:r>
            <a:r>
              <a:rPr lang="ja-JP" altLang="en-US" b="1" dirty="0" smtClean="0"/>
              <a:t>用いて受信データを平滑化</a:t>
            </a:r>
            <a:endParaRPr lang="en-US" altLang="ja-JP" dirty="0"/>
          </a:p>
          <a:p>
            <a:pPr lvl="1"/>
            <a:endParaRPr lang="en-US" altLang="ja-JP" dirty="0" smtClean="0"/>
          </a:p>
        </p:txBody>
      </p:sp>
      <p:pic>
        <p:nvPicPr>
          <p:cNvPr id="4" name="図 3"/>
          <p:cNvPicPr>
            <a:picLocks noChangeAspect="1"/>
          </p:cNvPicPr>
          <p:nvPr/>
        </p:nvPicPr>
        <p:blipFill>
          <a:blip r:embed="rId3"/>
          <a:stretch>
            <a:fillRect/>
          </a:stretch>
        </p:blipFill>
        <p:spPr>
          <a:xfrm>
            <a:off x="6545020" y="5306725"/>
            <a:ext cx="1650017" cy="1020817"/>
          </a:xfrm>
          <a:prstGeom prst="rect">
            <a:avLst/>
          </a:prstGeom>
        </p:spPr>
      </p:pic>
      <p:cxnSp>
        <p:nvCxnSpPr>
          <p:cNvPr id="5" name="直線矢印コネクタ 4"/>
          <p:cNvCxnSpPr/>
          <p:nvPr/>
        </p:nvCxnSpPr>
        <p:spPr>
          <a:xfrm>
            <a:off x="6376959" y="6327542"/>
            <a:ext cx="195283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flipV="1">
            <a:off x="6545020" y="5153427"/>
            <a:ext cx="0" cy="1346947"/>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192969"/>
      </p:ext>
    </p:extLst>
  </p:cSld>
  <p:clrMapOvr>
    <a:masterClrMapping/>
  </p:clrMapOvr>
  <mc:AlternateContent xmlns:mc="http://schemas.openxmlformats.org/markup-compatibility/2006" xmlns:p14="http://schemas.microsoft.com/office/powerpoint/2010/main">
    <mc:Choice Requires="p14">
      <p:transition spd="slow" p14:dur="2000" advTm="70936"/>
    </mc:Choice>
    <mc:Fallback xmlns="">
      <p:transition xmlns:p14="http://schemas.microsoft.com/office/powerpoint/2010/main" spd="slow" advTm="70936"/>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データ通信：</a:t>
            </a:r>
            <a:r>
              <a:rPr lang="ja-JP" altLang="en-US" dirty="0" smtClean="0"/>
              <a:t>実装</a:t>
            </a:r>
            <a:r>
              <a:rPr lang="ja-JP" altLang="en-US" dirty="0"/>
              <a:t>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スムーズの結果</a:t>
            </a:r>
            <a:endParaRPr kumimoji="1" lang="ja-JP" altLang="en-US" dirty="0"/>
          </a:p>
        </p:txBody>
      </p:sp>
      <p:pic>
        <p:nvPicPr>
          <p:cNvPr id="6" name="図 5"/>
          <p:cNvPicPr>
            <a:picLocks noChangeAspect="1"/>
          </p:cNvPicPr>
          <p:nvPr/>
        </p:nvPicPr>
        <p:blipFill>
          <a:blip r:embed="rId3"/>
          <a:stretch>
            <a:fillRect/>
          </a:stretch>
        </p:blipFill>
        <p:spPr>
          <a:xfrm>
            <a:off x="1474905" y="2351881"/>
            <a:ext cx="5372100" cy="2489200"/>
          </a:xfrm>
          <a:prstGeom prst="rect">
            <a:avLst/>
          </a:prstGeom>
        </p:spPr>
      </p:pic>
      <p:sp>
        <p:nvSpPr>
          <p:cNvPr id="7" name="テキスト ボックス 6"/>
          <p:cNvSpPr txBox="1"/>
          <p:nvPr/>
        </p:nvSpPr>
        <p:spPr>
          <a:xfrm>
            <a:off x="2065337" y="4965376"/>
            <a:ext cx="4781668" cy="646331"/>
          </a:xfrm>
          <a:prstGeom prst="rect">
            <a:avLst/>
          </a:prstGeom>
          <a:noFill/>
        </p:spPr>
        <p:txBody>
          <a:bodyPr wrap="square" rtlCol="0">
            <a:spAutoFit/>
          </a:bodyPr>
          <a:lstStyle/>
          <a:p>
            <a:r>
              <a:rPr kumimoji="1" lang="ja-JP" altLang="en-US" dirty="0" smtClean="0"/>
              <a:t>青：スムーズ前</a:t>
            </a:r>
            <a:endParaRPr kumimoji="1" lang="en-US" altLang="ja-JP" dirty="0" smtClean="0"/>
          </a:p>
          <a:p>
            <a:r>
              <a:rPr kumimoji="1" lang="ja-JP" altLang="en-US" dirty="0" smtClean="0"/>
              <a:t>赤：スムーズした後</a:t>
            </a:r>
            <a:endParaRPr kumimoji="1" lang="ja-JP" altLang="en-US" dirty="0"/>
          </a:p>
        </p:txBody>
      </p:sp>
      <p:sp>
        <p:nvSpPr>
          <p:cNvPr id="4" name="正方形/長方形 3"/>
          <p:cNvSpPr/>
          <p:nvPr/>
        </p:nvSpPr>
        <p:spPr>
          <a:xfrm>
            <a:off x="1175512" y="4593391"/>
            <a:ext cx="5823516" cy="24769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flipV="1">
            <a:off x="1306844" y="4593391"/>
            <a:ext cx="5908370" cy="180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1474905" y="2351881"/>
            <a:ext cx="0" cy="243243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6737042" y="4593391"/>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1" name="テキスト ボックス 10"/>
          <p:cNvSpPr txBox="1"/>
          <p:nvPr/>
        </p:nvSpPr>
        <p:spPr>
          <a:xfrm>
            <a:off x="1055655" y="2397707"/>
            <a:ext cx="466106" cy="369332"/>
          </a:xfrm>
          <a:prstGeom prst="rect">
            <a:avLst/>
          </a:prstGeom>
          <a:noFill/>
        </p:spPr>
        <p:txBody>
          <a:bodyPr wrap="none" rtlCol="0">
            <a:spAutoFit/>
          </a:bodyPr>
          <a:lstStyle/>
          <a:p>
            <a:r>
              <a:rPr kumimoji="1" lang="en-US" altLang="ja-JP" dirty="0" smtClean="0"/>
              <a:t>Lm</a:t>
            </a:r>
          </a:p>
        </p:txBody>
      </p:sp>
    </p:spTree>
    <p:extLst>
      <p:ext uri="{BB962C8B-B14F-4D97-AF65-F5344CB8AC3E}">
        <p14:creationId xmlns:p14="http://schemas.microsoft.com/office/powerpoint/2010/main" val="3699130742"/>
      </p:ext>
    </p:extLst>
  </p:cSld>
  <p:clrMapOvr>
    <a:masterClrMapping/>
  </p:clrMapOvr>
  <mc:AlternateContent xmlns:mc="http://schemas.openxmlformats.org/markup-compatibility/2006" xmlns:p14="http://schemas.microsoft.com/office/powerpoint/2010/main">
    <mc:Choice Requires="p14">
      <p:transition spd="slow" p14:dur="2000" advTm="7340"/>
    </mc:Choice>
    <mc:Fallback xmlns="">
      <p:transition xmlns:p14="http://schemas.microsoft.com/office/powerpoint/2010/main" spd="slow" advTm="734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データ通信：実装</a:t>
            </a:r>
            <a:r>
              <a:rPr lang="ja-JP" altLang="en-US" dirty="0" smtClean="0"/>
              <a:t>の結果</a:t>
            </a:r>
            <a:endParaRPr lang="en-US" dirty="0"/>
          </a:p>
        </p:txBody>
      </p:sp>
      <p:sp>
        <p:nvSpPr>
          <p:cNvPr id="7" name="Rectangle 6"/>
          <p:cNvSpPr/>
          <p:nvPr/>
        </p:nvSpPr>
        <p:spPr>
          <a:xfrm>
            <a:off x="2089444" y="5311651"/>
            <a:ext cx="464283"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682828" y="5308738"/>
            <a:ext cx="232142"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91647" y="6235230"/>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555968" y="6232317"/>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919121" y="6243607"/>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254964" y="5308738"/>
            <a:ext cx="184889" cy="10871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248068" y="6232317"/>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569148" y="6229958"/>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935168" y="5300262"/>
            <a:ext cx="184889" cy="1098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544359" y="5311651"/>
            <a:ext cx="310105" cy="10927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072296" y="5311651"/>
            <a:ext cx="453884" cy="10955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089444" y="6446899"/>
            <a:ext cx="5900768" cy="369332"/>
          </a:xfrm>
          <a:prstGeom prst="rect">
            <a:avLst/>
          </a:prstGeom>
          <a:noFill/>
        </p:spPr>
        <p:txBody>
          <a:bodyPr wrap="square" rtlCol="0">
            <a:spAutoFit/>
          </a:bodyPr>
          <a:lstStyle/>
          <a:p>
            <a:r>
              <a:rPr lang="en-US" dirty="0" smtClean="0"/>
              <a:t>   </a:t>
            </a:r>
            <a:r>
              <a:rPr lang="en-US" altLang="ja-JP" dirty="0"/>
              <a:t>Start     0     0    0    1                       0    0     1              </a:t>
            </a:r>
            <a:r>
              <a:rPr lang="en-US" altLang="ja-JP" dirty="0" smtClean="0"/>
              <a:t>Finish</a:t>
            </a:r>
          </a:p>
        </p:txBody>
      </p:sp>
      <p:sp>
        <p:nvSpPr>
          <p:cNvPr id="24" name="Rectangle 23"/>
          <p:cNvSpPr/>
          <p:nvPr/>
        </p:nvSpPr>
        <p:spPr>
          <a:xfrm>
            <a:off x="2050674" y="1463136"/>
            <a:ext cx="464283"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637855" y="1463136"/>
            <a:ext cx="232142" cy="10787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24282" y="2386715"/>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298046" y="2383802"/>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655742" y="2383802"/>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4011565" y="1463136"/>
            <a:ext cx="184889" cy="1084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233917" y="2400740"/>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555493" y="2428679"/>
            <a:ext cx="184889" cy="155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935168" y="1398937"/>
            <a:ext cx="184889" cy="11484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554459" y="1398937"/>
            <a:ext cx="310428" cy="11569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072296" y="1401758"/>
            <a:ext cx="510838" cy="11569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2061534" y="2598384"/>
            <a:ext cx="5900768" cy="369332"/>
          </a:xfrm>
          <a:prstGeom prst="rect">
            <a:avLst/>
          </a:prstGeom>
          <a:noFill/>
        </p:spPr>
        <p:txBody>
          <a:bodyPr wrap="square" rtlCol="0">
            <a:spAutoFit/>
          </a:bodyPr>
          <a:lstStyle/>
          <a:p>
            <a:r>
              <a:rPr lang="en-US" dirty="0" smtClean="0"/>
              <a:t>   Start     0     0    0    1                       0    0     1              Finish</a:t>
            </a:r>
            <a:endParaRPr lang="en-US" dirty="0"/>
          </a:p>
        </p:txBody>
      </p:sp>
      <p:sp>
        <p:nvSpPr>
          <p:cNvPr id="3" name="TextBox 2"/>
          <p:cNvSpPr txBox="1"/>
          <p:nvPr/>
        </p:nvSpPr>
        <p:spPr>
          <a:xfrm>
            <a:off x="178855" y="1845939"/>
            <a:ext cx="1287762" cy="369332"/>
          </a:xfrm>
          <a:prstGeom prst="rect">
            <a:avLst/>
          </a:prstGeom>
          <a:noFill/>
        </p:spPr>
        <p:txBody>
          <a:bodyPr wrap="square" rtlCol="0">
            <a:spAutoFit/>
          </a:bodyPr>
          <a:lstStyle/>
          <a:p>
            <a:r>
              <a:rPr lang="ja-JP" altLang="en-US" dirty="0" smtClean="0"/>
              <a:t>送る側</a:t>
            </a:r>
            <a:endParaRPr lang="en-US" dirty="0"/>
          </a:p>
        </p:txBody>
      </p:sp>
      <p:sp>
        <p:nvSpPr>
          <p:cNvPr id="40" name="TextBox 39"/>
          <p:cNvSpPr txBox="1"/>
          <p:nvPr/>
        </p:nvSpPr>
        <p:spPr>
          <a:xfrm>
            <a:off x="178855" y="3534688"/>
            <a:ext cx="1287762" cy="646331"/>
          </a:xfrm>
          <a:prstGeom prst="rect">
            <a:avLst/>
          </a:prstGeom>
          <a:noFill/>
        </p:spPr>
        <p:txBody>
          <a:bodyPr wrap="square" rtlCol="0">
            <a:spAutoFit/>
          </a:bodyPr>
          <a:lstStyle/>
          <a:p>
            <a:r>
              <a:rPr lang="ja-JP" altLang="en-US" dirty="0" smtClean="0"/>
              <a:t>光センサーのシグナル</a:t>
            </a:r>
            <a:endParaRPr lang="en-US" dirty="0"/>
          </a:p>
        </p:txBody>
      </p:sp>
      <p:sp>
        <p:nvSpPr>
          <p:cNvPr id="41" name="TextBox 40"/>
          <p:cNvSpPr txBox="1"/>
          <p:nvPr/>
        </p:nvSpPr>
        <p:spPr>
          <a:xfrm>
            <a:off x="178855" y="5534840"/>
            <a:ext cx="1287762" cy="369332"/>
          </a:xfrm>
          <a:prstGeom prst="rect">
            <a:avLst/>
          </a:prstGeom>
          <a:noFill/>
        </p:spPr>
        <p:txBody>
          <a:bodyPr wrap="square" rtlCol="0">
            <a:spAutoFit/>
          </a:bodyPr>
          <a:lstStyle/>
          <a:p>
            <a:r>
              <a:rPr lang="ja-JP" altLang="en-US" dirty="0" smtClean="0"/>
              <a:t>もらう側</a:t>
            </a:r>
            <a:endParaRPr lang="en-US" dirty="0"/>
          </a:p>
        </p:txBody>
      </p:sp>
      <p:pic>
        <p:nvPicPr>
          <p:cNvPr id="4" name="図 3"/>
          <p:cNvPicPr>
            <a:picLocks noChangeAspect="1"/>
          </p:cNvPicPr>
          <p:nvPr/>
        </p:nvPicPr>
        <p:blipFill>
          <a:blip r:embed="rId3"/>
          <a:stretch>
            <a:fillRect/>
          </a:stretch>
        </p:blipFill>
        <p:spPr>
          <a:xfrm>
            <a:off x="1723597" y="3093327"/>
            <a:ext cx="2680330" cy="1838493"/>
          </a:xfrm>
          <a:prstGeom prst="rect">
            <a:avLst/>
          </a:prstGeom>
        </p:spPr>
      </p:pic>
      <p:pic>
        <p:nvPicPr>
          <p:cNvPr id="9" name="図 8"/>
          <p:cNvPicPr>
            <a:picLocks noChangeAspect="1"/>
          </p:cNvPicPr>
          <p:nvPr/>
        </p:nvPicPr>
        <p:blipFill>
          <a:blip r:embed="rId4"/>
          <a:stretch>
            <a:fillRect/>
          </a:stretch>
        </p:blipFill>
        <p:spPr>
          <a:xfrm>
            <a:off x="5165105" y="3203119"/>
            <a:ext cx="2918586" cy="1728701"/>
          </a:xfrm>
          <a:prstGeom prst="rect">
            <a:avLst/>
          </a:prstGeom>
        </p:spPr>
      </p:pic>
    </p:spTree>
    <p:extLst>
      <p:ext uri="{BB962C8B-B14F-4D97-AF65-F5344CB8AC3E}">
        <p14:creationId xmlns:p14="http://schemas.microsoft.com/office/powerpoint/2010/main" val="62022930"/>
      </p:ext>
    </p:extLst>
  </p:cSld>
  <p:clrMapOvr>
    <a:masterClrMapping/>
  </p:clrMapOvr>
  <mc:AlternateContent xmlns:mc="http://schemas.openxmlformats.org/markup-compatibility/2006" xmlns:p14="http://schemas.microsoft.com/office/powerpoint/2010/main">
    <mc:Choice Requires="p14">
      <p:transition spd="slow" p14:dur="2000" advTm="6855"/>
    </mc:Choice>
    <mc:Fallback xmlns="">
      <p:transition xmlns:p14="http://schemas.microsoft.com/office/powerpoint/2010/main" spd="slow" advTm="6855"/>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データ通信：実装の結果</a:t>
            </a:r>
            <a:endParaRPr lang="en-US" dirty="0"/>
          </a:p>
        </p:txBody>
      </p:sp>
      <p:sp>
        <p:nvSpPr>
          <p:cNvPr id="3" name="Content Placeholder 2"/>
          <p:cNvSpPr>
            <a:spLocks noGrp="1"/>
          </p:cNvSpPr>
          <p:nvPr>
            <p:ph idx="1"/>
          </p:nvPr>
        </p:nvSpPr>
        <p:spPr/>
        <p:txBody>
          <a:bodyPr/>
          <a:lstStyle/>
          <a:p>
            <a:r>
              <a:rPr lang="ja-JP" altLang="en-US" dirty="0" smtClean="0"/>
              <a:t>速度：（</a:t>
            </a:r>
            <a:r>
              <a:rPr lang="en-US" altLang="ja-JP" dirty="0"/>
              <a:t>t=12ms</a:t>
            </a:r>
            <a:r>
              <a:rPr lang="ja-JP" altLang="en-US" dirty="0" smtClean="0"/>
              <a:t>）</a:t>
            </a:r>
            <a:endParaRPr lang="en-US" altLang="ja-JP" dirty="0"/>
          </a:p>
          <a:p>
            <a:pPr lvl="1"/>
            <a:r>
              <a:rPr lang="ja-JP" altLang="en-US" dirty="0" smtClean="0"/>
              <a:t>約</a:t>
            </a:r>
            <a:r>
              <a:rPr lang="ja-JP" altLang="vi-VN" dirty="0" smtClean="0"/>
              <a:t>２５</a:t>
            </a:r>
            <a:r>
              <a:rPr lang="en-US" altLang="ja-JP" dirty="0" smtClean="0"/>
              <a:t>bit/s</a:t>
            </a:r>
          </a:p>
          <a:p>
            <a:r>
              <a:rPr lang="ja-JP" altLang="en-US" dirty="0" smtClean="0"/>
              <a:t>誤差（</a:t>
            </a:r>
            <a:r>
              <a:rPr lang="en-US" altLang="ja-JP" dirty="0" smtClean="0"/>
              <a:t>t=12ms</a:t>
            </a:r>
            <a:r>
              <a:rPr lang="ja-JP" altLang="en-US" dirty="0" smtClean="0"/>
              <a:t>）</a:t>
            </a:r>
            <a:endParaRPr lang="en-US" altLang="ja-JP" dirty="0" smtClean="0"/>
          </a:p>
          <a:p>
            <a:pPr lvl="1"/>
            <a:r>
              <a:rPr lang="ja-JP" altLang="en-US" dirty="0" smtClean="0"/>
              <a:t>１２８ビットを６９回送信</a:t>
            </a:r>
            <a:endParaRPr lang="en-US" altLang="ja-JP" dirty="0" smtClean="0"/>
          </a:p>
          <a:p>
            <a:pPr lvl="2"/>
            <a:r>
              <a:rPr lang="ja-JP" altLang="en-US" dirty="0" smtClean="0"/>
              <a:t>正：５９</a:t>
            </a:r>
            <a:r>
              <a:rPr lang="en-US" altLang="ja-JP" dirty="0"/>
              <a:t> </a:t>
            </a:r>
            <a:r>
              <a:rPr lang="en-US" altLang="ja-JP" dirty="0" smtClean="0"/>
              <a:t>-&gt; 85.5% </a:t>
            </a:r>
          </a:p>
          <a:p>
            <a:pPr lvl="2"/>
            <a:r>
              <a:rPr lang="ja-JP" altLang="en-US" dirty="0" smtClean="0"/>
              <a:t>誤：１０</a:t>
            </a:r>
            <a:r>
              <a:rPr lang="en-US" altLang="ja-JP" dirty="0" smtClean="0"/>
              <a:t>(</a:t>
            </a:r>
            <a:r>
              <a:rPr lang="ja-JP" altLang="en-US" dirty="0" smtClean="0"/>
              <a:t>長さ：７</a:t>
            </a:r>
            <a:r>
              <a:rPr lang="en-US" altLang="ja-JP" dirty="0" smtClean="0"/>
              <a:t>, </a:t>
            </a:r>
            <a:r>
              <a:rPr lang="ja-JP" altLang="en-US" dirty="0" smtClean="0"/>
              <a:t>ビット：３</a:t>
            </a:r>
            <a:r>
              <a:rPr lang="en-US" altLang="ja-JP" dirty="0" smtClean="0"/>
              <a:t>)</a:t>
            </a:r>
          </a:p>
          <a:p>
            <a:pPr lvl="1"/>
            <a:r>
              <a:rPr lang="ja-JP" altLang="en-US" dirty="0" smtClean="0"/>
              <a:t>ビットの誤差</a:t>
            </a:r>
            <a:endParaRPr lang="en-US" altLang="ja-JP" dirty="0" smtClean="0"/>
          </a:p>
          <a:p>
            <a:pPr lvl="2"/>
            <a:r>
              <a:rPr lang="ja-JP" altLang="en-US" dirty="0" smtClean="0"/>
              <a:t>正：</a:t>
            </a:r>
            <a:r>
              <a:rPr lang="en-US" altLang="ja-JP" dirty="0" smtClean="0"/>
              <a:t>99.5</a:t>
            </a:r>
            <a:r>
              <a:rPr lang="ja-JP" altLang="en-US" dirty="0" smtClean="0"/>
              <a:t>％</a:t>
            </a:r>
            <a:endParaRPr lang="en-US" altLang="ja-JP" dirty="0" smtClean="0"/>
          </a:p>
          <a:p>
            <a:pPr lvl="2"/>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70387984"/>
              </p:ext>
            </p:extLst>
          </p:nvPr>
        </p:nvGraphicFramePr>
        <p:xfrm>
          <a:off x="1373690" y="4673441"/>
          <a:ext cx="5123208" cy="1125434"/>
        </p:xfrm>
        <a:graphic>
          <a:graphicData uri="http://schemas.openxmlformats.org/drawingml/2006/table">
            <a:tbl>
              <a:tblPr firstRow="1" bandRow="1">
                <a:tableStyleId>{5C22544A-7EE6-4342-B048-85BDC9FD1C3A}</a:tableStyleId>
              </a:tblPr>
              <a:tblGrid>
                <a:gridCol w="1561564"/>
                <a:gridCol w="1853908"/>
                <a:gridCol w="1707736"/>
              </a:tblGrid>
              <a:tr h="383754">
                <a:tc>
                  <a:txBody>
                    <a:bodyPr/>
                    <a:lstStyle/>
                    <a:p>
                      <a:endParaRPr kumimoji="1" lang="ja-JP" altLang="en-US" dirty="0"/>
                    </a:p>
                  </a:txBody>
                  <a:tcPr/>
                </a:tc>
                <a:tc>
                  <a:txBody>
                    <a:bodyPr/>
                    <a:lstStyle/>
                    <a:p>
                      <a:r>
                        <a:rPr kumimoji="1" lang="ja-JP" altLang="en-US" dirty="0" smtClean="0"/>
                        <a:t>０（もらう）</a:t>
                      </a:r>
                      <a:endParaRPr kumimoji="1" lang="ja-JP" altLang="en-US" dirty="0"/>
                    </a:p>
                  </a:txBody>
                  <a:tcPr/>
                </a:tc>
                <a:tc>
                  <a:txBody>
                    <a:bodyPr/>
                    <a:lstStyle/>
                    <a:p>
                      <a:r>
                        <a:rPr kumimoji="1" lang="ja-JP" altLang="en-US" dirty="0" smtClean="0"/>
                        <a:t>１（もらう）</a:t>
                      </a:r>
                      <a:endParaRPr kumimoji="1" lang="ja-JP" altLang="en-US" dirty="0"/>
                    </a:p>
                  </a:txBody>
                  <a:tcPr/>
                </a:tc>
              </a:tr>
              <a:tr h="370840">
                <a:tc>
                  <a:txBody>
                    <a:bodyPr/>
                    <a:lstStyle/>
                    <a:p>
                      <a:r>
                        <a:rPr kumimoji="1" lang="ja-JP" altLang="en-US" dirty="0" smtClean="0"/>
                        <a:t>０（送る）</a:t>
                      </a:r>
                      <a:endParaRPr kumimoji="1" lang="ja-JP" altLang="en-US" dirty="0"/>
                    </a:p>
                  </a:txBody>
                  <a:tcPr/>
                </a:tc>
                <a:tc>
                  <a:txBody>
                    <a:bodyPr/>
                    <a:lstStyle/>
                    <a:p>
                      <a:r>
                        <a:rPr kumimoji="1" lang="en-US" altLang="ja-JP" dirty="0" smtClean="0"/>
                        <a:t>928</a:t>
                      </a:r>
                      <a:endParaRPr kumimoji="1" lang="ja-JP" altLang="en-US" dirty="0"/>
                    </a:p>
                  </a:txBody>
                  <a:tcPr/>
                </a:tc>
                <a:tc>
                  <a:txBody>
                    <a:bodyPr/>
                    <a:lstStyle/>
                    <a:p>
                      <a:r>
                        <a:rPr kumimoji="1" lang="en-US" altLang="ja-JP" dirty="0" smtClean="0"/>
                        <a:t>0</a:t>
                      </a:r>
                      <a:endParaRPr kumimoji="1" lang="ja-JP" altLang="en-US" dirty="0"/>
                    </a:p>
                  </a:txBody>
                  <a:tcPr/>
                </a:tc>
              </a:tr>
              <a:tr h="370840">
                <a:tc>
                  <a:txBody>
                    <a:bodyPr/>
                    <a:lstStyle/>
                    <a:p>
                      <a:r>
                        <a:rPr kumimoji="1" lang="ja-JP" altLang="en-US" dirty="0" smtClean="0"/>
                        <a:t>１（送る）</a:t>
                      </a:r>
                      <a:endParaRPr kumimoji="1" lang="ja-JP" altLang="en-US" dirty="0"/>
                    </a:p>
                  </a:txBody>
                  <a:tcPr/>
                </a:tc>
                <a:tc>
                  <a:txBody>
                    <a:bodyPr/>
                    <a:lstStyle/>
                    <a:p>
                      <a:r>
                        <a:rPr kumimoji="1" lang="en-US" altLang="ja-JP" dirty="0" smtClean="0"/>
                        <a:t>919</a:t>
                      </a:r>
                      <a:endParaRPr kumimoji="1" lang="ja-JP" altLang="en-US" dirty="0"/>
                    </a:p>
                  </a:txBody>
                  <a:tcPr/>
                </a:tc>
                <a:tc>
                  <a:txBody>
                    <a:bodyPr/>
                    <a:lstStyle/>
                    <a:p>
                      <a:r>
                        <a:rPr kumimoji="1" lang="en-US" altLang="ja-JP" dirty="0" smtClean="0"/>
                        <a:t>9</a:t>
                      </a:r>
                      <a:endParaRPr kumimoji="1" lang="ja-JP" altLang="en-US" dirty="0"/>
                    </a:p>
                  </a:txBody>
                  <a:tcPr/>
                </a:tc>
              </a:tr>
            </a:tbl>
          </a:graphicData>
        </a:graphic>
      </p:graphicFrame>
    </p:spTree>
    <p:extLst>
      <p:ext uri="{BB962C8B-B14F-4D97-AF65-F5344CB8AC3E}">
        <p14:creationId xmlns:p14="http://schemas.microsoft.com/office/powerpoint/2010/main" val="2502752005"/>
      </p:ext>
    </p:extLst>
  </p:cSld>
  <p:clrMapOvr>
    <a:masterClrMapping/>
  </p:clrMapOvr>
  <mc:AlternateContent xmlns:mc="http://schemas.openxmlformats.org/markup-compatibility/2006" xmlns:p14="http://schemas.microsoft.com/office/powerpoint/2010/main">
    <mc:Choice Requires="p14">
      <p:transition spd="slow" p14:dur="2000" advTm="31562"/>
    </mc:Choice>
    <mc:Fallback xmlns="">
      <p:transition xmlns:p14="http://schemas.microsoft.com/office/powerpoint/2010/main" spd="slow" advTm="31562"/>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構築：追加ステップ</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534720627"/>
      </p:ext>
    </p:extLst>
  </p:cSld>
  <p:clrMapOvr>
    <a:masterClrMapping/>
  </p:clrMapOvr>
  <mc:AlternateContent xmlns:mc="http://schemas.openxmlformats.org/markup-compatibility/2006" xmlns:p14="http://schemas.microsoft.com/office/powerpoint/2010/main">
    <mc:Choice Requires="p14">
      <p:transition spd="slow" p14:dur="2000" advTm="10727"/>
    </mc:Choice>
    <mc:Fallback xmlns="">
      <p:transition xmlns:p14="http://schemas.microsoft.com/office/powerpoint/2010/main" spd="slow" advTm="10727"/>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構築（１）</a:t>
            </a:r>
            <a:endParaRPr kumimoji="1" lang="ja-JP" altLang="en-US" dirty="0"/>
          </a:p>
        </p:txBody>
      </p:sp>
      <p:sp>
        <p:nvSpPr>
          <p:cNvPr id="3" name="コンテンツ プレースホルダー 2"/>
          <p:cNvSpPr>
            <a:spLocks noGrp="1"/>
          </p:cNvSpPr>
          <p:nvPr>
            <p:ph idx="1"/>
          </p:nvPr>
        </p:nvSpPr>
        <p:spPr/>
        <p:txBody>
          <a:bodyPr>
            <a:normAutofit/>
          </a:bodyPr>
          <a:lstStyle/>
          <a:p>
            <a:pPr marL="342900" lvl="2">
              <a:buClr>
                <a:schemeClr val="accent1"/>
              </a:buClr>
            </a:pPr>
            <a:r>
              <a:rPr kumimoji="1" lang="ja-JP" altLang="en-US" sz="2400" dirty="0" smtClean="0"/>
              <a:t>光通信を用いる</a:t>
            </a:r>
            <a:endParaRPr kumimoji="1" lang="en-US" altLang="ja-JP" sz="2400" dirty="0" smtClean="0"/>
          </a:p>
          <a:p>
            <a:pPr marL="342900" lvl="2">
              <a:buClr>
                <a:schemeClr val="accent1"/>
              </a:buClr>
            </a:pPr>
            <a:r>
              <a:rPr kumimoji="1" lang="ja-JP" altLang="en-US" sz="2400" dirty="0" smtClean="0"/>
              <a:t>コネクタ</a:t>
            </a:r>
            <a:r>
              <a:rPr kumimoji="1" lang="ja-JP" altLang="en-US" sz="2400" dirty="0"/>
              <a:t>と追加したいノードを接地させ，</a:t>
            </a:r>
            <a:r>
              <a:rPr kumimoji="1" lang="en-US" altLang="ja-JP" sz="2400" dirty="0"/>
              <a:t>LED</a:t>
            </a:r>
            <a:r>
              <a:rPr kumimoji="1" lang="ja-JP" altLang="en-US" sz="2400" dirty="0"/>
              <a:t>の点滅パターン</a:t>
            </a:r>
            <a:r>
              <a:rPr kumimoji="1" lang="ja-JP" altLang="en-US" sz="2400" dirty="0" smtClean="0"/>
              <a:t>で必要なデータ</a:t>
            </a:r>
            <a:r>
              <a:rPr kumimoji="1" lang="ja-JP" altLang="en-US" sz="2400" dirty="0"/>
              <a:t>をやりとり</a:t>
            </a:r>
            <a:r>
              <a:rPr kumimoji="1" lang="ja-JP" altLang="en-US" sz="2400" dirty="0" smtClean="0"/>
              <a:t>する</a:t>
            </a:r>
            <a:endParaRPr kumimoji="1" lang="en-US" altLang="ja-JP" sz="2400" dirty="0" smtClean="0"/>
          </a:p>
          <a:p>
            <a:pPr marL="342900" lvl="2">
              <a:buClr>
                <a:schemeClr val="accent1"/>
              </a:buClr>
            </a:pPr>
            <a:r>
              <a:rPr kumimoji="1" lang="ja-JP" altLang="en-US" sz="2400" dirty="0" smtClean="0"/>
              <a:t>センサノードの機能を判別</a:t>
            </a:r>
            <a:endParaRPr kumimoji="1" lang="en-US" altLang="ja-JP" sz="2400" dirty="0" smtClean="0"/>
          </a:p>
          <a:p>
            <a:pPr marL="617220" lvl="3">
              <a:buClr>
                <a:schemeClr val="accent1"/>
              </a:buClr>
            </a:pPr>
            <a:r>
              <a:rPr kumimoji="1" lang="ja-JP" altLang="en-US" sz="2000" dirty="0" smtClean="0"/>
              <a:t>最初に送信したメッセージの</a:t>
            </a:r>
            <a:r>
              <a:rPr kumimoji="1" lang="en-US" altLang="ja-JP" sz="2000" dirty="0" err="1" smtClean="0"/>
              <a:t>SensorType</a:t>
            </a:r>
            <a:r>
              <a:rPr kumimoji="1" lang="ja-JP" altLang="en-US" sz="2000" dirty="0" smtClean="0"/>
              <a:t>を見て、センサノードの機能を晩別する</a:t>
            </a:r>
            <a:endParaRPr kumimoji="1" lang="en-US" altLang="ja-JP" sz="2000" dirty="0" smtClean="0"/>
          </a:p>
          <a:p>
            <a:pPr marL="617220" lvl="3">
              <a:buClr>
                <a:schemeClr val="accent1"/>
              </a:buClr>
            </a:pPr>
            <a:r>
              <a:rPr kumimoji="1" lang="en-US" altLang="ja-JP" sz="2000" dirty="0" smtClean="0"/>
              <a:t>3 </a:t>
            </a:r>
            <a:r>
              <a:rPr kumimoji="1" lang="ja-JP" altLang="en-US" sz="2000" dirty="0"/>
              <a:t>秒間コネクタが光 パターンを認識しない場合</a:t>
            </a:r>
            <a:r>
              <a:rPr kumimoji="1" lang="en-US" altLang="ja-JP" sz="2000" dirty="0"/>
              <a:t>,</a:t>
            </a:r>
            <a:r>
              <a:rPr kumimoji="1" lang="ja-JP" altLang="en-US" sz="2000" dirty="0"/>
              <a:t>センサノート</a:t>
            </a:r>
            <a:r>
              <a:rPr kumimoji="1" lang="ja-JP" altLang="en-US" sz="2000" dirty="0" smtClean="0"/>
              <a:t>゙が</a:t>
            </a:r>
            <a:r>
              <a:rPr kumimoji="1" lang="en-US" altLang="ja-JP" sz="2000" dirty="0" smtClean="0"/>
              <a:t>LED</a:t>
            </a:r>
            <a:r>
              <a:rPr kumimoji="1" lang="ja-JP" altLang="en-US" sz="2000" dirty="0" smtClean="0"/>
              <a:t>を備えて</a:t>
            </a:r>
            <a:r>
              <a:rPr kumimoji="1" lang="ja-JP" altLang="en-US" sz="2000" dirty="0"/>
              <a:t>いないことが分かる</a:t>
            </a:r>
            <a:endParaRPr kumimoji="1" lang="en-US" altLang="ja-JP" sz="2000" dirty="0" smtClean="0"/>
          </a:p>
          <a:p>
            <a:pPr marL="891540" lvl="4">
              <a:buClr>
                <a:schemeClr val="accent1"/>
              </a:buClr>
            </a:pPr>
            <a:endParaRPr kumimoji="1" lang="en-US" altLang="ja-JP" sz="2000" dirty="0" smtClean="0"/>
          </a:p>
          <a:p>
            <a:pPr marL="617220" lvl="3">
              <a:buClr>
                <a:schemeClr val="accent1"/>
              </a:buClr>
            </a:pPr>
            <a:endParaRPr kumimoji="1" lang="en-US" altLang="ja-JP" sz="2000" dirty="0" smtClean="0"/>
          </a:p>
          <a:p>
            <a:pPr marL="891540" lvl="4">
              <a:buClr>
                <a:schemeClr val="accent1"/>
              </a:buClr>
            </a:pPr>
            <a:endParaRPr kumimoji="1" lang="en-US" altLang="ja-JP" sz="2000" dirty="0" smtClean="0"/>
          </a:p>
          <a:p>
            <a:pPr marL="891540" lvl="4">
              <a:buClr>
                <a:schemeClr val="accent1"/>
              </a:buClr>
            </a:pPr>
            <a:endParaRPr kumimoji="1" lang="en-US" altLang="ja-JP" sz="2000" dirty="0"/>
          </a:p>
          <a:p>
            <a:endParaRPr kumimoji="1" lang="ja-JP" altLang="en-US" sz="2000" dirty="0"/>
          </a:p>
        </p:txBody>
      </p:sp>
      <p:sp>
        <p:nvSpPr>
          <p:cNvPr id="4" name="正方形/長方形 3"/>
          <p:cNvSpPr/>
          <p:nvPr/>
        </p:nvSpPr>
        <p:spPr>
          <a:xfrm>
            <a:off x="597512" y="5696466"/>
            <a:ext cx="2471071" cy="62125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checksum</a:t>
            </a:r>
            <a:endParaRPr kumimoji="1" lang="ja-JP" altLang="en-US" dirty="0">
              <a:solidFill>
                <a:schemeClr val="tx1"/>
              </a:solidFill>
            </a:endParaRPr>
          </a:p>
        </p:txBody>
      </p:sp>
      <p:sp>
        <p:nvSpPr>
          <p:cNvPr id="5" name="正方形/長方形 4"/>
          <p:cNvSpPr/>
          <p:nvPr/>
        </p:nvSpPr>
        <p:spPr>
          <a:xfrm>
            <a:off x="3068583" y="5696466"/>
            <a:ext cx="2471071" cy="62125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S</a:t>
            </a:r>
            <a:r>
              <a:rPr kumimoji="1" lang="en-US" altLang="ja-JP" dirty="0" smtClean="0">
                <a:solidFill>
                  <a:schemeClr val="tx1"/>
                </a:solidFill>
              </a:rPr>
              <a:t>ensor type</a:t>
            </a:r>
            <a:endParaRPr kumimoji="1" lang="ja-JP" altLang="en-US" dirty="0">
              <a:solidFill>
                <a:schemeClr val="tx1"/>
              </a:solidFill>
            </a:endParaRPr>
          </a:p>
        </p:txBody>
      </p:sp>
      <p:cxnSp>
        <p:nvCxnSpPr>
          <p:cNvPr id="6" name="直線コネクタ 5"/>
          <p:cNvCxnSpPr/>
          <p:nvPr/>
        </p:nvCxnSpPr>
        <p:spPr>
          <a:xfrm flipV="1">
            <a:off x="597512" y="5240877"/>
            <a:ext cx="0" cy="455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flipV="1">
            <a:off x="5539654" y="5240877"/>
            <a:ext cx="0" cy="6488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flipV="1">
            <a:off x="3068583" y="5240877"/>
            <a:ext cx="0" cy="4555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597512" y="5420351"/>
            <a:ext cx="2469023" cy="5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1101535" y="5056211"/>
            <a:ext cx="556563" cy="369332"/>
          </a:xfrm>
          <a:prstGeom prst="rect">
            <a:avLst/>
          </a:prstGeom>
          <a:noFill/>
          <a:ln>
            <a:solidFill>
              <a:schemeClr val="tx1"/>
            </a:solidFill>
          </a:ln>
        </p:spPr>
        <p:txBody>
          <a:bodyPr wrap="none" rtlCol="0">
            <a:spAutoFit/>
          </a:bodyPr>
          <a:lstStyle/>
          <a:p>
            <a:r>
              <a:rPr lang="en-US" altLang="ja-JP" dirty="0" smtClean="0"/>
              <a:t>8bit</a:t>
            </a:r>
            <a:endParaRPr kumimoji="1" lang="ja-JP" altLang="en-US" dirty="0"/>
          </a:p>
        </p:txBody>
      </p:sp>
      <p:cxnSp>
        <p:nvCxnSpPr>
          <p:cNvPr id="11" name="直線矢印コネクタ 10"/>
          <p:cNvCxnSpPr/>
          <p:nvPr/>
        </p:nvCxnSpPr>
        <p:spPr>
          <a:xfrm>
            <a:off x="3070631" y="5415159"/>
            <a:ext cx="2469023" cy="5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3574654" y="5051019"/>
            <a:ext cx="556563" cy="369332"/>
          </a:xfrm>
          <a:prstGeom prst="rect">
            <a:avLst/>
          </a:prstGeom>
          <a:noFill/>
          <a:ln>
            <a:solidFill>
              <a:schemeClr val="tx1"/>
            </a:solidFill>
          </a:ln>
        </p:spPr>
        <p:txBody>
          <a:bodyPr wrap="none" rtlCol="0">
            <a:spAutoFit/>
          </a:bodyPr>
          <a:lstStyle/>
          <a:p>
            <a:r>
              <a:rPr lang="en-US" altLang="ja-JP" dirty="0" smtClean="0"/>
              <a:t>8bit</a:t>
            </a:r>
            <a:endParaRPr kumimoji="1" lang="ja-JP" altLang="en-US" dirty="0"/>
          </a:p>
        </p:txBody>
      </p:sp>
      <p:sp>
        <p:nvSpPr>
          <p:cNvPr id="13" name="正方形/長方形 12"/>
          <p:cNvSpPr/>
          <p:nvPr/>
        </p:nvSpPr>
        <p:spPr>
          <a:xfrm>
            <a:off x="5539654" y="5696466"/>
            <a:ext cx="2903109" cy="621258"/>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solidFill>
                  <a:srgbClr val="000000"/>
                </a:solidFill>
              </a:rPr>
              <a:t>data</a:t>
            </a:r>
            <a:endParaRPr kumimoji="1" lang="ja-JP" altLang="en-US" dirty="0">
              <a:solidFill>
                <a:srgbClr val="000000"/>
              </a:solidFill>
            </a:endParaRPr>
          </a:p>
        </p:txBody>
      </p:sp>
    </p:spTree>
    <p:extLst>
      <p:ext uri="{BB962C8B-B14F-4D97-AF65-F5344CB8AC3E}">
        <p14:creationId xmlns:p14="http://schemas.microsoft.com/office/powerpoint/2010/main" val="583074017"/>
      </p:ext>
    </p:extLst>
  </p:cSld>
  <p:clrMapOvr>
    <a:masterClrMapping/>
  </p:clrMapOvr>
  <mc:AlternateContent xmlns:mc="http://schemas.openxmlformats.org/markup-compatibility/2006" xmlns:p14="http://schemas.microsoft.com/office/powerpoint/2010/main">
    <mc:Choice Requires="p14">
      <p:transition spd="slow" p14:dur="2000" advTm="23485"/>
    </mc:Choice>
    <mc:Fallback xmlns="">
      <p:transition xmlns:p14="http://schemas.microsoft.com/office/powerpoint/2010/main" spd="slow" advTm="23485"/>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構築（２）</a:t>
            </a:r>
            <a:endParaRPr kumimoji="1" lang="ja-JP" altLang="en-US" dirty="0"/>
          </a:p>
        </p:txBody>
      </p:sp>
      <p:sp>
        <p:nvSpPr>
          <p:cNvPr id="3" name="コンテンツ プレースホルダー 2"/>
          <p:cNvSpPr>
            <a:spLocks noGrp="1"/>
          </p:cNvSpPr>
          <p:nvPr>
            <p:ph idx="1"/>
          </p:nvPr>
        </p:nvSpPr>
        <p:spPr/>
        <p:txBody>
          <a:bodyPr>
            <a:normAutofit/>
          </a:bodyPr>
          <a:lstStyle/>
          <a:p>
            <a:pPr marL="342900" lvl="2">
              <a:buClr>
                <a:schemeClr val="accent1"/>
              </a:buClr>
            </a:pPr>
            <a:r>
              <a:rPr kumimoji="1" lang="ja-JP" altLang="en-US" sz="2200" dirty="0"/>
              <a:t>ノードの機能によって、仕方が違う</a:t>
            </a:r>
            <a:endParaRPr kumimoji="1" lang="en-US" altLang="ja-JP" sz="2200" dirty="0"/>
          </a:p>
          <a:p>
            <a:pPr marL="617220" lvl="3">
              <a:buClr>
                <a:schemeClr val="accent1"/>
              </a:buClr>
            </a:pPr>
            <a:r>
              <a:rPr kumimoji="1" lang="en-US" altLang="ja-JP" sz="2100" dirty="0"/>
              <a:t>LED</a:t>
            </a:r>
            <a:r>
              <a:rPr kumimoji="1" lang="ja-JP" altLang="en-US" sz="2100" dirty="0"/>
              <a:t>だけがある：</a:t>
            </a:r>
            <a:endParaRPr kumimoji="1" lang="en-US" altLang="ja-JP" sz="2100" dirty="0"/>
          </a:p>
          <a:p>
            <a:pPr marL="891540" lvl="4">
              <a:buClr>
                <a:schemeClr val="accent1"/>
              </a:buClr>
            </a:pPr>
            <a:r>
              <a:rPr kumimoji="1" lang="ja-JP" altLang="en-US" sz="2000" dirty="0" smtClean="0"/>
              <a:t>ノードセンサで繰り返す</a:t>
            </a:r>
            <a:r>
              <a:rPr kumimoji="1" lang="ja-JP" altLang="en-US" sz="2000" dirty="0"/>
              <a:t>自分の</a:t>
            </a:r>
            <a:r>
              <a:rPr kumimoji="1" lang="en-US" altLang="ja-JP" sz="2000" dirty="0"/>
              <a:t>ID</a:t>
            </a:r>
            <a:r>
              <a:rPr kumimoji="1" lang="ja-JP" altLang="en-US" sz="2000" dirty="0"/>
              <a:t>と仮の鍵を送る</a:t>
            </a:r>
            <a:endParaRPr kumimoji="1" lang="en-US" altLang="ja-JP" sz="2000" dirty="0"/>
          </a:p>
          <a:p>
            <a:pPr marL="891540" lvl="4">
              <a:buClr>
                <a:schemeClr val="accent1"/>
              </a:buClr>
            </a:pPr>
            <a:r>
              <a:rPr kumimoji="1" lang="ja-JP" altLang="en-US" sz="2000" dirty="0" smtClean="0"/>
              <a:t>後</a:t>
            </a:r>
            <a:r>
              <a:rPr kumimoji="1" lang="ja-JP" altLang="en-US" sz="2000" dirty="0"/>
              <a:t>に仮の鍵で暗号化して，</a:t>
            </a:r>
            <a:r>
              <a:rPr kumimoji="1" lang="en-US" altLang="ja-JP" sz="2000" dirty="0" err="1"/>
              <a:t>MasterKey</a:t>
            </a:r>
            <a:r>
              <a:rPr kumimoji="1" lang="ja-JP" altLang="en-US" sz="2000" dirty="0"/>
              <a:t>とホスト</a:t>
            </a:r>
            <a:r>
              <a:rPr kumimoji="1" lang="en-US" altLang="ja-JP" sz="2000" dirty="0"/>
              <a:t>ID</a:t>
            </a:r>
            <a:r>
              <a:rPr kumimoji="1" lang="ja-JP" altLang="en-US" sz="2000" dirty="0"/>
              <a:t>を</a:t>
            </a:r>
            <a:r>
              <a:rPr kumimoji="1" lang="ja-JP" altLang="en-US" sz="2000" dirty="0" smtClean="0"/>
              <a:t>通信</a:t>
            </a:r>
            <a:endParaRPr kumimoji="1" lang="en-US" altLang="ja-JP" sz="2000" dirty="0" smtClean="0"/>
          </a:p>
          <a:p>
            <a:pPr marL="617220" lvl="3">
              <a:buClr>
                <a:schemeClr val="accent1"/>
              </a:buClr>
            </a:pPr>
            <a:r>
              <a:rPr kumimoji="1" lang="ja-JP" altLang="en-US" sz="2100" dirty="0" smtClean="0"/>
              <a:t>照度</a:t>
            </a:r>
            <a:r>
              <a:rPr kumimoji="1" lang="ja-JP" altLang="en-US" sz="2100" dirty="0"/>
              <a:t>センサだけがある：</a:t>
            </a:r>
            <a:endParaRPr kumimoji="1" lang="en-US" altLang="ja-JP" sz="2100" dirty="0"/>
          </a:p>
          <a:p>
            <a:pPr marL="891540" lvl="4">
              <a:buClr>
                <a:schemeClr val="accent1"/>
              </a:buClr>
            </a:pPr>
            <a:r>
              <a:rPr kumimoji="1" lang="ja-JP" altLang="en-US" sz="2000" dirty="0" smtClean="0"/>
              <a:t>コネクタで繰り返す</a:t>
            </a:r>
            <a:r>
              <a:rPr kumimoji="1" lang="ja-JP" altLang="en-US" sz="2000" dirty="0"/>
              <a:t>ホストの</a:t>
            </a:r>
            <a:r>
              <a:rPr kumimoji="1" lang="en-US" altLang="ja-JP" sz="2000" dirty="0"/>
              <a:t>ID</a:t>
            </a:r>
            <a:r>
              <a:rPr kumimoji="1" lang="ja-JP" altLang="en-US" sz="2000" dirty="0"/>
              <a:t>とネットワークの</a:t>
            </a:r>
            <a:r>
              <a:rPr kumimoji="1" lang="en-US" altLang="ja-JP" sz="2000" dirty="0" err="1"/>
              <a:t>MasterKey</a:t>
            </a:r>
            <a:r>
              <a:rPr kumimoji="1" lang="ja-JP" altLang="en-US" sz="2000" dirty="0" smtClean="0"/>
              <a:t>を送る</a:t>
            </a:r>
            <a:endParaRPr kumimoji="1" lang="en-US" altLang="ja-JP" sz="2000" dirty="0"/>
          </a:p>
          <a:p>
            <a:pPr marL="891540" lvl="4">
              <a:buClr>
                <a:schemeClr val="accent1"/>
              </a:buClr>
            </a:pPr>
            <a:r>
              <a:rPr kumimoji="1" lang="ja-JP" altLang="en-US" sz="2000" dirty="0" smtClean="0"/>
              <a:t>後</a:t>
            </a:r>
            <a:r>
              <a:rPr kumimoji="1" lang="ja-JP" altLang="en-US" sz="2000" dirty="0"/>
              <a:t>に</a:t>
            </a:r>
            <a:r>
              <a:rPr kumimoji="1" lang="en-US" altLang="ja-JP" sz="2000" dirty="0" err="1"/>
              <a:t>MasterKey</a:t>
            </a:r>
            <a:r>
              <a:rPr kumimoji="1" lang="ja-JP" altLang="en-US" sz="2000" dirty="0"/>
              <a:t>で暗号化し</a:t>
            </a:r>
            <a:r>
              <a:rPr kumimoji="1" lang="ja-JP" altLang="en-US" sz="2000" dirty="0" smtClean="0"/>
              <a:t>，無線通信</a:t>
            </a:r>
            <a:r>
              <a:rPr kumimoji="1" lang="ja-JP" altLang="en-US" sz="2000" dirty="0"/>
              <a:t>でノードの</a:t>
            </a:r>
            <a:r>
              <a:rPr kumimoji="1" lang="en-US" altLang="ja-JP" sz="2000" dirty="0"/>
              <a:t>ID</a:t>
            </a:r>
            <a:r>
              <a:rPr kumimoji="1" lang="ja-JP" altLang="en-US" sz="2000" dirty="0"/>
              <a:t>を</a:t>
            </a:r>
            <a:r>
              <a:rPr kumimoji="1" lang="ja-JP" altLang="en-US" sz="2000" dirty="0" smtClean="0"/>
              <a:t>確認する</a:t>
            </a:r>
            <a:endParaRPr kumimoji="1" lang="en-US" altLang="ja-JP" sz="2000" dirty="0"/>
          </a:p>
          <a:p>
            <a:pPr marL="617220" lvl="3">
              <a:buClr>
                <a:schemeClr val="accent1"/>
              </a:buClr>
            </a:pPr>
            <a:r>
              <a:rPr kumimoji="1" lang="en-US" altLang="ja-JP" sz="2100" dirty="0"/>
              <a:t>LED</a:t>
            </a:r>
            <a:r>
              <a:rPr kumimoji="1" lang="ja-JP" altLang="en-US" sz="2100" dirty="0"/>
              <a:t>と照度センサがある</a:t>
            </a:r>
            <a:endParaRPr kumimoji="1" lang="en-US" altLang="ja-JP" sz="2100" dirty="0"/>
          </a:p>
          <a:p>
            <a:pPr marL="891540" lvl="4">
              <a:buClr>
                <a:schemeClr val="accent1"/>
              </a:buClr>
            </a:pPr>
            <a:r>
              <a:rPr kumimoji="1" lang="ja-JP" altLang="en-US" sz="2000" dirty="0"/>
              <a:t>ノードの</a:t>
            </a:r>
            <a:r>
              <a:rPr kumimoji="1" lang="en-US" altLang="ja-JP" sz="2000" dirty="0"/>
              <a:t>ID</a:t>
            </a:r>
            <a:r>
              <a:rPr kumimoji="1" lang="ja-JP" altLang="en-US" sz="2000" dirty="0"/>
              <a:t>とホストの</a:t>
            </a:r>
            <a:r>
              <a:rPr kumimoji="1" lang="en-US" altLang="ja-JP" sz="2000" dirty="0"/>
              <a:t>ID</a:t>
            </a:r>
            <a:r>
              <a:rPr kumimoji="1" lang="ja-JP" altLang="en-US" sz="2000" dirty="0"/>
              <a:t>とネットワークの</a:t>
            </a:r>
            <a:r>
              <a:rPr kumimoji="1" lang="en-US" altLang="ja-JP" sz="2000" dirty="0" err="1"/>
              <a:t>MasterKey</a:t>
            </a:r>
            <a:r>
              <a:rPr kumimoji="1" lang="ja-JP" altLang="en-US" sz="2000" dirty="0"/>
              <a:t>を送信</a:t>
            </a:r>
            <a:endParaRPr kumimoji="1" lang="en-US" altLang="ja-JP" sz="2000" dirty="0"/>
          </a:p>
          <a:p>
            <a:endParaRPr kumimoji="1" lang="ja-JP" altLang="en-US" dirty="0"/>
          </a:p>
        </p:txBody>
      </p:sp>
    </p:spTree>
    <p:extLst>
      <p:ext uri="{BB962C8B-B14F-4D97-AF65-F5344CB8AC3E}">
        <p14:creationId xmlns:p14="http://schemas.microsoft.com/office/powerpoint/2010/main" val="959212025"/>
      </p:ext>
    </p:extLst>
  </p:cSld>
  <p:clrMapOvr>
    <a:masterClrMapping/>
  </p:clrMapOvr>
  <mc:AlternateContent xmlns:mc="http://schemas.openxmlformats.org/markup-compatibility/2006" xmlns:p14="http://schemas.microsoft.com/office/powerpoint/2010/main">
    <mc:Choice Requires="p14">
      <p:transition spd="slow" p14:dur="2000" advTm="60853"/>
    </mc:Choice>
    <mc:Fallback xmlns="">
      <p:transition xmlns:p14="http://schemas.microsoft.com/office/powerpoint/2010/main" spd="slow" advTm="60853"/>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概要</a:t>
            </a:r>
            <a:endParaRPr lang="en-US" dirty="0"/>
          </a:p>
        </p:txBody>
      </p:sp>
      <p:sp>
        <p:nvSpPr>
          <p:cNvPr id="3" name="Content Placeholder 2"/>
          <p:cNvSpPr>
            <a:spLocks noGrp="1"/>
          </p:cNvSpPr>
          <p:nvPr>
            <p:ph idx="1"/>
          </p:nvPr>
        </p:nvSpPr>
        <p:spPr/>
        <p:txBody>
          <a:bodyPr/>
          <a:lstStyle/>
          <a:p>
            <a:r>
              <a:rPr lang="en-US" altLang="ja-JP" dirty="0" smtClean="0"/>
              <a:t>LED</a:t>
            </a:r>
            <a:r>
              <a:rPr lang="ja-JP" altLang="en-US" dirty="0" smtClean="0"/>
              <a:t>と</a:t>
            </a:r>
            <a:r>
              <a:rPr kumimoji="1" lang="ja-JP" altLang="en-US" dirty="0"/>
              <a:t>照度</a:t>
            </a:r>
            <a:r>
              <a:rPr kumimoji="1" lang="ja-JP" altLang="en-US" dirty="0" smtClean="0"/>
              <a:t>センサ</a:t>
            </a:r>
            <a:r>
              <a:rPr lang="ja-JP" altLang="en-US" dirty="0" smtClean="0"/>
              <a:t>で複数の機能のセンサノードでセキュアな</a:t>
            </a:r>
            <a:r>
              <a:rPr lang="en-US" altLang="ja-JP" dirty="0" smtClean="0"/>
              <a:t>WSN</a:t>
            </a:r>
            <a:r>
              <a:rPr lang="ja-JP" altLang="en-US" dirty="0" smtClean="0"/>
              <a:t>を</a:t>
            </a:r>
            <a:r>
              <a:rPr lang="en-US" altLang="en-US" dirty="0" smtClean="0"/>
              <a:t>構築</a:t>
            </a:r>
            <a:r>
              <a:rPr lang="ja-JP" altLang="en-US" dirty="0" smtClean="0"/>
              <a:t>する</a:t>
            </a:r>
            <a:endParaRPr lang="en-US" altLang="ja-JP" dirty="0" smtClean="0"/>
          </a:p>
          <a:p>
            <a:pPr marL="114300" indent="0">
              <a:buNone/>
            </a:pPr>
            <a:endParaRPr lang="en-US" altLang="ja-JP" dirty="0" smtClean="0"/>
          </a:p>
          <a:p>
            <a:pPr marL="0" indent="0">
              <a:buNone/>
            </a:pPr>
            <a:endParaRPr lang="en-US" altLang="ja-JP" dirty="0" smtClean="0"/>
          </a:p>
          <a:p>
            <a:endParaRPr lang="en-US" dirty="0"/>
          </a:p>
        </p:txBody>
      </p:sp>
      <p:pic>
        <p:nvPicPr>
          <p:cNvPr id="8" name="図 7"/>
          <p:cNvPicPr>
            <a:picLocks noChangeAspect="1"/>
          </p:cNvPicPr>
          <p:nvPr/>
        </p:nvPicPr>
        <p:blipFill>
          <a:blip r:embed="rId3"/>
          <a:stretch>
            <a:fillRect/>
          </a:stretch>
        </p:blipFill>
        <p:spPr>
          <a:xfrm rot="16200000">
            <a:off x="843698" y="3264001"/>
            <a:ext cx="4002920" cy="2989681"/>
          </a:xfrm>
          <a:prstGeom prst="rect">
            <a:avLst/>
          </a:prstGeom>
        </p:spPr>
      </p:pic>
      <p:sp>
        <p:nvSpPr>
          <p:cNvPr id="11" name="フリーフォーム 10"/>
          <p:cNvSpPr/>
          <p:nvPr/>
        </p:nvSpPr>
        <p:spPr>
          <a:xfrm>
            <a:off x="2536841" y="4326594"/>
            <a:ext cx="1036648" cy="334962"/>
          </a:xfrm>
          <a:custGeom>
            <a:avLst/>
            <a:gdLst>
              <a:gd name="connsiteX0" fmla="*/ 951904 w 1036648"/>
              <a:gd name="connsiteY0" fmla="*/ 111654 h 334962"/>
              <a:gd name="connsiteX1" fmla="*/ 951904 w 1036648"/>
              <a:gd name="connsiteY1" fmla="*/ 111654 h 334962"/>
              <a:gd name="connsiteX2" fmla="*/ 616984 w 1036648"/>
              <a:gd name="connsiteY2" fmla="*/ 111654 h 334962"/>
              <a:gd name="connsiteX3" fmla="*/ 575119 w 1036648"/>
              <a:gd name="connsiteY3" fmla="*/ 97697 h 334962"/>
              <a:gd name="connsiteX4" fmla="*/ 421615 w 1036648"/>
              <a:gd name="connsiteY4" fmla="*/ 69784 h 334962"/>
              <a:gd name="connsiteX5" fmla="*/ 296020 w 1036648"/>
              <a:gd name="connsiteY5" fmla="*/ 27913 h 334962"/>
              <a:gd name="connsiteX6" fmla="*/ 254155 w 1036648"/>
              <a:gd name="connsiteY6" fmla="*/ 13956 h 334962"/>
              <a:gd name="connsiteX7" fmla="*/ 86695 w 1036648"/>
              <a:gd name="connsiteY7" fmla="*/ 0 h 334962"/>
              <a:gd name="connsiteX8" fmla="*/ 2965 w 1036648"/>
              <a:gd name="connsiteY8" fmla="*/ 13956 h 334962"/>
              <a:gd name="connsiteX9" fmla="*/ 30875 w 1036648"/>
              <a:gd name="connsiteY9" fmla="*/ 55827 h 334962"/>
              <a:gd name="connsiteX10" fmla="*/ 142515 w 1036648"/>
              <a:gd name="connsiteY10" fmla="*/ 83740 h 334962"/>
              <a:gd name="connsiteX11" fmla="*/ 309975 w 1036648"/>
              <a:gd name="connsiteY11" fmla="*/ 153524 h 334962"/>
              <a:gd name="connsiteX12" fmla="*/ 393705 w 1036648"/>
              <a:gd name="connsiteY12" fmla="*/ 209351 h 334962"/>
              <a:gd name="connsiteX13" fmla="*/ 519299 w 1036648"/>
              <a:gd name="connsiteY13" fmla="*/ 251221 h 334962"/>
              <a:gd name="connsiteX14" fmla="*/ 603029 w 1036648"/>
              <a:gd name="connsiteY14" fmla="*/ 279135 h 334962"/>
              <a:gd name="connsiteX15" fmla="*/ 644894 w 1036648"/>
              <a:gd name="connsiteY15" fmla="*/ 293092 h 334962"/>
              <a:gd name="connsiteX16" fmla="*/ 728624 w 1036648"/>
              <a:gd name="connsiteY16" fmla="*/ 334962 h 334962"/>
              <a:gd name="connsiteX17" fmla="*/ 923994 w 1036648"/>
              <a:gd name="connsiteY17" fmla="*/ 321005 h 334962"/>
              <a:gd name="connsiteX18" fmla="*/ 965859 w 1036648"/>
              <a:gd name="connsiteY18" fmla="*/ 279135 h 334962"/>
              <a:gd name="connsiteX19" fmla="*/ 1007724 w 1036648"/>
              <a:gd name="connsiteY19" fmla="*/ 265178 h 334962"/>
              <a:gd name="connsiteX20" fmla="*/ 1035634 w 1036648"/>
              <a:gd name="connsiteY20" fmla="*/ 223308 h 334962"/>
              <a:gd name="connsiteX21" fmla="*/ 1021679 w 1036648"/>
              <a:gd name="connsiteY21" fmla="*/ 167481 h 334962"/>
              <a:gd name="connsiteX22" fmla="*/ 910039 w 1036648"/>
              <a:gd name="connsiteY22" fmla="*/ 139567 h 33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36648" h="334962">
                <a:moveTo>
                  <a:pt x="951904" y="111654"/>
                </a:moveTo>
                <a:lnTo>
                  <a:pt x="951904" y="111654"/>
                </a:lnTo>
                <a:cubicBezTo>
                  <a:pt x="784185" y="128428"/>
                  <a:pt x="807594" y="134082"/>
                  <a:pt x="616984" y="111654"/>
                </a:cubicBezTo>
                <a:cubicBezTo>
                  <a:pt x="602375" y="109935"/>
                  <a:pt x="589479" y="100888"/>
                  <a:pt x="575119" y="97697"/>
                </a:cubicBezTo>
                <a:cubicBezTo>
                  <a:pt x="517698" y="84935"/>
                  <a:pt x="477469" y="85019"/>
                  <a:pt x="421615" y="69784"/>
                </a:cubicBezTo>
                <a:lnTo>
                  <a:pt x="296020" y="27913"/>
                </a:lnTo>
                <a:cubicBezTo>
                  <a:pt x="282065" y="23261"/>
                  <a:pt x="268814" y="15178"/>
                  <a:pt x="254155" y="13956"/>
                </a:cubicBezTo>
                <a:lnTo>
                  <a:pt x="86695" y="0"/>
                </a:lnTo>
                <a:cubicBezTo>
                  <a:pt x="58785" y="4652"/>
                  <a:pt x="22971" y="-6053"/>
                  <a:pt x="2965" y="13956"/>
                </a:cubicBezTo>
                <a:cubicBezTo>
                  <a:pt x="-8895" y="25817"/>
                  <a:pt x="17778" y="45348"/>
                  <a:pt x="30875" y="55827"/>
                </a:cubicBezTo>
                <a:cubicBezTo>
                  <a:pt x="45180" y="67273"/>
                  <a:pt x="139037" y="83044"/>
                  <a:pt x="142515" y="83740"/>
                </a:cubicBezTo>
                <a:cubicBezTo>
                  <a:pt x="271309" y="148145"/>
                  <a:pt x="213791" y="129475"/>
                  <a:pt x="309975" y="153524"/>
                </a:cubicBezTo>
                <a:cubicBezTo>
                  <a:pt x="337885" y="172133"/>
                  <a:pt x="361882" y="198742"/>
                  <a:pt x="393705" y="209351"/>
                </a:cubicBezTo>
                <a:lnTo>
                  <a:pt x="519299" y="251221"/>
                </a:lnTo>
                <a:lnTo>
                  <a:pt x="603029" y="279135"/>
                </a:lnTo>
                <a:cubicBezTo>
                  <a:pt x="616984" y="283787"/>
                  <a:pt x="632655" y="284932"/>
                  <a:pt x="644894" y="293092"/>
                </a:cubicBezTo>
                <a:cubicBezTo>
                  <a:pt x="698998" y="329165"/>
                  <a:pt x="670848" y="315700"/>
                  <a:pt x="728624" y="334962"/>
                </a:cubicBezTo>
                <a:cubicBezTo>
                  <a:pt x="793747" y="330310"/>
                  <a:pt x="860441" y="335961"/>
                  <a:pt x="923994" y="321005"/>
                </a:cubicBezTo>
                <a:cubicBezTo>
                  <a:pt x="943206" y="316484"/>
                  <a:pt x="949438" y="290084"/>
                  <a:pt x="965859" y="279135"/>
                </a:cubicBezTo>
                <a:cubicBezTo>
                  <a:pt x="978098" y="270975"/>
                  <a:pt x="993769" y="269830"/>
                  <a:pt x="1007724" y="265178"/>
                </a:cubicBezTo>
                <a:cubicBezTo>
                  <a:pt x="1017027" y="251221"/>
                  <a:pt x="1033262" y="239913"/>
                  <a:pt x="1035634" y="223308"/>
                </a:cubicBezTo>
                <a:cubicBezTo>
                  <a:pt x="1038346" y="204319"/>
                  <a:pt x="1036242" y="179965"/>
                  <a:pt x="1021679" y="167481"/>
                </a:cubicBezTo>
                <a:cubicBezTo>
                  <a:pt x="985685" y="136625"/>
                  <a:pt x="949483" y="139567"/>
                  <a:pt x="910039" y="139567"/>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0000FF"/>
              </a:solidFill>
            </a:endParaRPr>
          </a:p>
        </p:txBody>
      </p:sp>
      <p:sp>
        <p:nvSpPr>
          <p:cNvPr id="12" name="フリーフォーム 11"/>
          <p:cNvSpPr/>
          <p:nvPr/>
        </p:nvSpPr>
        <p:spPr>
          <a:xfrm>
            <a:off x="2400256" y="4633643"/>
            <a:ext cx="252404" cy="223308"/>
          </a:xfrm>
          <a:custGeom>
            <a:avLst/>
            <a:gdLst>
              <a:gd name="connsiteX0" fmla="*/ 181415 w 252404"/>
              <a:gd name="connsiteY0" fmla="*/ 0 h 223308"/>
              <a:gd name="connsiteX1" fmla="*/ 181415 w 252404"/>
              <a:gd name="connsiteY1" fmla="*/ 0 h 223308"/>
              <a:gd name="connsiteX2" fmla="*/ 55820 w 252404"/>
              <a:gd name="connsiteY2" fmla="*/ 13956 h 223308"/>
              <a:gd name="connsiteX3" fmla="*/ 13955 w 252404"/>
              <a:gd name="connsiteY3" fmla="*/ 27913 h 223308"/>
              <a:gd name="connsiteX4" fmla="*/ 0 w 252404"/>
              <a:gd name="connsiteY4" fmla="*/ 69783 h 223308"/>
              <a:gd name="connsiteX5" fmla="*/ 13955 w 252404"/>
              <a:gd name="connsiteY5" fmla="*/ 125610 h 223308"/>
              <a:gd name="connsiteX6" fmla="*/ 27910 w 252404"/>
              <a:gd name="connsiteY6" fmla="*/ 167481 h 223308"/>
              <a:gd name="connsiteX7" fmla="*/ 111640 w 252404"/>
              <a:gd name="connsiteY7" fmla="*/ 195394 h 223308"/>
              <a:gd name="connsiteX8" fmla="*/ 153505 w 252404"/>
              <a:gd name="connsiteY8" fmla="*/ 223308 h 223308"/>
              <a:gd name="connsiteX9" fmla="*/ 223280 w 252404"/>
              <a:gd name="connsiteY9" fmla="*/ 209351 h 223308"/>
              <a:gd name="connsiteX10" fmla="*/ 251190 w 252404"/>
              <a:gd name="connsiteY10" fmla="*/ 167481 h 223308"/>
              <a:gd name="connsiteX11" fmla="*/ 153505 w 252404"/>
              <a:gd name="connsiteY11" fmla="*/ 0 h 223308"/>
              <a:gd name="connsiteX12" fmla="*/ 181415 w 252404"/>
              <a:gd name="connsiteY12" fmla="*/ 0 h 22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04" h="223308">
                <a:moveTo>
                  <a:pt x="181415" y="0"/>
                </a:moveTo>
                <a:lnTo>
                  <a:pt x="181415" y="0"/>
                </a:lnTo>
                <a:cubicBezTo>
                  <a:pt x="139550" y="4652"/>
                  <a:pt x="97369" y="7030"/>
                  <a:pt x="55820" y="13956"/>
                </a:cubicBezTo>
                <a:cubicBezTo>
                  <a:pt x="41310" y="16375"/>
                  <a:pt x="24356" y="17511"/>
                  <a:pt x="13955" y="27913"/>
                </a:cubicBezTo>
                <a:cubicBezTo>
                  <a:pt x="3553" y="38316"/>
                  <a:pt x="4652" y="55826"/>
                  <a:pt x="0" y="69783"/>
                </a:cubicBezTo>
                <a:cubicBezTo>
                  <a:pt x="4652" y="88392"/>
                  <a:pt x="8686" y="107166"/>
                  <a:pt x="13955" y="125610"/>
                </a:cubicBezTo>
                <a:cubicBezTo>
                  <a:pt x="17996" y="139756"/>
                  <a:pt x="15939" y="158929"/>
                  <a:pt x="27910" y="167481"/>
                </a:cubicBezTo>
                <a:cubicBezTo>
                  <a:pt x="51849" y="184583"/>
                  <a:pt x="87162" y="179073"/>
                  <a:pt x="111640" y="195394"/>
                </a:cubicBezTo>
                <a:lnTo>
                  <a:pt x="153505" y="223308"/>
                </a:lnTo>
                <a:cubicBezTo>
                  <a:pt x="176763" y="218656"/>
                  <a:pt x="202687" y="221120"/>
                  <a:pt x="223280" y="209351"/>
                </a:cubicBezTo>
                <a:cubicBezTo>
                  <a:pt x="237843" y="201028"/>
                  <a:pt x="249672" y="184185"/>
                  <a:pt x="251190" y="167481"/>
                </a:cubicBezTo>
                <a:cubicBezTo>
                  <a:pt x="256576" y="108228"/>
                  <a:pt x="247424" y="0"/>
                  <a:pt x="153505" y="0"/>
                </a:cubicBezTo>
                <a:lnTo>
                  <a:pt x="181415" y="0"/>
                </a:lnTo>
                <a:close/>
              </a:path>
            </a:pathLst>
          </a:cu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角丸四角形吹き出し 12"/>
          <p:cNvSpPr/>
          <p:nvPr/>
        </p:nvSpPr>
        <p:spPr>
          <a:xfrm>
            <a:off x="3288020" y="3447318"/>
            <a:ext cx="1051979" cy="739708"/>
          </a:xfrm>
          <a:prstGeom prst="wedgeRoundRectCallout">
            <a:avLst>
              <a:gd name="adj1" fmla="val -31445"/>
              <a:gd name="adj2" fmla="val 9268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00FF"/>
                </a:solidFill>
              </a:rPr>
              <a:t>LED</a:t>
            </a:r>
            <a:endParaRPr kumimoji="1" lang="ja-JP" altLang="en-US" dirty="0">
              <a:solidFill>
                <a:srgbClr val="0000FF"/>
              </a:solidFill>
            </a:endParaRPr>
          </a:p>
        </p:txBody>
      </p:sp>
      <p:sp>
        <p:nvSpPr>
          <p:cNvPr id="14" name="角丸四角形吹き出し 13"/>
          <p:cNvSpPr/>
          <p:nvPr/>
        </p:nvSpPr>
        <p:spPr>
          <a:xfrm>
            <a:off x="1646689" y="3077464"/>
            <a:ext cx="1005972" cy="739708"/>
          </a:xfrm>
          <a:prstGeom prst="wedgeRoundRectCallout">
            <a:avLst>
              <a:gd name="adj1" fmla="val 33135"/>
              <a:gd name="adj2" fmla="val 1625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rgbClr val="0000FF"/>
                </a:solidFill>
              </a:rPr>
              <a:t>照度</a:t>
            </a:r>
            <a:endParaRPr kumimoji="1" lang="en-US" altLang="ja-JP" dirty="0" smtClean="0">
              <a:solidFill>
                <a:srgbClr val="0000FF"/>
              </a:solidFill>
            </a:endParaRPr>
          </a:p>
          <a:p>
            <a:pPr algn="ctr"/>
            <a:r>
              <a:rPr kumimoji="1" lang="ja-JP" altLang="en-US" dirty="0" smtClean="0">
                <a:solidFill>
                  <a:srgbClr val="0000FF"/>
                </a:solidFill>
              </a:rPr>
              <a:t>センサ</a:t>
            </a:r>
            <a:endParaRPr kumimoji="1" lang="ja-JP" altLang="en-US" dirty="0">
              <a:solidFill>
                <a:srgbClr val="0000FF"/>
              </a:solidFill>
            </a:endParaRPr>
          </a:p>
        </p:txBody>
      </p:sp>
      <p:pic>
        <p:nvPicPr>
          <p:cNvPr id="16" name="図 15"/>
          <p:cNvPicPr>
            <a:picLocks noChangeAspect="1"/>
          </p:cNvPicPr>
          <p:nvPr/>
        </p:nvPicPr>
        <p:blipFill>
          <a:blip r:embed="rId4"/>
          <a:stretch>
            <a:fillRect/>
          </a:stretch>
        </p:blipFill>
        <p:spPr>
          <a:xfrm>
            <a:off x="4884242" y="3102220"/>
            <a:ext cx="2929662" cy="3118672"/>
          </a:xfrm>
          <a:prstGeom prst="rect">
            <a:avLst/>
          </a:prstGeom>
        </p:spPr>
      </p:pic>
      <p:sp>
        <p:nvSpPr>
          <p:cNvPr id="19" name="四角形吹き出し 18"/>
          <p:cNvSpPr/>
          <p:nvPr/>
        </p:nvSpPr>
        <p:spPr>
          <a:xfrm>
            <a:off x="6547094" y="3684584"/>
            <a:ext cx="1660642" cy="581547"/>
          </a:xfrm>
          <a:prstGeom prst="wedgeRectCallout">
            <a:avLst>
              <a:gd name="adj1" fmla="val -53881"/>
              <a:gd name="adj2" fmla="val 130242"/>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追加したいノード</a:t>
            </a:r>
          </a:p>
        </p:txBody>
      </p:sp>
      <p:sp>
        <p:nvSpPr>
          <p:cNvPr id="20" name="角丸四角形吹き出し 19"/>
          <p:cNvSpPr/>
          <p:nvPr/>
        </p:nvSpPr>
        <p:spPr>
          <a:xfrm>
            <a:off x="4682535" y="3886957"/>
            <a:ext cx="1360959" cy="390790"/>
          </a:xfrm>
          <a:prstGeom prst="wedgeRoundRectCallout">
            <a:avLst>
              <a:gd name="adj1" fmla="val 29411"/>
              <a:gd name="adj2" fmla="val 1553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コネクタ</a:t>
            </a:r>
          </a:p>
        </p:txBody>
      </p:sp>
    </p:spTree>
    <p:extLst>
      <p:ext uri="{BB962C8B-B14F-4D97-AF65-F5344CB8AC3E}">
        <p14:creationId xmlns:p14="http://schemas.microsoft.com/office/powerpoint/2010/main" val="608815819"/>
      </p:ext>
    </p:extLst>
  </p:cSld>
  <p:clrMapOvr>
    <a:masterClrMapping/>
  </p:clrMapOvr>
  <mc:AlternateContent xmlns:mc="http://schemas.openxmlformats.org/markup-compatibility/2006">
    <mc:Choice xmlns:p14="http://schemas.microsoft.com/office/powerpoint/2010/main" Requires="p14">
      <p:transition spd="slow" p14:dur="2000" advTm="1040"/>
    </mc:Choice>
    <mc:Fallback>
      <p:transition xmlns:p14="http://schemas.microsoft.com/office/powerpoint/2010/main" spd="slow" advTm="104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セキュアな設定</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66074878"/>
      </p:ext>
    </p:extLst>
  </p:cSld>
  <p:clrMapOvr>
    <a:masterClrMapping/>
  </p:clrMapOvr>
  <mc:AlternateContent xmlns:mc="http://schemas.openxmlformats.org/markup-compatibility/2006" xmlns:p14="http://schemas.microsoft.com/office/powerpoint/2010/main">
    <mc:Choice Requires="p14">
      <p:transition spd="slow" p14:dur="2000" advTm="2561"/>
    </mc:Choice>
    <mc:Fallback xmlns="">
      <p:transition xmlns:p14="http://schemas.microsoft.com/office/powerpoint/2010/main" spd="slow" advTm="2561"/>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セキュア設定</a:t>
            </a:r>
            <a:endParaRPr lang="en-US" dirty="0"/>
          </a:p>
        </p:txBody>
      </p:sp>
      <p:sp>
        <p:nvSpPr>
          <p:cNvPr id="3" name="Content Placeholder 2"/>
          <p:cNvSpPr>
            <a:spLocks noGrp="1"/>
          </p:cNvSpPr>
          <p:nvPr>
            <p:ph idx="1"/>
          </p:nvPr>
        </p:nvSpPr>
        <p:spPr/>
        <p:txBody>
          <a:bodyPr/>
          <a:lstStyle/>
          <a:p>
            <a:r>
              <a:rPr lang="ja-JP" altLang="en-US" dirty="0" smtClean="0"/>
              <a:t>コネクタは追加したいノードにホストの</a:t>
            </a:r>
            <a:r>
              <a:rPr lang="en-US" altLang="ja-JP" dirty="0" smtClean="0"/>
              <a:t>ID</a:t>
            </a:r>
            <a:r>
              <a:rPr lang="ja-JP" altLang="en-US" dirty="0" smtClean="0"/>
              <a:t>と</a:t>
            </a:r>
            <a:r>
              <a:rPr kumimoji="1" lang="ja-JP" altLang="en-US" dirty="0"/>
              <a:t>ネットワークの</a:t>
            </a:r>
            <a:r>
              <a:rPr kumimoji="1" lang="en-US" altLang="ja-JP" dirty="0" err="1"/>
              <a:t>MasterKey</a:t>
            </a:r>
            <a:r>
              <a:rPr kumimoji="1" lang="ja-JP" altLang="en-US" dirty="0" smtClean="0"/>
              <a:t>を送る</a:t>
            </a:r>
            <a:endParaRPr kumimoji="1" lang="en-US" altLang="ja-JP" dirty="0" smtClean="0"/>
          </a:p>
          <a:p>
            <a:r>
              <a:rPr kumimoji="1" lang="ja-JP" altLang="en-US" dirty="0" smtClean="0"/>
              <a:t>追加したいノードは</a:t>
            </a:r>
            <a:r>
              <a:rPr kumimoji="1" lang="en-US" altLang="ja-JP" dirty="0" smtClean="0"/>
              <a:t>ID</a:t>
            </a:r>
            <a:r>
              <a:rPr kumimoji="1" lang="ja-JP" altLang="en-US" dirty="0" smtClean="0"/>
              <a:t>を送る</a:t>
            </a:r>
            <a:endParaRPr kumimoji="1" lang="en-US" altLang="ja-JP" dirty="0" smtClean="0"/>
          </a:p>
          <a:p>
            <a:r>
              <a:rPr kumimoji="1" lang="ja-JP" altLang="en-US" dirty="0" smtClean="0"/>
              <a:t>この情報でハッシュファンションを用いて、鍵を計算</a:t>
            </a:r>
            <a:endParaRPr kumimoji="1" lang="en-US" altLang="ja-JP" dirty="0" smtClean="0"/>
          </a:p>
          <a:p>
            <a:pPr lvl="1"/>
            <a:r>
              <a:rPr kumimoji="1" lang="en-US" altLang="ja-JP" dirty="0"/>
              <a:t>K</a:t>
            </a:r>
            <a:r>
              <a:rPr kumimoji="1" lang="vi-VN" altLang="ja-JP" dirty="0"/>
              <a:t>ey=hash(M | ID1 | ID2)</a:t>
            </a:r>
          </a:p>
          <a:p>
            <a:pPr lvl="2"/>
            <a:r>
              <a:rPr kumimoji="1" lang="vi-VN" altLang="ja-JP" dirty="0"/>
              <a:t>M:</a:t>
            </a:r>
            <a:r>
              <a:rPr kumimoji="1" lang="ja-JP" altLang="en-US" dirty="0"/>
              <a:t>ネットワークの</a:t>
            </a:r>
            <a:r>
              <a:rPr kumimoji="1" lang="en-US" altLang="ja-JP" dirty="0" err="1"/>
              <a:t>MasterKey</a:t>
            </a:r>
            <a:endParaRPr kumimoji="1" lang="en-US" altLang="ja-JP" dirty="0"/>
          </a:p>
          <a:p>
            <a:pPr lvl="2"/>
            <a:r>
              <a:rPr kumimoji="1" lang="en-US" altLang="ja-JP" dirty="0"/>
              <a:t>ID1: </a:t>
            </a:r>
            <a:r>
              <a:rPr kumimoji="1" lang="ja-JP" altLang="en-US" dirty="0"/>
              <a:t>センサ１の</a:t>
            </a:r>
            <a:r>
              <a:rPr kumimoji="1" lang="en-US" altLang="ja-JP" dirty="0"/>
              <a:t>ID</a:t>
            </a:r>
          </a:p>
          <a:p>
            <a:pPr lvl="2"/>
            <a:r>
              <a:rPr kumimoji="1" lang="en-US" altLang="ja-JP" dirty="0"/>
              <a:t>ID2: </a:t>
            </a:r>
            <a:r>
              <a:rPr kumimoji="1" lang="ja-JP" altLang="en-US" dirty="0"/>
              <a:t>センサ２の</a:t>
            </a:r>
            <a:r>
              <a:rPr kumimoji="1" lang="en-US" altLang="ja-JP" dirty="0"/>
              <a:t>ID</a:t>
            </a:r>
          </a:p>
          <a:p>
            <a:endParaRPr kumimoji="1" lang="en-US" altLang="ja-JP" dirty="0" smtClean="0"/>
          </a:p>
        </p:txBody>
      </p:sp>
    </p:spTree>
    <p:extLst>
      <p:ext uri="{BB962C8B-B14F-4D97-AF65-F5344CB8AC3E}">
        <p14:creationId xmlns:p14="http://schemas.microsoft.com/office/powerpoint/2010/main" val="3184188587"/>
      </p:ext>
    </p:extLst>
  </p:cSld>
  <p:clrMapOvr>
    <a:masterClrMapping/>
  </p:clrMapOvr>
  <mc:AlternateContent xmlns:mc="http://schemas.openxmlformats.org/markup-compatibility/2006" xmlns:p14="http://schemas.microsoft.com/office/powerpoint/2010/main">
    <mc:Choice Requires="p14">
      <p:transition spd="slow" p14:dur="2000" advTm="24395"/>
    </mc:Choice>
    <mc:Fallback xmlns="">
      <p:transition xmlns:p14="http://schemas.microsoft.com/office/powerpoint/2010/main" spd="slow" advTm="24395"/>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システム構成図</a:t>
            </a:r>
            <a:endParaRPr kumimoji="1" lang="ja-JP" altLang="en-US" dirty="0"/>
          </a:p>
        </p:txBody>
      </p:sp>
      <p:pic>
        <p:nvPicPr>
          <p:cNvPr id="6" name="図 5"/>
          <p:cNvPicPr>
            <a:picLocks noChangeAspect="1"/>
          </p:cNvPicPr>
          <p:nvPr/>
        </p:nvPicPr>
        <p:blipFill>
          <a:blip r:embed="rId3"/>
          <a:stretch>
            <a:fillRect/>
          </a:stretch>
        </p:blipFill>
        <p:spPr>
          <a:xfrm>
            <a:off x="647992" y="1548689"/>
            <a:ext cx="7215786" cy="5309311"/>
          </a:xfrm>
          <a:prstGeom prst="rect">
            <a:avLst/>
          </a:prstGeom>
        </p:spPr>
      </p:pic>
    </p:spTree>
    <p:extLst>
      <p:ext uri="{BB962C8B-B14F-4D97-AF65-F5344CB8AC3E}">
        <p14:creationId xmlns:p14="http://schemas.microsoft.com/office/powerpoint/2010/main" val="35191482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実装環境</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センサノード：</a:t>
            </a:r>
            <a:r>
              <a:rPr kumimoji="1" lang="en-US" altLang="ja-JP" dirty="0" smtClean="0"/>
              <a:t>Sunspot</a:t>
            </a:r>
          </a:p>
          <a:p>
            <a:r>
              <a:rPr kumimoji="1" lang="ja-JP" altLang="en-US" dirty="0" smtClean="0"/>
              <a:t>プログラミング言語：</a:t>
            </a:r>
            <a:endParaRPr kumimoji="1" lang="en-US" altLang="ja-JP" dirty="0" smtClean="0"/>
          </a:p>
          <a:p>
            <a:pPr lvl="1"/>
            <a:r>
              <a:rPr kumimoji="1" lang="en-US" altLang="ja-JP" dirty="0" smtClean="0"/>
              <a:t>Java</a:t>
            </a:r>
          </a:p>
          <a:p>
            <a:pPr lvl="1"/>
            <a:r>
              <a:rPr kumimoji="1" lang="en-US" altLang="ja-JP" dirty="0" err="1" smtClean="0"/>
              <a:t>Netbean</a:t>
            </a:r>
            <a:r>
              <a:rPr kumimoji="1" lang="en-US" altLang="ja-JP" dirty="0" smtClean="0"/>
              <a:t> 6.9</a:t>
            </a:r>
          </a:p>
          <a:p>
            <a:r>
              <a:rPr kumimoji="1" lang="ja-JP" altLang="en-US" dirty="0" smtClean="0"/>
              <a:t>サーバ：</a:t>
            </a:r>
            <a:r>
              <a:rPr kumimoji="1" lang="en-US" altLang="ja-JP" dirty="0" smtClean="0"/>
              <a:t>Mac OSX</a:t>
            </a:r>
          </a:p>
          <a:p>
            <a:endParaRPr kumimoji="1" lang="ja-JP" altLang="en-US" dirty="0"/>
          </a:p>
        </p:txBody>
      </p:sp>
    </p:spTree>
    <p:extLst>
      <p:ext uri="{BB962C8B-B14F-4D97-AF65-F5344CB8AC3E}">
        <p14:creationId xmlns:p14="http://schemas.microsoft.com/office/powerpoint/2010/main" val="568624826"/>
      </p:ext>
    </p:extLst>
  </p:cSld>
  <p:clrMapOvr>
    <a:masterClrMapping/>
  </p:clrMapOvr>
  <mc:AlternateContent xmlns:mc="http://schemas.openxmlformats.org/markup-compatibility/2006" xmlns:p14="http://schemas.microsoft.com/office/powerpoint/2010/main">
    <mc:Choice Requires="p14">
      <p:transition spd="slow" p14:dur="2000" advTm="3365"/>
    </mc:Choice>
    <mc:Fallback xmlns="">
      <p:transition xmlns:p14="http://schemas.microsoft.com/office/powerpoint/2010/main" spd="slow" advTm="3365"/>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評価方針</a:t>
            </a:r>
          </a:p>
        </p:txBody>
      </p:sp>
      <p:sp>
        <p:nvSpPr>
          <p:cNvPr id="3" name="Content Placeholder 2"/>
          <p:cNvSpPr>
            <a:spLocks noGrp="1"/>
          </p:cNvSpPr>
          <p:nvPr>
            <p:ph idx="1"/>
          </p:nvPr>
        </p:nvSpPr>
        <p:spPr/>
        <p:txBody>
          <a:bodyPr/>
          <a:lstStyle/>
          <a:p>
            <a:r>
              <a:rPr lang="ja-JP" altLang="en-US" dirty="0" smtClean="0"/>
              <a:t>定量的な評価</a:t>
            </a:r>
            <a:endParaRPr lang="en-US" altLang="ja-JP" dirty="0" smtClean="0"/>
          </a:p>
          <a:p>
            <a:pPr lvl="1"/>
            <a:r>
              <a:rPr lang="en-US" altLang="ja-JP" dirty="0" smtClean="0"/>
              <a:t>LED</a:t>
            </a:r>
            <a:r>
              <a:rPr lang="ja-JP" altLang="en-US" dirty="0" smtClean="0"/>
              <a:t>と照度センサの通信を評価する</a:t>
            </a:r>
            <a:endParaRPr lang="en-US" altLang="ja-JP" dirty="0" smtClean="0"/>
          </a:p>
          <a:p>
            <a:pPr lvl="2"/>
            <a:r>
              <a:rPr lang="ja-JP" altLang="en-US" dirty="0" smtClean="0"/>
              <a:t>速度</a:t>
            </a:r>
            <a:endParaRPr lang="en-US" altLang="ja-JP" dirty="0" smtClean="0"/>
          </a:p>
          <a:p>
            <a:pPr lvl="2"/>
            <a:r>
              <a:rPr lang="ja-JP" altLang="en-US" dirty="0" smtClean="0"/>
              <a:t>誤差</a:t>
            </a:r>
            <a:endParaRPr lang="en-US" altLang="ja-JP" dirty="0" smtClean="0"/>
          </a:p>
          <a:p>
            <a:pPr lvl="2"/>
            <a:r>
              <a:rPr lang="ja-JP" altLang="en-US" dirty="0"/>
              <a:t>エーラとデータサイズの相関 </a:t>
            </a:r>
            <a:endParaRPr lang="en-US" altLang="ja-JP" dirty="0" smtClean="0"/>
          </a:p>
          <a:p>
            <a:pPr lvl="1"/>
            <a:r>
              <a:rPr lang="ja-JP" altLang="en-US" dirty="0" smtClean="0"/>
              <a:t>構築</a:t>
            </a:r>
            <a:r>
              <a:rPr lang="ja-JP" altLang="en-US" dirty="0" smtClean="0"/>
              <a:t>時間</a:t>
            </a:r>
            <a:endParaRPr lang="en-US" altLang="ja-JP" dirty="0" smtClean="0"/>
          </a:p>
          <a:p>
            <a:r>
              <a:rPr lang="ja-JP" altLang="en-US" dirty="0" smtClean="0"/>
              <a:t>定性的な評価</a:t>
            </a:r>
            <a:endParaRPr lang="en-US" altLang="ja-JP" dirty="0" smtClean="0"/>
          </a:p>
          <a:p>
            <a:pPr lvl="1"/>
            <a:r>
              <a:rPr lang="ja-JP" altLang="en-US" dirty="0" smtClean="0"/>
              <a:t>ユーザの</a:t>
            </a:r>
            <a:r>
              <a:rPr lang="ja-JP" altLang="en-US" dirty="0" smtClean="0"/>
              <a:t>評価</a:t>
            </a:r>
            <a:endParaRPr lang="en-US" altLang="ja-JP" dirty="0" smtClean="0"/>
          </a:p>
          <a:p>
            <a:pPr lvl="2"/>
            <a:r>
              <a:rPr lang="en-US" altLang="ja-JP" dirty="0"/>
              <a:t>20 </a:t>
            </a:r>
            <a:r>
              <a:rPr lang="ja-JP" altLang="en-US" dirty="0"/>
              <a:t>代の男女 </a:t>
            </a:r>
            <a:r>
              <a:rPr lang="en-US" altLang="ja-JP" dirty="0"/>
              <a:t>20 </a:t>
            </a:r>
            <a:r>
              <a:rPr lang="ja-JP" altLang="en-US" dirty="0"/>
              <a:t>名に既存の </a:t>
            </a:r>
            <a:r>
              <a:rPr lang="en-US" altLang="ja-JP" dirty="0"/>
              <a:t>WSN </a:t>
            </a:r>
            <a:r>
              <a:rPr lang="ja-JP" altLang="en-US" dirty="0"/>
              <a:t>構築手法と本研究で提案する手法を用いて</a:t>
            </a:r>
            <a:r>
              <a:rPr lang="en-US" altLang="ja-JP" dirty="0"/>
              <a:t>,WSN </a:t>
            </a:r>
            <a:r>
              <a:rPr lang="ja-JP" altLang="en-US" dirty="0"/>
              <a:t>の構築を行ってもらい定性的に評価を行う </a:t>
            </a:r>
            <a:endParaRPr lang="ja-JP" altLang="en-US" dirty="0"/>
          </a:p>
          <a:p>
            <a:pPr lvl="2"/>
            <a:endParaRPr lang="en-US" altLang="ja-JP" dirty="0" smtClean="0"/>
          </a:p>
        </p:txBody>
      </p:sp>
    </p:spTree>
    <p:extLst>
      <p:ext uri="{BB962C8B-B14F-4D97-AF65-F5344CB8AC3E}">
        <p14:creationId xmlns:p14="http://schemas.microsoft.com/office/powerpoint/2010/main" val="668077435"/>
      </p:ext>
    </p:extLst>
  </p:cSld>
  <p:clrMapOvr>
    <a:masterClrMapping/>
  </p:clrMapOvr>
  <mc:AlternateContent xmlns:mc="http://schemas.openxmlformats.org/markup-compatibility/2006" xmlns:p14="http://schemas.microsoft.com/office/powerpoint/2010/main">
    <mc:Choice Requires="p14">
      <p:transition spd="slow" p14:dur="2000" advTm="28658"/>
    </mc:Choice>
    <mc:Fallback xmlns="">
      <p:transition xmlns:p14="http://schemas.microsoft.com/office/powerpoint/2010/main" spd="slow" advTm="28658"/>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照度</a:t>
            </a:r>
            <a:r>
              <a:rPr kumimoji="1" lang="ja-JP" altLang="en-US" dirty="0"/>
              <a:t>センサと</a:t>
            </a:r>
            <a:r>
              <a:rPr kumimoji="1" lang="en-US" altLang="ja-JP" dirty="0"/>
              <a:t>LED</a:t>
            </a:r>
            <a:r>
              <a:rPr kumimoji="1" lang="ja-JP" altLang="en-US" dirty="0"/>
              <a:t>を用いて，センサノードとコネクタがデータ通信が可能に</a:t>
            </a:r>
            <a:r>
              <a:rPr kumimoji="1" lang="ja-JP" altLang="en-US" dirty="0" smtClean="0"/>
              <a:t>する</a:t>
            </a:r>
            <a:endParaRPr kumimoji="1" lang="en-US" altLang="ja-JP" dirty="0" smtClean="0"/>
          </a:p>
          <a:p>
            <a:r>
              <a:rPr kumimoji="1" lang="ja-JP" altLang="en-US" dirty="0" smtClean="0"/>
              <a:t>複数の機能のセンサノード間でも追加可能できる</a:t>
            </a:r>
            <a:endParaRPr kumimoji="1" lang="en-US" altLang="ja-JP" dirty="0" smtClean="0"/>
          </a:p>
          <a:p>
            <a:r>
              <a:rPr kumimoji="1" lang="ja-JP" altLang="en-US" dirty="0" smtClean="0"/>
              <a:t>この</a:t>
            </a:r>
            <a:r>
              <a:rPr kumimoji="1" lang="ja-JP" altLang="en-US" dirty="0"/>
              <a:t>手法で簡単なインタラクションでセキュアな</a:t>
            </a:r>
            <a:r>
              <a:rPr kumimoji="1" lang="en-US" altLang="ja-JP" dirty="0"/>
              <a:t>WSN</a:t>
            </a:r>
            <a:r>
              <a:rPr kumimoji="1" lang="ja-JP" altLang="en-US" dirty="0"/>
              <a:t>が構築が</a:t>
            </a:r>
            <a:r>
              <a:rPr kumimoji="1" lang="ja-JP" altLang="en-US" dirty="0" smtClean="0"/>
              <a:t>出来る</a:t>
            </a:r>
            <a:endParaRPr kumimoji="1" lang="en-US" altLang="ja-JP" dirty="0" smtClean="0"/>
          </a:p>
          <a:p>
            <a:endParaRPr kumimoji="1" lang="en-US" altLang="ja-JP" dirty="0"/>
          </a:p>
          <a:p>
            <a:r>
              <a:rPr kumimoji="1" lang="ja-JP" altLang="en-US" dirty="0" smtClean="0"/>
              <a:t>フューチャーワーク</a:t>
            </a:r>
            <a:endParaRPr kumimoji="1" lang="en-US" altLang="ja-JP" dirty="0" smtClean="0"/>
          </a:p>
          <a:p>
            <a:pPr lvl="1"/>
            <a:r>
              <a:rPr kumimoji="1" lang="ja-JP" altLang="en-US" dirty="0" smtClean="0"/>
              <a:t>データ</a:t>
            </a:r>
            <a:r>
              <a:rPr kumimoji="1" lang="ja-JP" altLang="en-US" dirty="0"/>
              <a:t>通信の</a:t>
            </a:r>
            <a:r>
              <a:rPr kumimoji="1" lang="ja-JP" altLang="en-US" dirty="0" smtClean="0"/>
              <a:t>精度を改善する</a:t>
            </a:r>
          </a:p>
          <a:p>
            <a:pPr lvl="1"/>
            <a:r>
              <a:rPr kumimoji="1" lang="ja-JP" altLang="en-US" dirty="0" smtClean="0"/>
              <a:t>複数種類のセンサノードで実装すると思う</a:t>
            </a:r>
            <a:endParaRPr kumimoji="1" lang="ja-JP" altLang="en-US" dirty="0"/>
          </a:p>
        </p:txBody>
      </p:sp>
    </p:spTree>
    <p:extLst>
      <p:ext uri="{BB962C8B-B14F-4D97-AF65-F5344CB8AC3E}">
        <p14:creationId xmlns:p14="http://schemas.microsoft.com/office/powerpoint/2010/main" val="1557818926"/>
      </p:ext>
    </p:extLst>
  </p:cSld>
  <p:clrMapOvr>
    <a:masterClrMapping/>
  </p:clrMapOvr>
  <mc:AlternateContent xmlns:mc="http://schemas.openxmlformats.org/markup-compatibility/2006" xmlns:p14="http://schemas.microsoft.com/office/powerpoint/2010/main">
    <mc:Choice Requires="p14">
      <p:transition spd="slow" p14:dur="2000" advTm="34715"/>
    </mc:Choice>
    <mc:Fallback xmlns="">
      <p:transition xmlns:p14="http://schemas.microsoft.com/office/powerpoint/2010/main" spd="slow" advTm="34715"/>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cxnSp>
        <p:nvCxnSpPr>
          <p:cNvPr id="5" name="直線矢印コネクタ 4"/>
          <p:cNvCxnSpPr/>
          <p:nvPr/>
        </p:nvCxnSpPr>
        <p:spPr>
          <a:xfrm>
            <a:off x="520734" y="2355415"/>
            <a:ext cx="7523654"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645033" y="2452055"/>
            <a:ext cx="461665" cy="553998"/>
          </a:xfrm>
          <a:prstGeom prst="rect">
            <a:avLst/>
          </a:prstGeom>
          <a:noFill/>
          <a:ln>
            <a:solidFill>
              <a:srgbClr val="000000"/>
            </a:solidFill>
          </a:ln>
        </p:spPr>
        <p:txBody>
          <a:bodyPr vert="eaVert" wrap="none" rtlCol="0">
            <a:spAutoFit/>
          </a:bodyPr>
          <a:lstStyle/>
          <a:p>
            <a:r>
              <a:rPr kumimoji="1" lang="ja-JP" altLang="en-US" dirty="0" smtClean="0"/>
              <a:t>現在</a:t>
            </a:r>
            <a:endParaRPr kumimoji="1" lang="ja-JP" altLang="en-US" dirty="0"/>
          </a:p>
        </p:txBody>
      </p:sp>
      <p:sp>
        <p:nvSpPr>
          <p:cNvPr id="9" name="テキスト ボックス 8"/>
          <p:cNvSpPr txBox="1"/>
          <p:nvPr/>
        </p:nvSpPr>
        <p:spPr>
          <a:xfrm>
            <a:off x="3862059" y="2481276"/>
            <a:ext cx="461665" cy="553998"/>
          </a:xfrm>
          <a:prstGeom prst="rect">
            <a:avLst/>
          </a:prstGeom>
          <a:noFill/>
          <a:ln>
            <a:solidFill>
              <a:srgbClr val="000000"/>
            </a:solidFill>
          </a:ln>
        </p:spPr>
        <p:txBody>
          <a:bodyPr vert="eaVert" wrap="none" rtlCol="0">
            <a:spAutoFit/>
          </a:bodyPr>
          <a:lstStyle/>
          <a:p>
            <a:r>
              <a:rPr kumimoji="1" lang="ja-JP" altLang="en-US" dirty="0" smtClean="0"/>
              <a:t>１月</a:t>
            </a:r>
            <a:endParaRPr kumimoji="1" lang="ja-JP" altLang="en-US" dirty="0"/>
          </a:p>
        </p:txBody>
      </p:sp>
      <p:sp>
        <p:nvSpPr>
          <p:cNvPr id="10" name="テキスト ボックス 9"/>
          <p:cNvSpPr txBox="1"/>
          <p:nvPr/>
        </p:nvSpPr>
        <p:spPr>
          <a:xfrm>
            <a:off x="6043774" y="2468858"/>
            <a:ext cx="461665" cy="1246495"/>
          </a:xfrm>
          <a:prstGeom prst="rect">
            <a:avLst/>
          </a:prstGeom>
          <a:noFill/>
          <a:ln>
            <a:solidFill>
              <a:srgbClr val="000000"/>
            </a:solidFill>
          </a:ln>
        </p:spPr>
        <p:txBody>
          <a:bodyPr vert="eaVert" wrap="none" rtlCol="0">
            <a:spAutoFit/>
          </a:bodyPr>
          <a:lstStyle/>
          <a:p>
            <a:r>
              <a:rPr kumimoji="1" lang="ja-JP" altLang="en-US" dirty="0" smtClean="0"/>
              <a:t>１月１５日</a:t>
            </a:r>
            <a:endParaRPr kumimoji="1" lang="ja-JP" altLang="en-US" dirty="0"/>
          </a:p>
        </p:txBody>
      </p:sp>
      <p:sp>
        <p:nvSpPr>
          <p:cNvPr id="11" name="テキスト ボックス 10"/>
          <p:cNvSpPr txBox="1"/>
          <p:nvPr/>
        </p:nvSpPr>
        <p:spPr>
          <a:xfrm>
            <a:off x="817287" y="1929048"/>
            <a:ext cx="461665" cy="1938992"/>
          </a:xfrm>
          <a:prstGeom prst="rect">
            <a:avLst/>
          </a:prstGeom>
          <a:noFill/>
        </p:spPr>
        <p:txBody>
          <a:bodyPr vert="eaVert" wrap="none" rtlCol="0">
            <a:spAutoFit/>
          </a:bodyPr>
          <a:lstStyle/>
          <a:p>
            <a:pPr lvl="1"/>
            <a:r>
              <a:rPr kumimoji="1" lang="ja-JP" altLang="en-US" dirty="0"/>
              <a:t>光送信モジュール</a:t>
            </a:r>
            <a:endParaRPr kumimoji="1" lang="en-US" altLang="ja-JP" dirty="0"/>
          </a:p>
        </p:txBody>
      </p:sp>
      <p:sp>
        <p:nvSpPr>
          <p:cNvPr id="12" name="テキスト ボックス 11"/>
          <p:cNvSpPr txBox="1"/>
          <p:nvPr/>
        </p:nvSpPr>
        <p:spPr>
          <a:xfrm>
            <a:off x="3261295" y="2481276"/>
            <a:ext cx="461665" cy="1938992"/>
          </a:xfrm>
          <a:prstGeom prst="rect">
            <a:avLst/>
          </a:prstGeom>
          <a:noFill/>
        </p:spPr>
        <p:txBody>
          <a:bodyPr vert="eaVert" wrap="none" rtlCol="0">
            <a:spAutoFit/>
          </a:bodyPr>
          <a:lstStyle/>
          <a:p>
            <a:r>
              <a:rPr kumimoji="1" lang="ja-JP" altLang="en-US" dirty="0" smtClean="0"/>
              <a:t>鍵生成</a:t>
            </a:r>
            <a:r>
              <a:rPr kumimoji="1" lang="ja-JP" altLang="en-US" dirty="0"/>
              <a:t>モジュール</a:t>
            </a:r>
          </a:p>
        </p:txBody>
      </p:sp>
      <p:sp>
        <p:nvSpPr>
          <p:cNvPr id="13" name="テキスト ボックス 12"/>
          <p:cNvSpPr txBox="1"/>
          <p:nvPr/>
        </p:nvSpPr>
        <p:spPr>
          <a:xfrm>
            <a:off x="5041577" y="2468858"/>
            <a:ext cx="461665" cy="1938992"/>
          </a:xfrm>
          <a:prstGeom prst="rect">
            <a:avLst/>
          </a:prstGeom>
          <a:noFill/>
        </p:spPr>
        <p:txBody>
          <a:bodyPr vert="eaVert" wrap="none" rtlCol="0">
            <a:spAutoFit/>
          </a:bodyPr>
          <a:lstStyle/>
          <a:p>
            <a:r>
              <a:rPr kumimoji="1" lang="ja-JP" altLang="en-US" dirty="0" smtClean="0"/>
              <a:t>暗号化モジュール</a:t>
            </a:r>
            <a:endParaRPr kumimoji="1" lang="ja-JP" altLang="en-US" dirty="0"/>
          </a:p>
        </p:txBody>
      </p:sp>
      <p:sp>
        <p:nvSpPr>
          <p:cNvPr id="14" name="テキスト ボックス 13"/>
          <p:cNvSpPr txBox="1"/>
          <p:nvPr/>
        </p:nvSpPr>
        <p:spPr>
          <a:xfrm>
            <a:off x="7057088" y="2448299"/>
            <a:ext cx="461665" cy="1246495"/>
          </a:xfrm>
          <a:prstGeom prst="rect">
            <a:avLst/>
          </a:prstGeom>
          <a:noFill/>
        </p:spPr>
        <p:txBody>
          <a:bodyPr vert="eaVert" wrap="none" rtlCol="0">
            <a:spAutoFit/>
          </a:bodyPr>
          <a:lstStyle/>
          <a:p>
            <a:r>
              <a:rPr kumimoji="1" lang="ja-JP" altLang="en-US" dirty="0"/>
              <a:t>実装と</a:t>
            </a:r>
            <a:r>
              <a:rPr kumimoji="1" lang="ja-JP" altLang="en-US" dirty="0" smtClean="0"/>
              <a:t>評価</a:t>
            </a:r>
            <a:endParaRPr kumimoji="1" lang="ja-JP" altLang="en-US" dirty="0"/>
          </a:p>
        </p:txBody>
      </p:sp>
      <p:cxnSp>
        <p:nvCxnSpPr>
          <p:cNvPr id="16" name="直線コネクタ 15"/>
          <p:cNvCxnSpPr>
            <a:endCxn id="8" idx="0"/>
          </p:cNvCxnSpPr>
          <p:nvPr/>
        </p:nvCxnSpPr>
        <p:spPr>
          <a:xfrm>
            <a:off x="1875866" y="2148329"/>
            <a:ext cx="0" cy="303726"/>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4140411" y="2165132"/>
            <a:ext cx="0" cy="303726"/>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6293970" y="2148866"/>
            <a:ext cx="0" cy="303726"/>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2419746" y="2481276"/>
            <a:ext cx="461665" cy="1015663"/>
          </a:xfrm>
          <a:prstGeom prst="rect">
            <a:avLst/>
          </a:prstGeom>
          <a:noFill/>
        </p:spPr>
        <p:txBody>
          <a:bodyPr vert="eaVert" wrap="none" rtlCol="0">
            <a:spAutoFit/>
          </a:bodyPr>
          <a:lstStyle/>
          <a:p>
            <a:r>
              <a:rPr kumimoji="1" lang="ja-JP" altLang="en-US" dirty="0" smtClean="0"/>
              <a:t>構築部分</a:t>
            </a:r>
            <a:endParaRPr kumimoji="1" lang="ja-JP" altLang="en-US" dirty="0"/>
          </a:p>
        </p:txBody>
      </p:sp>
    </p:spTree>
    <p:extLst>
      <p:ext uri="{BB962C8B-B14F-4D97-AF65-F5344CB8AC3E}">
        <p14:creationId xmlns:p14="http://schemas.microsoft.com/office/powerpoint/2010/main" val="2216188092"/>
      </p:ext>
    </p:extLst>
  </p:cSld>
  <p:clrMapOvr>
    <a:masterClrMapping/>
  </p:clrMapOvr>
  <mc:AlternateContent xmlns:mc="http://schemas.openxmlformats.org/markup-compatibility/2006" xmlns:p14="http://schemas.microsoft.com/office/powerpoint/2010/main">
    <mc:Choice Requires="p14">
      <p:transition spd="slow" p14:dur="2000" advTm="30049"/>
    </mc:Choice>
    <mc:Fallback xmlns="">
      <p:transition xmlns:p14="http://schemas.microsoft.com/office/powerpoint/2010/main" spd="slow" advTm="30049"/>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19409" y="3116799"/>
            <a:ext cx="7659687" cy="1168400"/>
          </a:xfrm>
        </p:spPr>
        <p:txBody>
          <a:bodyPr/>
          <a:lstStyle/>
          <a:p>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908573883"/>
      </p:ext>
    </p:extLst>
  </p:cSld>
  <p:clrMapOvr>
    <a:masterClrMapping/>
  </p:clrMapOvr>
  <mc:AlternateContent xmlns:mc="http://schemas.openxmlformats.org/markup-compatibility/2006" xmlns:p14="http://schemas.microsoft.com/office/powerpoint/2010/main">
    <mc:Choice Requires="p14">
      <p:transition spd="slow" p14:dur="2000" advTm="4375"/>
    </mc:Choice>
    <mc:Fallback xmlns="">
      <p:transition xmlns:p14="http://schemas.microsoft.com/office/powerpoint/2010/main" spd="slow" advTm="4375"/>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データ通信：特別合図</a:t>
            </a:r>
            <a:endParaRPr kumimoji="1" lang="ja-JP" altLang="en-US" dirty="0"/>
          </a:p>
        </p:txBody>
      </p:sp>
      <p:pic>
        <p:nvPicPr>
          <p:cNvPr id="23" name="図 22"/>
          <p:cNvPicPr>
            <a:picLocks noChangeAspect="1"/>
          </p:cNvPicPr>
          <p:nvPr/>
        </p:nvPicPr>
        <p:blipFill>
          <a:blip r:embed="rId3"/>
          <a:stretch>
            <a:fillRect/>
          </a:stretch>
        </p:blipFill>
        <p:spPr>
          <a:xfrm>
            <a:off x="2036569" y="1445904"/>
            <a:ext cx="5021990" cy="5331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529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406" y="260998"/>
            <a:ext cx="7620000" cy="1143000"/>
          </a:xfrm>
        </p:spPr>
        <p:txBody>
          <a:bodyPr/>
          <a:lstStyle/>
          <a:p>
            <a:r>
              <a:rPr kumimoji="1" lang="ja-JP" altLang="en-US" dirty="0" smtClean="0"/>
              <a:t>デー多通信：送る図</a:t>
            </a:r>
            <a:endParaRPr kumimoji="1" lang="ja-JP" altLang="en-US" dirty="0"/>
          </a:p>
        </p:txBody>
      </p:sp>
      <p:sp>
        <p:nvSpPr>
          <p:cNvPr id="3" name="コンテンツ プレースホルダー 2"/>
          <p:cNvSpPr>
            <a:spLocks noGrp="1"/>
          </p:cNvSpPr>
          <p:nvPr>
            <p:ph idx="1"/>
          </p:nvPr>
        </p:nvSpPr>
        <p:spPr>
          <a:xfrm>
            <a:off x="234983" y="1285864"/>
            <a:ext cx="7620000" cy="4800600"/>
          </a:xfrm>
        </p:spPr>
        <p:txBody>
          <a:bodyPr/>
          <a:lstStyle/>
          <a:p>
            <a:r>
              <a:rPr kumimoji="1" lang="ja-JP" altLang="en-US" dirty="0" smtClean="0"/>
              <a:t>ノードは</a:t>
            </a:r>
            <a:r>
              <a:rPr kumimoji="1" lang="en-US" altLang="ja-JP" dirty="0" smtClean="0"/>
              <a:t>LED</a:t>
            </a:r>
            <a:r>
              <a:rPr kumimoji="1" lang="ja-JP" altLang="en-US" dirty="0" smtClean="0"/>
              <a:t>と照度センサがある場合</a:t>
            </a:r>
            <a:endParaRPr kumimoji="1" lang="en-US" altLang="ja-JP" dirty="0" smtClean="0"/>
          </a:p>
          <a:p>
            <a:r>
              <a:rPr kumimoji="1" lang="ja-JP" altLang="en-US" dirty="0" smtClean="0"/>
              <a:t>３つの場合：</a:t>
            </a:r>
            <a:r>
              <a:rPr kumimoji="1" lang="en-US" altLang="ja-JP" dirty="0" smtClean="0"/>
              <a:t>OK,FALSE,TIMEOUT</a:t>
            </a:r>
            <a:endParaRPr kumimoji="1" lang="ja-JP" altLang="en-US" dirty="0"/>
          </a:p>
        </p:txBody>
      </p:sp>
      <p:cxnSp>
        <p:nvCxnSpPr>
          <p:cNvPr id="7" name="直線矢印コネクタ 6"/>
          <p:cNvCxnSpPr/>
          <p:nvPr/>
        </p:nvCxnSpPr>
        <p:spPr>
          <a:xfrm flipH="1">
            <a:off x="916604" y="2628472"/>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 name="直線矢印コネクタ 7"/>
          <p:cNvCxnSpPr/>
          <p:nvPr/>
        </p:nvCxnSpPr>
        <p:spPr>
          <a:xfrm flipH="1">
            <a:off x="2813376" y="2628472"/>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930559" y="2628472"/>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502713" y="2443806"/>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13" name="直線矢印コネクタ 12"/>
          <p:cNvCxnSpPr/>
          <p:nvPr/>
        </p:nvCxnSpPr>
        <p:spPr>
          <a:xfrm>
            <a:off x="944514" y="28131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985274" y="29655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956259" y="31179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a:off x="983064" y="32703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p:nvPr/>
        </p:nvCxnSpPr>
        <p:spPr>
          <a:xfrm>
            <a:off x="968004" y="342273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502713" y="3164081"/>
            <a:ext cx="706293" cy="369332"/>
          </a:xfrm>
          <a:prstGeom prst="rect">
            <a:avLst/>
          </a:prstGeom>
          <a:noFill/>
        </p:spPr>
        <p:txBody>
          <a:bodyPr wrap="none" rtlCol="0">
            <a:spAutoFit/>
          </a:bodyPr>
          <a:lstStyle/>
          <a:p>
            <a:r>
              <a:rPr kumimoji="1" lang="en-US" altLang="ja-JP" dirty="0" smtClean="0"/>
              <a:t>DATA</a:t>
            </a:r>
            <a:endParaRPr kumimoji="1" lang="ja-JP" altLang="en-US" dirty="0"/>
          </a:p>
        </p:txBody>
      </p:sp>
      <p:cxnSp>
        <p:nvCxnSpPr>
          <p:cNvPr id="21" name="直線矢印コネクタ 20"/>
          <p:cNvCxnSpPr/>
          <p:nvPr/>
        </p:nvCxnSpPr>
        <p:spPr>
          <a:xfrm>
            <a:off x="956259" y="3561327"/>
            <a:ext cx="1857117" cy="46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1571383" y="3587153"/>
            <a:ext cx="497890" cy="369332"/>
          </a:xfrm>
          <a:prstGeom prst="rect">
            <a:avLst/>
          </a:prstGeom>
          <a:noFill/>
        </p:spPr>
        <p:txBody>
          <a:bodyPr wrap="none" rtlCol="0">
            <a:spAutoFit/>
          </a:bodyPr>
          <a:lstStyle/>
          <a:p>
            <a:r>
              <a:rPr kumimoji="1" lang="en-US" altLang="ja-JP" dirty="0" smtClean="0"/>
              <a:t>FIN</a:t>
            </a:r>
            <a:endParaRPr kumimoji="1" lang="ja-JP" altLang="en-US" dirty="0"/>
          </a:p>
        </p:txBody>
      </p:sp>
      <p:cxnSp>
        <p:nvCxnSpPr>
          <p:cNvPr id="24" name="直線矢印コネクタ 23"/>
          <p:cNvCxnSpPr/>
          <p:nvPr/>
        </p:nvCxnSpPr>
        <p:spPr>
          <a:xfrm flipH="1">
            <a:off x="968004" y="4387023"/>
            <a:ext cx="1845372" cy="558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1612143" y="4353661"/>
            <a:ext cx="457427" cy="369332"/>
          </a:xfrm>
          <a:prstGeom prst="rect">
            <a:avLst/>
          </a:prstGeom>
          <a:noFill/>
        </p:spPr>
        <p:txBody>
          <a:bodyPr wrap="none" rtlCol="0">
            <a:spAutoFit/>
          </a:bodyPr>
          <a:lstStyle/>
          <a:p>
            <a:r>
              <a:rPr kumimoji="1" lang="en-US" altLang="ja-JP" dirty="0" smtClean="0"/>
              <a:t>OK</a:t>
            </a:r>
            <a:endParaRPr kumimoji="1" lang="ja-JP" altLang="en-US" dirty="0"/>
          </a:p>
        </p:txBody>
      </p:sp>
      <p:sp>
        <p:nvSpPr>
          <p:cNvPr id="26" name="テキスト ボックス 25"/>
          <p:cNvSpPr txBox="1"/>
          <p:nvPr/>
        </p:nvSpPr>
        <p:spPr>
          <a:xfrm>
            <a:off x="2420428" y="4031523"/>
            <a:ext cx="807282" cy="369332"/>
          </a:xfrm>
          <a:prstGeom prst="rect">
            <a:avLst/>
          </a:prstGeom>
          <a:noFill/>
        </p:spPr>
        <p:txBody>
          <a:bodyPr wrap="none" rtlCol="0">
            <a:spAutoFit/>
          </a:bodyPr>
          <a:lstStyle/>
          <a:p>
            <a:r>
              <a:rPr kumimoji="1" lang="en-US" altLang="ja-JP" dirty="0" smtClean="0"/>
              <a:t>CHECK</a:t>
            </a:r>
            <a:endParaRPr kumimoji="1" lang="ja-JP" altLang="en-US" dirty="0"/>
          </a:p>
        </p:txBody>
      </p:sp>
      <p:cxnSp>
        <p:nvCxnSpPr>
          <p:cNvPr id="27" name="直線矢印コネクタ 26"/>
          <p:cNvCxnSpPr/>
          <p:nvPr/>
        </p:nvCxnSpPr>
        <p:spPr>
          <a:xfrm flipH="1">
            <a:off x="3561526" y="2714316"/>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flipH="1">
            <a:off x="5458298" y="2714316"/>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3575481" y="2714316"/>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147635" y="2529650"/>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31" name="直線矢印コネクタ 30"/>
          <p:cNvCxnSpPr/>
          <p:nvPr/>
        </p:nvCxnSpPr>
        <p:spPr>
          <a:xfrm>
            <a:off x="3589436" y="28989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p:nvPr/>
        </p:nvCxnSpPr>
        <p:spPr>
          <a:xfrm>
            <a:off x="3630196" y="30513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p:nvPr/>
        </p:nvCxnSpPr>
        <p:spPr>
          <a:xfrm>
            <a:off x="3601181" y="32037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a:off x="3627986" y="33561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5" name="直線矢印コネクタ 34"/>
          <p:cNvCxnSpPr/>
          <p:nvPr/>
        </p:nvCxnSpPr>
        <p:spPr>
          <a:xfrm>
            <a:off x="3612926" y="350858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47635" y="3249925"/>
            <a:ext cx="706293" cy="369332"/>
          </a:xfrm>
          <a:prstGeom prst="rect">
            <a:avLst/>
          </a:prstGeom>
          <a:noFill/>
        </p:spPr>
        <p:txBody>
          <a:bodyPr wrap="none" rtlCol="0">
            <a:spAutoFit/>
          </a:bodyPr>
          <a:lstStyle/>
          <a:p>
            <a:r>
              <a:rPr kumimoji="1" lang="en-US" altLang="ja-JP" dirty="0" smtClean="0"/>
              <a:t>DATA</a:t>
            </a:r>
            <a:endParaRPr kumimoji="1" lang="ja-JP" altLang="en-US" dirty="0"/>
          </a:p>
        </p:txBody>
      </p:sp>
      <p:cxnSp>
        <p:nvCxnSpPr>
          <p:cNvPr id="37" name="直線矢印コネクタ 36"/>
          <p:cNvCxnSpPr/>
          <p:nvPr/>
        </p:nvCxnSpPr>
        <p:spPr>
          <a:xfrm>
            <a:off x="3601181" y="3647171"/>
            <a:ext cx="1857117" cy="46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テキスト ボックス 37"/>
          <p:cNvSpPr txBox="1"/>
          <p:nvPr/>
        </p:nvSpPr>
        <p:spPr>
          <a:xfrm>
            <a:off x="4216305" y="3672997"/>
            <a:ext cx="497890" cy="369332"/>
          </a:xfrm>
          <a:prstGeom prst="rect">
            <a:avLst/>
          </a:prstGeom>
          <a:noFill/>
        </p:spPr>
        <p:txBody>
          <a:bodyPr wrap="none" rtlCol="0">
            <a:spAutoFit/>
          </a:bodyPr>
          <a:lstStyle/>
          <a:p>
            <a:r>
              <a:rPr kumimoji="1" lang="en-US" altLang="ja-JP" dirty="0" smtClean="0"/>
              <a:t>FIN</a:t>
            </a:r>
            <a:endParaRPr kumimoji="1" lang="ja-JP" altLang="en-US" dirty="0"/>
          </a:p>
        </p:txBody>
      </p:sp>
      <p:cxnSp>
        <p:nvCxnSpPr>
          <p:cNvPr id="39" name="直線矢印コネクタ 38"/>
          <p:cNvCxnSpPr/>
          <p:nvPr/>
        </p:nvCxnSpPr>
        <p:spPr>
          <a:xfrm flipH="1">
            <a:off x="3612926" y="4472867"/>
            <a:ext cx="1845372" cy="5582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4257065" y="4439505"/>
            <a:ext cx="740106" cy="369332"/>
          </a:xfrm>
          <a:prstGeom prst="rect">
            <a:avLst/>
          </a:prstGeom>
          <a:noFill/>
        </p:spPr>
        <p:txBody>
          <a:bodyPr wrap="none" rtlCol="0">
            <a:spAutoFit/>
          </a:bodyPr>
          <a:lstStyle/>
          <a:p>
            <a:r>
              <a:rPr kumimoji="1" lang="en-US" altLang="ja-JP" dirty="0" smtClean="0"/>
              <a:t>FALSE</a:t>
            </a:r>
            <a:endParaRPr kumimoji="1" lang="ja-JP" altLang="en-US" dirty="0"/>
          </a:p>
        </p:txBody>
      </p:sp>
      <p:sp>
        <p:nvSpPr>
          <p:cNvPr id="41" name="テキスト ボックス 40"/>
          <p:cNvSpPr txBox="1"/>
          <p:nvPr/>
        </p:nvSpPr>
        <p:spPr>
          <a:xfrm>
            <a:off x="5065350" y="4117367"/>
            <a:ext cx="807282" cy="369332"/>
          </a:xfrm>
          <a:prstGeom prst="rect">
            <a:avLst/>
          </a:prstGeom>
          <a:noFill/>
        </p:spPr>
        <p:txBody>
          <a:bodyPr wrap="none" rtlCol="0">
            <a:spAutoFit/>
          </a:bodyPr>
          <a:lstStyle/>
          <a:p>
            <a:r>
              <a:rPr kumimoji="1" lang="en-US" altLang="ja-JP" dirty="0" smtClean="0"/>
              <a:t>CHECK</a:t>
            </a:r>
            <a:endParaRPr kumimoji="1" lang="ja-JP" altLang="en-US" dirty="0"/>
          </a:p>
        </p:txBody>
      </p:sp>
      <p:cxnSp>
        <p:nvCxnSpPr>
          <p:cNvPr id="42" name="直線矢印コネクタ 41"/>
          <p:cNvCxnSpPr/>
          <p:nvPr/>
        </p:nvCxnSpPr>
        <p:spPr>
          <a:xfrm flipH="1">
            <a:off x="6211668" y="2720198"/>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p:nvPr/>
        </p:nvCxnSpPr>
        <p:spPr>
          <a:xfrm flipH="1">
            <a:off x="8108440" y="2720198"/>
            <a:ext cx="27910" cy="39776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4" name="直線矢印コネクタ 43"/>
          <p:cNvCxnSpPr/>
          <p:nvPr/>
        </p:nvCxnSpPr>
        <p:spPr>
          <a:xfrm>
            <a:off x="6253533" y="2746987"/>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6797777" y="2535532"/>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46" name="直線矢印コネクタ 45"/>
          <p:cNvCxnSpPr/>
          <p:nvPr/>
        </p:nvCxnSpPr>
        <p:spPr>
          <a:xfrm>
            <a:off x="6239578" y="29048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6280338" y="30572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48" name="直線矢印コネクタ 47"/>
          <p:cNvCxnSpPr/>
          <p:nvPr/>
        </p:nvCxnSpPr>
        <p:spPr>
          <a:xfrm>
            <a:off x="6251323" y="32096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49" name="直線矢印コネクタ 48"/>
          <p:cNvCxnSpPr/>
          <p:nvPr/>
        </p:nvCxnSpPr>
        <p:spPr>
          <a:xfrm>
            <a:off x="6278128" y="33620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a:off x="6263068" y="3514464"/>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6797777" y="3255807"/>
            <a:ext cx="706293" cy="369332"/>
          </a:xfrm>
          <a:prstGeom prst="rect">
            <a:avLst/>
          </a:prstGeom>
          <a:noFill/>
        </p:spPr>
        <p:txBody>
          <a:bodyPr wrap="none" rtlCol="0">
            <a:spAutoFit/>
          </a:bodyPr>
          <a:lstStyle/>
          <a:p>
            <a:r>
              <a:rPr kumimoji="1" lang="en-US" altLang="ja-JP" dirty="0" smtClean="0"/>
              <a:t>DATA</a:t>
            </a:r>
            <a:endParaRPr kumimoji="1" lang="ja-JP" altLang="en-US" dirty="0"/>
          </a:p>
        </p:txBody>
      </p:sp>
      <p:cxnSp>
        <p:nvCxnSpPr>
          <p:cNvPr id="52" name="直線矢印コネクタ 51"/>
          <p:cNvCxnSpPr/>
          <p:nvPr/>
        </p:nvCxnSpPr>
        <p:spPr>
          <a:xfrm>
            <a:off x="6251323" y="3653053"/>
            <a:ext cx="1857117" cy="462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6866447" y="3678879"/>
            <a:ext cx="497890" cy="369332"/>
          </a:xfrm>
          <a:prstGeom prst="rect">
            <a:avLst/>
          </a:prstGeom>
          <a:noFill/>
        </p:spPr>
        <p:txBody>
          <a:bodyPr wrap="none" rtlCol="0">
            <a:spAutoFit/>
          </a:bodyPr>
          <a:lstStyle/>
          <a:p>
            <a:r>
              <a:rPr kumimoji="1" lang="en-US" altLang="ja-JP" dirty="0" smtClean="0"/>
              <a:t>FIN</a:t>
            </a:r>
            <a:endParaRPr kumimoji="1" lang="ja-JP" altLang="en-US" dirty="0"/>
          </a:p>
        </p:txBody>
      </p:sp>
      <p:cxnSp>
        <p:nvCxnSpPr>
          <p:cNvPr id="57" name="直線矢印コネクタ 56"/>
          <p:cNvCxnSpPr/>
          <p:nvPr/>
        </p:nvCxnSpPr>
        <p:spPr>
          <a:xfrm>
            <a:off x="3559864" y="5176037"/>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テキスト ボックス 57"/>
          <p:cNvSpPr txBox="1"/>
          <p:nvPr/>
        </p:nvSpPr>
        <p:spPr>
          <a:xfrm>
            <a:off x="4132018" y="4991371"/>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cxnSp>
        <p:nvCxnSpPr>
          <p:cNvPr id="59" name="直線矢印コネクタ 58"/>
          <p:cNvCxnSpPr/>
          <p:nvPr/>
        </p:nvCxnSpPr>
        <p:spPr>
          <a:xfrm>
            <a:off x="3573819" y="5360703"/>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61" name="直線矢印コネクタ 60"/>
          <p:cNvCxnSpPr/>
          <p:nvPr/>
        </p:nvCxnSpPr>
        <p:spPr>
          <a:xfrm>
            <a:off x="6278128" y="3678879"/>
            <a:ext cx="0" cy="22027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6280338" y="4472742"/>
            <a:ext cx="1133644" cy="369332"/>
          </a:xfrm>
          <a:prstGeom prst="rect">
            <a:avLst/>
          </a:prstGeom>
          <a:noFill/>
        </p:spPr>
        <p:txBody>
          <a:bodyPr wrap="none" rtlCol="0">
            <a:spAutoFit/>
          </a:bodyPr>
          <a:lstStyle/>
          <a:p>
            <a:r>
              <a:rPr kumimoji="1" lang="en-US" altLang="ja-JP" dirty="0" smtClean="0"/>
              <a:t>TIME OUT</a:t>
            </a:r>
            <a:endParaRPr kumimoji="1" lang="ja-JP" altLang="en-US" dirty="0"/>
          </a:p>
        </p:txBody>
      </p:sp>
      <p:cxnSp>
        <p:nvCxnSpPr>
          <p:cNvPr id="63" name="直線矢印コネクタ 62"/>
          <p:cNvCxnSpPr/>
          <p:nvPr/>
        </p:nvCxnSpPr>
        <p:spPr>
          <a:xfrm>
            <a:off x="6183758" y="5881655"/>
            <a:ext cx="1882817" cy="489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p:nvPr/>
        </p:nvCxnSpPr>
        <p:spPr>
          <a:xfrm>
            <a:off x="6197713" y="6066321"/>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66" name="テキスト ボックス 65"/>
          <p:cNvSpPr txBox="1"/>
          <p:nvPr/>
        </p:nvSpPr>
        <p:spPr>
          <a:xfrm>
            <a:off x="6729474" y="5881655"/>
            <a:ext cx="774596" cy="369332"/>
          </a:xfrm>
          <a:prstGeom prst="rect">
            <a:avLst/>
          </a:prstGeom>
          <a:noFill/>
        </p:spPr>
        <p:txBody>
          <a:bodyPr wrap="none" rtlCol="0">
            <a:spAutoFit/>
          </a:bodyPr>
          <a:lstStyle/>
          <a:p>
            <a:r>
              <a:rPr kumimoji="1" lang="en-US" altLang="ja-JP" dirty="0" smtClean="0"/>
              <a:t>START</a:t>
            </a:r>
            <a:endParaRPr kumimoji="1" lang="ja-JP" altLang="en-US" dirty="0"/>
          </a:p>
        </p:txBody>
      </p:sp>
      <p:sp>
        <p:nvSpPr>
          <p:cNvPr id="67" name="テキスト ボックス 66"/>
          <p:cNvSpPr txBox="1"/>
          <p:nvPr/>
        </p:nvSpPr>
        <p:spPr>
          <a:xfrm>
            <a:off x="6866447" y="6297130"/>
            <a:ext cx="706293" cy="369332"/>
          </a:xfrm>
          <a:prstGeom prst="rect">
            <a:avLst/>
          </a:prstGeom>
          <a:noFill/>
        </p:spPr>
        <p:txBody>
          <a:bodyPr wrap="none" rtlCol="0">
            <a:spAutoFit/>
          </a:bodyPr>
          <a:lstStyle/>
          <a:p>
            <a:r>
              <a:rPr kumimoji="1" lang="en-US" altLang="ja-JP" dirty="0" smtClean="0"/>
              <a:t>DATA</a:t>
            </a:r>
            <a:endParaRPr kumimoji="1" lang="ja-JP" altLang="en-US" dirty="0"/>
          </a:p>
        </p:txBody>
      </p:sp>
      <p:sp>
        <p:nvSpPr>
          <p:cNvPr id="68" name="テキスト ボックス 67"/>
          <p:cNvSpPr txBox="1"/>
          <p:nvPr/>
        </p:nvSpPr>
        <p:spPr>
          <a:xfrm>
            <a:off x="4021100" y="5480837"/>
            <a:ext cx="706293" cy="369332"/>
          </a:xfrm>
          <a:prstGeom prst="rect">
            <a:avLst/>
          </a:prstGeom>
          <a:noFill/>
        </p:spPr>
        <p:txBody>
          <a:bodyPr wrap="none" rtlCol="0">
            <a:spAutoFit/>
          </a:bodyPr>
          <a:lstStyle/>
          <a:p>
            <a:r>
              <a:rPr kumimoji="1" lang="en-US" altLang="ja-JP" dirty="0" smtClean="0"/>
              <a:t>DATA</a:t>
            </a:r>
            <a:endParaRPr kumimoji="1" lang="ja-JP" altLang="en-US" dirty="0"/>
          </a:p>
        </p:txBody>
      </p:sp>
      <p:sp>
        <p:nvSpPr>
          <p:cNvPr id="70" name="フリーフォーム 69"/>
          <p:cNvSpPr/>
          <p:nvPr/>
        </p:nvSpPr>
        <p:spPr>
          <a:xfrm>
            <a:off x="6183758" y="6389640"/>
            <a:ext cx="1772283" cy="308233"/>
          </a:xfrm>
          <a:custGeom>
            <a:avLst/>
            <a:gdLst>
              <a:gd name="connsiteX0" fmla="*/ 0 w 1772283"/>
              <a:gd name="connsiteY0" fmla="*/ 210536 h 308233"/>
              <a:gd name="connsiteX1" fmla="*/ 404695 w 1772283"/>
              <a:gd name="connsiteY1" fmla="*/ 1185 h 308233"/>
              <a:gd name="connsiteX2" fmla="*/ 753569 w 1772283"/>
              <a:gd name="connsiteY2" fmla="*/ 294276 h 308233"/>
              <a:gd name="connsiteX3" fmla="*/ 1116399 w 1772283"/>
              <a:gd name="connsiteY3" fmla="*/ 84925 h 308233"/>
              <a:gd name="connsiteX4" fmla="*/ 1409453 w 1772283"/>
              <a:gd name="connsiteY4" fmla="*/ 224493 h 308233"/>
              <a:gd name="connsiteX5" fmla="*/ 1688553 w 1772283"/>
              <a:gd name="connsiteY5" fmla="*/ 112839 h 308233"/>
              <a:gd name="connsiteX6" fmla="*/ 1772283 w 1772283"/>
              <a:gd name="connsiteY6" fmla="*/ 308233 h 30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2283" h="308233">
                <a:moveTo>
                  <a:pt x="0" y="210536"/>
                </a:moveTo>
                <a:cubicBezTo>
                  <a:pt x="139550" y="98882"/>
                  <a:pt x="279100" y="-12772"/>
                  <a:pt x="404695" y="1185"/>
                </a:cubicBezTo>
                <a:cubicBezTo>
                  <a:pt x="530290" y="15142"/>
                  <a:pt x="634952" y="280319"/>
                  <a:pt x="753569" y="294276"/>
                </a:cubicBezTo>
                <a:cubicBezTo>
                  <a:pt x="872186" y="308233"/>
                  <a:pt x="1007085" y="96555"/>
                  <a:pt x="1116399" y="84925"/>
                </a:cubicBezTo>
                <a:cubicBezTo>
                  <a:pt x="1225713" y="73295"/>
                  <a:pt x="1314094" y="219841"/>
                  <a:pt x="1409453" y="224493"/>
                </a:cubicBezTo>
                <a:cubicBezTo>
                  <a:pt x="1504812" y="229145"/>
                  <a:pt x="1628081" y="98882"/>
                  <a:pt x="1688553" y="112839"/>
                </a:cubicBezTo>
                <a:cubicBezTo>
                  <a:pt x="1749025" y="126796"/>
                  <a:pt x="1742047" y="273341"/>
                  <a:pt x="1772283" y="30823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cxnSp>
        <p:nvCxnSpPr>
          <p:cNvPr id="71" name="直線矢印コネクタ 70"/>
          <p:cNvCxnSpPr/>
          <p:nvPr/>
        </p:nvCxnSpPr>
        <p:spPr>
          <a:xfrm>
            <a:off x="3550026" y="5480837"/>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a:off x="3538091" y="562489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p:nvPr/>
        </p:nvCxnSpPr>
        <p:spPr>
          <a:xfrm>
            <a:off x="3601181" y="5776178"/>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74" name="直線矢印コネクタ 73"/>
          <p:cNvCxnSpPr/>
          <p:nvPr/>
        </p:nvCxnSpPr>
        <p:spPr>
          <a:xfrm>
            <a:off x="3601181" y="5896312"/>
            <a:ext cx="1868862" cy="415475"/>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5" name="テキスト ボックス 74"/>
          <p:cNvSpPr txBox="1"/>
          <p:nvPr/>
        </p:nvSpPr>
        <p:spPr>
          <a:xfrm>
            <a:off x="546692" y="2274626"/>
            <a:ext cx="877163" cy="369332"/>
          </a:xfrm>
          <a:prstGeom prst="rect">
            <a:avLst/>
          </a:prstGeom>
          <a:noFill/>
        </p:spPr>
        <p:txBody>
          <a:bodyPr wrap="none" rtlCol="0">
            <a:spAutoFit/>
          </a:bodyPr>
          <a:lstStyle/>
          <a:p>
            <a:r>
              <a:rPr kumimoji="1" lang="ja-JP" altLang="en-US" dirty="0" smtClean="0"/>
              <a:t>送る側</a:t>
            </a:r>
            <a:endParaRPr kumimoji="1" lang="ja-JP" altLang="en-US" dirty="0"/>
          </a:p>
        </p:txBody>
      </p:sp>
      <p:sp>
        <p:nvSpPr>
          <p:cNvPr id="76" name="テキスト ボックス 75"/>
          <p:cNvSpPr txBox="1"/>
          <p:nvPr/>
        </p:nvSpPr>
        <p:spPr>
          <a:xfrm>
            <a:off x="2119714" y="2283655"/>
            <a:ext cx="1107996" cy="369332"/>
          </a:xfrm>
          <a:prstGeom prst="rect">
            <a:avLst/>
          </a:prstGeom>
          <a:noFill/>
        </p:spPr>
        <p:txBody>
          <a:bodyPr wrap="none" rtlCol="0">
            <a:spAutoFit/>
          </a:bodyPr>
          <a:lstStyle/>
          <a:p>
            <a:r>
              <a:rPr kumimoji="1" lang="ja-JP" altLang="en-US" dirty="0" smtClean="0"/>
              <a:t>もらう側</a:t>
            </a:r>
            <a:endParaRPr kumimoji="1" lang="ja-JP" altLang="en-US" dirty="0"/>
          </a:p>
        </p:txBody>
      </p:sp>
      <p:sp>
        <p:nvSpPr>
          <p:cNvPr id="77" name="テキスト ボックス 76"/>
          <p:cNvSpPr txBox="1"/>
          <p:nvPr/>
        </p:nvSpPr>
        <p:spPr>
          <a:xfrm>
            <a:off x="3167820" y="2318770"/>
            <a:ext cx="877163" cy="369332"/>
          </a:xfrm>
          <a:prstGeom prst="rect">
            <a:avLst/>
          </a:prstGeom>
          <a:noFill/>
        </p:spPr>
        <p:txBody>
          <a:bodyPr wrap="none" rtlCol="0">
            <a:spAutoFit/>
          </a:bodyPr>
          <a:lstStyle/>
          <a:p>
            <a:r>
              <a:rPr kumimoji="1" lang="ja-JP" altLang="en-US" dirty="0" smtClean="0"/>
              <a:t>送る側</a:t>
            </a:r>
            <a:endParaRPr kumimoji="1" lang="ja-JP" altLang="en-US" dirty="0"/>
          </a:p>
        </p:txBody>
      </p:sp>
      <p:sp>
        <p:nvSpPr>
          <p:cNvPr id="78" name="テキスト ボックス 77"/>
          <p:cNvSpPr txBox="1"/>
          <p:nvPr/>
        </p:nvSpPr>
        <p:spPr>
          <a:xfrm>
            <a:off x="4740842" y="2327799"/>
            <a:ext cx="1107996" cy="369332"/>
          </a:xfrm>
          <a:prstGeom prst="rect">
            <a:avLst/>
          </a:prstGeom>
          <a:noFill/>
        </p:spPr>
        <p:txBody>
          <a:bodyPr wrap="none" rtlCol="0">
            <a:spAutoFit/>
          </a:bodyPr>
          <a:lstStyle/>
          <a:p>
            <a:r>
              <a:rPr kumimoji="1" lang="ja-JP" altLang="en-US" dirty="0" smtClean="0"/>
              <a:t>もらう側</a:t>
            </a:r>
            <a:endParaRPr kumimoji="1" lang="ja-JP" altLang="en-US" dirty="0"/>
          </a:p>
        </p:txBody>
      </p:sp>
      <p:sp>
        <p:nvSpPr>
          <p:cNvPr id="79" name="テキスト ボックス 78"/>
          <p:cNvSpPr txBox="1"/>
          <p:nvPr/>
        </p:nvSpPr>
        <p:spPr>
          <a:xfrm>
            <a:off x="5853302" y="2341837"/>
            <a:ext cx="877163" cy="369332"/>
          </a:xfrm>
          <a:prstGeom prst="rect">
            <a:avLst/>
          </a:prstGeom>
          <a:noFill/>
        </p:spPr>
        <p:txBody>
          <a:bodyPr wrap="none" rtlCol="0">
            <a:spAutoFit/>
          </a:bodyPr>
          <a:lstStyle/>
          <a:p>
            <a:r>
              <a:rPr kumimoji="1" lang="ja-JP" altLang="en-US" dirty="0" smtClean="0"/>
              <a:t>送る側</a:t>
            </a:r>
            <a:endParaRPr kumimoji="1" lang="ja-JP" altLang="en-US" dirty="0"/>
          </a:p>
        </p:txBody>
      </p:sp>
      <p:sp>
        <p:nvSpPr>
          <p:cNvPr id="80" name="テキスト ボックス 79"/>
          <p:cNvSpPr txBox="1"/>
          <p:nvPr/>
        </p:nvSpPr>
        <p:spPr>
          <a:xfrm>
            <a:off x="7426324" y="2350866"/>
            <a:ext cx="1107996" cy="369332"/>
          </a:xfrm>
          <a:prstGeom prst="rect">
            <a:avLst/>
          </a:prstGeom>
          <a:noFill/>
        </p:spPr>
        <p:txBody>
          <a:bodyPr wrap="none" rtlCol="0">
            <a:spAutoFit/>
          </a:bodyPr>
          <a:lstStyle/>
          <a:p>
            <a:r>
              <a:rPr kumimoji="1" lang="ja-JP" altLang="en-US" dirty="0" smtClean="0"/>
              <a:t>もらう側</a:t>
            </a:r>
            <a:endParaRPr kumimoji="1" lang="ja-JP" altLang="en-US" dirty="0"/>
          </a:p>
        </p:txBody>
      </p:sp>
    </p:spTree>
    <p:extLst>
      <p:ext uri="{BB962C8B-B14F-4D97-AF65-F5344CB8AC3E}">
        <p14:creationId xmlns:p14="http://schemas.microsoft.com/office/powerpoint/2010/main" val="31810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背景</a:t>
            </a:r>
            <a:endParaRPr lang="en-US" dirty="0"/>
          </a:p>
        </p:txBody>
      </p:sp>
      <p:sp>
        <p:nvSpPr>
          <p:cNvPr id="3" name="Content Placeholder 2"/>
          <p:cNvSpPr>
            <a:spLocks noGrp="1"/>
          </p:cNvSpPr>
          <p:nvPr>
            <p:ph idx="1"/>
          </p:nvPr>
        </p:nvSpPr>
        <p:spPr/>
        <p:txBody>
          <a:bodyPr/>
          <a:lstStyle/>
          <a:p>
            <a:r>
              <a:rPr lang="ja-JP" altLang="en-US" dirty="0"/>
              <a:t>現在</a:t>
            </a:r>
            <a:r>
              <a:rPr lang="ja-JP" altLang="en-US" dirty="0" smtClean="0"/>
              <a:t>、</a:t>
            </a:r>
            <a:r>
              <a:rPr lang="en-US" altLang="ja-JP" dirty="0" smtClean="0"/>
              <a:t>WSN</a:t>
            </a:r>
            <a:r>
              <a:rPr lang="ja-JP" altLang="en-US" dirty="0" smtClean="0"/>
              <a:t>が普及し、様々なアプリケーションが設置されつつある</a:t>
            </a:r>
            <a:endParaRPr lang="en-US" altLang="ja-JP" dirty="0" smtClean="0"/>
          </a:p>
          <a:p>
            <a:pPr lvl="1"/>
            <a:r>
              <a:rPr lang="ja-JP" altLang="en-US" dirty="0" smtClean="0"/>
              <a:t>設置されるセンサの機能が違う</a:t>
            </a:r>
            <a:endParaRPr lang="en-US" altLang="ja-JP" dirty="0" smtClean="0"/>
          </a:p>
        </p:txBody>
      </p:sp>
      <p:pic>
        <p:nvPicPr>
          <p:cNvPr id="5" name="図 4"/>
          <p:cNvPicPr>
            <a:picLocks noChangeAspect="1"/>
          </p:cNvPicPr>
          <p:nvPr/>
        </p:nvPicPr>
        <p:blipFill>
          <a:blip r:embed="rId3"/>
          <a:stretch>
            <a:fillRect/>
          </a:stretch>
        </p:blipFill>
        <p:spPr>
          <a:xfrm>
            <a:off x="4168034" y="3140685"/>
            <a:ext cx="4159007" cy="3247174"/>
          </a:xfrm>
          <a:prstGeom prst="rect">
            <a:avLst/>
          </a:prstGeom>
        </p:spPr>
      </p:pic>
      <p:pic>
        <p:nvPicPr>
          <p:cNvPr id="4" name="図 3"/>
          <p:cNvPicPr>
            <a:picLocks noChangeAspect="1"/>
          </p:cNvPicPr>
          <p:nvPr/>
        </p:nvPicPr>
        <p:blipFill>
          <a:blip r:embed="rId4"/>
          <a:stretch>
            <a:fillRect/>
          </a:stretch>
        </p:blipFill>
        <p:spPr>
          <a:xfrm>
            <a:off x="457200" y="3140685"/>
            <a:ext cx="3691000" cy="3260115"/>
          </a:xfrm>
          <a:prstGeom prst="rect">
            <a:avLst/>
          </a:prstGeom>
        </p:spPr>
      </p:pic>
      <p:sp>
        <p:nvSpPr>
          <p:cNvPr id="6" name="テキスト ボックス 5"/>
          <p:cNvSpPr txBox="1"/>
          <p:nvPr/>
        </p:nvSpPr>
        <p:spPr>
          <a:xfrm>
            <a:off x="8933506" y="4922778"/>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821739681"/>
      </p:ext>
    </p:extLst>
  </p:cSld>
  <p:clrMapOvr>
    <a:masterClrMapping/>
  </p:clrMapOvr>
  <mc:AlternateContent xmlns:mc="http://schemas.openxmlformats.org/markup-compatibility/2006">
    <mc:Choice xmlns:p14="http://schemas.microsoft.com/office/powerpoint/2010/main" Requires="p14">
      <p:transition spd="slow" p14:dur="2000" advTm="1712"/>
    </mc:Choice>
    <mc:Fallback>
      <p:transition xmlns:p14="http://schemas.microsoft.com/office/powerpoint/2010/main" spd="slow" advTm="1712"/>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ハードウェア構成図</a:t>
            </a:r>
            <a:endParaRPr kumimoji="1" lang="ja-JP" altLang="en-US" dirty="0"/>
          </a:p>
        </p:txBody>
      </p:sp>
      <p:pic>
        <p:nvPicPr>
          <p:cNvPr id="6" name="図 5"/>
          <p:cNvPicPr>
            <a:picLocks noChangeAspect="1"/>
          </p:cNvPicPr>
          <p:nvPr/>
        </p:nvPicPr>
        <p:blipFill>
          <a:blip r:embed="rId3"/>
          <a:stretch>
            <a:fillRect/>
          </a:stretch>
        </p:blipFill>
        <p:spPr>
          <a:xfrm>
            <a:off x="4205063" y="1473466"/>
            <a:ext cx="1502524" cy="1502524"/>
          </a:xfrm>
          <a:prstGeom prst="rect">
            <a:avLst/>
          </a:prstGeom>
        </p:spPr>
      </p:pic>
      <p:pic>
        <p:nvPicPr>
          <p:cNvPr id="7" name="図 6"/>
          <p:cNvPicPr>
            <a:picLocks noChangeAspect="1"/>
          </p:cNvPicPr>
          <p:nvPr/>
        </p:nvPicPr>
        <p:blipFill>
          <a:blip r:embed="rId3"/>
          <a:stretch>
            <a:fillRect/>
          </a:stretch>
        </p:blipFill>
        <p:spPr>
          <a:xfrm>
            <a:off x="5707587" y="1417638"/>
            <a:ext cx="1558352" cy="1558352"/>
          </a:xfrm>
          <a:prstGeom prst="rect">
            <a:avLst/>
          </a:prstGeom>
        </p:spPr>
      </p:pic>
      <p:pic>
        <p:nvPicPr>
          <p:cNvPr id="9" name="図 8"/>
          <p:cNvPicPr>
            <a:picLocks noChangeAspect="1"/>
          </p:cNvPicPr>
          <p:nvPr/>
        </p:nvPicPr>
        <p:blipFill>
          <a:blip r:embed="rId3"/>
          <a:stretch>
            <a:fillRect/>
          </a:stretch>
        </p:blipFill>
        <p:spPr>
          <a:xfrm>
            <a:off x="3138766" y="5010475"/>
            <a:ext cx="1373713" cy="1373713"/>
          </a:xfrm>
          <a:prstGeom prst="rect">
            <a:avLst/>
          </a:prstGeom>
        </p:spPr>
      </p:pic>
      <p:pic>
        <p:nvPicPr>
          <p:cNvPr id="10" name="図 9"/>
          <p:cNvPicPr>
            <a:picLocks noChangeAspect="1"/>
          </p:cNvPicPr>
          <p:nvPr/>
        </p:nvPicPr>
        <p:blipFill>
          <a:blip r:embed="rId3"/>
          <a:stretch>
            <a:fillRect/>
          </a:stretch>
        </p:blipFill>
        <p:spPr>
          <a:xfrm>
            <a:off x="4855229" y="5198794"/>
            <a:ext cx="1373713" cy="1373713"/>
          </a:xfrm>
          <a:prstGeom prst="rect">
            <a:avLst/>
          </a:prstGeom>
        </p:spPr>
      </p:pic>
      <p:pic>
        <p:nvPicPr>
          <p:cNvPr id="11" name="図 10"/>
          <p:cNvPicPr>
            <a:picLocks noChangeAspect="1"/>
          </p:cNvPicPr>
          <p:nvPr/>
        </p:nvPicPr>
        <p:blipFill>
          <a:blip r:embed="rId3"/>
          <a:stretch>
            <a:fillRect/>
          </a:stretch>
        </p:blipFill>
        <p:spPr>
          <a:xfrm>
            <a:off x="6703487" y="4323618"/>
            <a:ext cx="1373713" cy="1373713"/>
          </a:xfrm>
          <a:prstGeom prst="rect">
            <a:avLst/>
          </a:prstGeom>
        </p:spPr>
      </p:pic>
      <p:pic>
        <p:nvPicPr>
          <p:cNvPr id="12" name="図 11"/>
          <p:cNvPicPr>
            <a:picLocks noChangeAspect="1"/>
          </p:cNvPicPr>
          <p:nvPr/>
        </p:nvPicPr>
        <p:blipFill>
          <a:blip r:embed="rId3"/>
          <a:stretch>
            <a:fillRect/>
          </a:stretch>
        </p:blipFill>
        <p:spPr>
          <a:xfrm>
            <a:off x="4205063" y="3636761"/>
            <a:ext cx="1373713" cy="1373713"/>
          </a:xfrm>
          <a:prstGeom prst="rect">
            <a:avLst/>
          </a:prstGeom>
        </p:spPr>
      </p:pic>
      <p:cxnSp>
        <p:nvCxnSpPr>
          <p:cNvPr id="22" name="直線矢印コネクタ 21"/>
          <p:cNvCxnSpPr/>
          <p:nvPr/>
        </p:nvCxnSpPr>
        <p:spPr>
          <a:xfrm>
            <a:off x="1982714" y="4200983"/>
            <a:ext cx="2529765" cy="122635"/>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1982714" y="4717383"/>
            <a:ext cx="1478121" cy="865319"/>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1982714" y="4505783"/>
            <a:ext cx="4720773" cy="406994"/>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p:nvPr/>
        </p:nvCxnSpPr>
        <p:spPr>
          <a:xfrm>
            <a:off x="1982714" y="4505783"/>
            <a:ext cx="3027123" cy="1191548"/>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p:nvPr/>
        </p:nvCxnSpPr>
        <p:spPr>
          <a:xfrm>
            <a:off x="5400577" y="1800421"/>
            <a:ext cx="600064" cy="0"/>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p:nvPr/>
        </p:nvCxnSpPr>
        <p:spPr>
          <a:xfrm flipH="1">
            <a:off x="5434913" y="2315696"/>
            <a:ext cx="545348" cy="0"/>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V="1">
            <a:off x="1982714" y="2315696"/>
            <a:ext cx="2529765" cy="1563157"/>
          </a:xfrm>
          <a:prstGeom prst="straightConnector1">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311284" y="2500362"/>
            <a:ext cx="3185487" cy="369332"/>
          </a:xfrm>
          <a:prstGeom prst="rect">
            <a:avLst/>
          </a:prstGeom>
          <a:solidFill>
            <a:schemeClr val="bg2">
              <a:lumMod val="60000"/>
              <a:lumOff val="40000"/>
            </a:schemeClr>
          </a:solidFill>
        </p:spPr>
        <p:txBody>
          <a:bodyPr wrap="none" rtlCol="0">
            <a:spAutoFit/>
          </a:bodyPr>
          <a:lstStyle/>
          <a:p>
            <a:r>
              <a:rPr kumimoji="1" lang="ja-JP" altLang="en-US" dirty="0" smtClean="0"/>
              <a:t>ノード情報、セキュアな情報</a:t>
            </a:r>
            <a:endParaRPr kumimoji="1" lang="ja-JP" altLang="en-US" dirty="0"/>
          </a:p>
        </p:txBody>
      </p:sp>
      <p:sp>
        <p:nvSpPr>
          <p:cNvPr id="43" name="四角形吹き出し 42"/>
          <p:cNvSpPr/>
          <p:nvPr/>
        </p:nvSpPr>
        <p:spPr>
          <a:xfrm>
            <a:off x="6435618" y="1388339"/>
            <a:ext cx="1660642" cy="581547"/>
          </a:xfrm>
          <a:prstGeom prst="wedgeRectCallout">
            <a:avLst>
              <a:gd name="adj1" fmla="val -53881"/>
              <a:gd name="adj2" fmla="val 130242"/>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追加したいノード</a:t>
            </a:r>
          </a:p>
        </p:txBody>
      </p:sp>
      <p:sp>
        <p:nvSpPr>
          <p:cNvPr id="44" name="角丸四角形吹き出し 43"/>
          <p:cNvSpPr/>
          <p:nvPr/>
        </p:nvSpPr>
        <p:spPr>
          <a:xfrm>
            <a:off x="4002055" y="1404805"/>
            <a:ext cx="1360959" cy="390790"/>
          </a:xfrm>
          <a:prstGeom prst="wedgeRoundRectCallout">
            <a:avLst>
              <a:gd name="adj1" fmla="val 29411"/>
              <a:gd name="adj2" fmla="val 1553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コネクタ</a:t>
            </a:r>
          </a:p>
        </p:txBody>
      </p:sp>
      <p:sp>
        <p:nvSpPr>
          <p:cNvPr id="45" name="テキスト ボックス 44"/>
          <p:cNvSpPr txBox="1"/>
          <p:nvPr/>
        </p:nvSpPr>
        <p:spPr>
          <a:xfrm>
            <a:off x="2432395" y="3878853"/>
            <a:ext cx="1569660" cy="369332"/>
          </a:xfrm>
          <a:prstGeom prst="rect">
            <a:avLst/>
          </a:prstGeom>
          <a:solidFill>
            <a:schemeClr val="bg2">
              <a:lumMod val="60000"/>
              <a:lumOff val="40000"/>
            </a:schemeClr>
          </a:solidFill>
        </p:spPr>
        <p:txBody>
          <a:bodyPr wrap="none" rtlCol="0">
            <a:spAutoFit/>
          </a:bodyPr>
          <a:lstStyle/>
          <a:p>
            <a:r>
              <a:rPr kumimoji="1" lang="ja-JP" altLang="en-US" dirty="0" smtClean="0"/>
              <a:t>センサデータ</a:t>
            </a:r>
            <a:endParaRPr kumimoji="1" lang="ja-JP" altLang="en-US" dirty="0"/>
          </a:p>
        </p:txBody>
      </p:sp>
      <p:sp>
        <p:nvSpPr>
          <p:cNvPr id="46" name="テキスト ボックス 45"/>
          <p:cNvSpPr txBox="1"/>
          <p:nvPr/>
        </p:nvSpPr>
        <p:spPr>
          <a:xfrm>
            <a:off x="2353936" y="4543445"/>
            <a:ext cx="1569660" cy="369332"/>
          </a:xfrm>
          <a:prstGeom prst="rect">
            <a:avLst/>
          </a:prstGeom>
          <a:solidFill>
            <a:schemeClr val="bg2">
              <a:lumMod val="60000"/>
              <a:lumOff val="40000"/>
            </a:schemeClr>
          </a:solidFill>
        </p:spPr>
        <p:txBody>
          <a:bodyPr wrap="none" rtlCol="0">
            <a:spAutoFit/>
          </a:bodyPr>
          <a:lstStyle/>
          <a:p>
            <a:r>
              <a:rPr kumimoji="1" lang="ja-JP" altLang="en-US" dirty="0" smtClean="0"/>
              <a:t>センサデータ</a:t>
            </a:r>
            <a:endParaRPr kumimoji="1" lang="ja-JP" altLang="en-US" dirty="0"/>
          </a:p>
        </p:txBody>
      </p:sp>
      <p:sp>
        <p:nvSpPr>
          <p:cNvPr id="48" name="テキスト ボックス 47"/>
          <p:cNvSpPr txBox="1"/>
          <p:nvPr/>
        </p:nvSpPr>
        <p:spPr>
          <a:xfrm>
            <a:off x="1739897" y="2777398"/>
            <a:ext cx="2262158" cy="646331"/>
          </a:xfrm>
          <a:prstGeom prst="rect">
            <a:avLst/>
          </a:prstGeom>
          <a:solidFill>
            <a:schemeClr val="bg2">
              <a:lumMod val="60000"/>
              <a:lumOff val="40000"/>
            </a:schemeClr>
          </a:solidFill>
        </p:spPr>
        <p:txBody>
          <a:bodyPr wrap="none" rtlCol="0">
            <a:spAutoFit/>
          </a:bodyPr>
          <a:lstStyle/>
          <a:p>
            <a:r>
              <a:rPr kumimoji="1" lang="ja-JP" altLang="en-US" dirty="0" smtClean="0"/>
              <a:t>新しいノードの情報</a:t>
            </a:r>
            <a:endParaRPr kumimoji="1" lang="en-US" altLang="ja-JP" dirty="0" smtClean="0"/>
          </a:p>
          <a:p>
            <a:r>
              <a:rPr kumimoji="1" lang="ja-JP" altLang="en-US" dirty="0" smtClean="0"/>
              <a:t>セキュな情報</a:t>
            </a:r>
            <a:endParaRPr kumimoji="1" lang="ja-JP" altLang="en-US" dirty="0"/>
          </a:p>
        </p:txBody>
      </p:sp>
      <p:sp>
        <p:nvSpPr>
          <p:cNvPr id="49" name="円柱 48"/>
          <p:cNvSpPr/>
          <p:nvPr/>
        </p:nvSpPr>
        <p:spPr>
          <a:xfrm>
            <a:off x="457200" y="3448441"/>
            <a:ext cx="1525514" cy="156203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サーバ</a:t>
            </a:r>
            <a:endParaRPr kumimoji="1" lang="ja-JP" altLang="en-US" dirty="0"/>
          </a:p>
        </p:txBody>
      </p:sp>
    </p:spTree>
    <p:extLst>
      <p:ext uri="{BB962C8B-B14F-4D97-AF65-F5344CB8AC3E}">
        <p14:creationId xmlns:p14="http://schemas.microsoft.com/office/powerpoint/2010/main" val="4159838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システム構成図</a:t>
            </a:r>
            <a:endParaRPr kumimoji="1" lang="ja-JP" altLang="en-US" dirty="0"/>
          </a:p>
        </p:txBody>
      </p:sp>
      <p:sp>
        <p:nvSpPr>
          <p:cNvPr id="5" name="正方形/長方形 4"/>
          <p:cNvSpPr/>
          <p:nvPr/>
        </p:nvSpPr>
        <p:spPr>
          <a:xfrm>
            <a:off x="4926107" y="4082791"/>
            <a:ext cx="2666297" cy="2618635"/>
          </a:xfrm>
          <a:prstGeom prst="rect">
            <a:avLst/>
          </a:prstGeom>
        </p:spPr>
        <p:style>
          <a:lnRef idx="2">
            <a:schemeClr val="dk1"/>
          </a:lnRef>
          <a:fillRef idx="1">
            <a:schemeClr val="lt1"/>
          </a:fillRef>
          <a:effectRef idx="0">
            <a:schemeClr val="dk1"/>
          </a:effectRef>
          <a:fontRef idx="minor">
            <a:schemeClr val="dk1"/>
          </a:fontRef>
        </p:style>
        <p:txBody>
          <a:bodyPr vert="horz" rtlCol="0" anchor="b" anchorCtr="0"/>
          <a:lstStyle/>
          <a:p>
            <a:r>
              <a:rPr kumimoji="1" lang="ja-JP" altLang="en-US" dirty="0" smtClean="0">
                <a:solidFill>
                  <a:srgbClr val="0000FF"/>
                </a:solidFill>
              </a:rPr>
              <a:t>追加ノード</a:t>
            </a:r>
            <a:r>
              <a:rPr kumimoji="1" lang="en-US" altLang="ja-JP" dirty="0" smtClean="0">
                <a:solidFill>
                  <a:srgbClr val="0000FF"/>
                </a:solidFill>
              </a:rPr>
              <a:t>	</a:t>
            </a:r>
            <a:r>
              <a:rPr kumimoji="1" lang="ja-JP" altLang="en-US" dirty="0" smtClean="0">
                <a:solidFill>
                  <a:srgbClr val="0000FF"/>
                </a:solidFill>
              </a:rPr>
              <a:t>　　　</a:t>
            </a:r>
            <a:r>
              <a:rPr kumimoji="1" lang="ja-JP" altLang="en-US" dirty="0" smtClean="0">
                <a:solidFill>
                  <a:srgbClr val="FF0000"/>
                </a:solidFill>
              </a:rPr>
              <a:t>光送信モジュール　　　　無線通信モジュール</a:t>
            </a:r>
            <a:endParaRPr kumimoji="1" lang="ja-JP" altLang="en-US" dirty="0">
              <a:solidFill>
                <a:srgbClr val="FF0000"/>
              </a:solidFill>
            </a:endParaRPr>
          </a:p>
        </p:txBody>
      </p:sp>
      <p:sp>
        <p:nvSpPr>
          <p:cNvPr id="8" name="正方形/長方形 7"/>
          <p:cNvSpPr/>
          <p:nvPr/>
        </p:nvSpPr>
        <p:spPr>
          <a:xfrm>
            <a:off x="4626531" y="1254985"/>
            <a:ext cx="2965874" cy="2290030"/>
          </a:xfrm>
          <a:prstGeom prst="rect">
            <a:avLst/>
          </a:prstGeom>
          <a:ln>
            <a:solidFill>
              <a:srgbClr val="2F2B20"/>
            </a:solidFill>
          </a:ln>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dirty="0" smtClean="0">
                <a:solidFill>
                  <a:srgbClr val="0000FF"/>
                </a:solidFill>
              </a:rPr>
              <a:t>コネクタ</a:t>
            </a:r>
            <a:r>
              <a:rPr kumimoji="1" lang="en-US" altLang="ja-JP" dirty="0" smtClean="0">
                <a:solidFill>
                  <a:srgbClr val="FF0000"/>
                </a:solidFill>
              </a:rPr>
              <a:t>		</a:t>
            </a:r>
            <a:r>
              <a:rPr kumimoji="1" lang="ja-JP" altLang="en-US" dirty="0" smtClean="0">
                <a:solidFill>
                  <a:srgbClr val="FF0000"/>
                </a:solidFill>
              </a:rPr>
              <a:t>光送信モジュール</a:t>
            </a:r>
            <a:r>
              <a:rPr kumimoji="1" lang="en-US" altLang="ja-JP" dirty="0" smtClean="0">
                <a:solidFill>
                  <a:srgbClr val="FF0000"/>
                </a:solidFill>
              </a:rPr>
              <a:t>	</a:t>
            </a:r>
            <a:r>
              <a:rPr kumimoji="1" lang="ja-JP" altLang="en-US" dirty="0" smtClean="0">
                <a:solidFill>
                  <a:srgbClr val="FF0000"/>
                </a:solidFill>
              </a:rPr>
              <a:t>無線通信モジュール</a:t>
            </a:r>
            <a:r>
              <a:rPr kumimoji="1" lang="en-US" altLang="ja-JP" dirty="0" smtClean="0">
                <a:solidFill>
                  <a:srgbClr val="FF0000"/>
                </a:solidFill>
              </a:rPr>
              <a:t>	</a:t>
            </a:r>
            <a:endParaRPr kumimoji="1" lang="ja-JP" altLang="en-US" dirty="0">
              <a:solidFill>
                <a:srgbClr val="FF0000"/>
              </a:solidFill>
            </a:endParaRPr>
          </a:p>
        </p:txBody>
      </p:sp>
      <p:sp>
        <p:nvSpPr>
          <p:cNvPr id="286" name="正方形/長方形 285"/>
          <p:cNvSpPr/>
          <p:nvPr/>
        </p:nvSpPr>
        <p:spPr>
          <a:xfrm>
            <a:off x="457200" y="4082982"/>
            <a:ext cx="4226604" cy="2618635"/>
          </a:xfrm>
          <a:prstGeom prst="rect">
            <a:avLst/>
          </a:prstGeom>
          <a:solidFill>
            <a:srgbClr val="C4D8D7"/>
          </a:solidFill>
        </p:spPr>
        <p:style>
          <a:lnRef idx="2">
            <a:schemeClr val="dk1"/>
          </a:lnRef>
          <a:fillRef idx="1">
            <a:schemeClr val="lt1"/>
          </a:fillRef>
          <a:effectRef idx="0">
            <a:schemeClr val="dk1"/>
          </a:effectRef>
          <a:fontRef idx="minor">
            <a:schemeClr val="dk1"/>
          </a:fontRef>
        </p:style>
        <p:txBody>
          <a:bodyPr rtlCol="0" anchor="b" anchorCtr="0"/>
          <a:lstStyle/>
          <a:p>
            <a:r>
              <a:rPr kumimoji="1" lang="ja-JP" altLang="en-US" dirty="0">
                <a:solidFill>
                  <a:srgbClr val="0000FF"/>
                </a:solidFill>
              </a:rPr>
              <a:t>追加ノード</a:t>
            </a:r>
            <a:r>
              <a:rPr kumimoji="1" lang="en-US" altLang="ja-JP" dirty="0">
                <a:solidFill>
                  <a:srgbClr val="0000FF"/>
                </a:solidFill>
              </a:rPr>
              <a:t>	</a:t>
            </a:r>
            <a:r>
              <a:rPr kumimoji="1" lang="ja-JP" altLang="en-US" dirty="0">
                <a:solidFill>
                  <a:srgbClr val="0000FF"/>
                </a:solidFill>
              </a:rPr>
              <a:t>　　　</a:t>
            </a:r>
            <a:r>
              <a:rPr kumimoji="1" lang="ja-JP" altLang="en-US" dirty="0">
                <a:solidFill>
                  <a:srgbClr val="FF0000"/>
                </a:solidFill>
              </a:rPr>
              <a:t>光送信モジュール　　　　</a:t>
            </a:r>
          </a:p>
        </p:txBody>
      </p:sp>
      <p:sp>
        <p:nvSpPr>
          <p:cNvPr id="297" name="正方形/長方形 296"/>
          <p:cNvSpPr/>
          <p:nvPr/>
        </p:nvSpPr>
        <p:spPr>
          <a:xfrm>
            <a:off x="461031" y="1230830"/>
            <a:ext cx="3990889" cy="2339940"/>
          </a:xfrm>
          <a:prstGeom prst="rect">
            <a:avLst/>
          </a:prstGeom>
          <a:solidFill>
            <a:schemeClr val="accent2">
              <a:lumMod val="60000"/>
              <a:lumOff val="40000"/>
            </a:schemeClr>
          </a:solidFill>
          <a:ln>
            <a:solidFill>
              <a:schemeClr val="dk1"/>
            </a:solidFill>
          </a:ln>
        </p:spPr>
        <p:style>
          <a:lnRef idx="2">
            <a:schemeClr val="dk1"/>
          </a:lnRef>
          <a:fillRef idx="1">
            <a:schemeClr val="lt1"/>
          </a:fillRef>
          <a:effectRef idx="0">
            <a:schemeClr val="dk1"/>
          </a:effectRef>
          <a:fontRef idx="minor">
            <a:schemeClr val="dk1"/>
          </a:fontRef>
        </p:style>
        <p:txBody>
          <a:bodyPr rtlCol="0" anchor="t" anchorCtr="0"/>
          <a:lstStyle/>
          <a:p>
            <a:r>
              <a:rPr kumimoji="1" lang="ja-JP" altLang="en-US" dirty="0">
                <a:solidFill>
                  <a:srgbClr val="0000FF"/>
                </a:solidFill>
              </a:rPr>
              <a:t>コネクタ</a:t>
            </a:r>
            <a:r>
              <a:rPr kumimoji="1" lang="en-US" altLang="ja-JP" dirty="0">
                <a:solidFill>
                  <a:srgbClr val="FF0000"/>
                </a:solidFill>
              </a:rPr>
              <a:t>		</a:t>
            </a:r>
            <a:r>
              <a:rPr kumimoji="1" lang="ja-JP" altLang="en-US" dirty="0">
                <a:solidFill>
                  <a:srgbClr val="FF0000"/>
                </a:solidFill>
              </a:rPr>
              <a:t>光送信</a:t>
            </a:r>
            <a:r>
              <a:rPr kumimoji="1" lang="ja-JP" altLang="en-US" dirty="0" smtClean="0">
                <a:solidFill>
                  <a:srgbClr val="FF0000"/>
                </a:solidFill>
              </a:rPr>
              <a:t>モジュール</a:t>
            </a:r>
            <a:endParaRPr kumimoji="1" lang="ja-JP" altLang="en-US" dirty="0">
              <a:solidFill>
                <a:srgbClr val="FF0000"/>
              </a:solidFill>
            </a:endParaRPr>
          </a:p>
        </p:txBody>
      </p:sp>
      <p:sp>
        <p:nvSpPr>
          <p:cNvPr id="6" name="正方形/長方形 5"/>
          <p:cNvSpPr/>
          <p:nvPr/>
        </p:nvSpPr>
        <p:spPr>
          <a:xfrm>
            <a:off x="732226" y="5097850"/>
            <a:ext cx="1553722" cy="331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パターン生成</a:t>
            </a:r>
            <a:endParaRPr kumimoji="1" lang="en-US" altLang="ja-JP" dirty="0"/>
          </a:p>
        </p:txBody>
      </p:sp>
      <p:sp>
        <p:nvSpPr>
          <p:cNvPr id="7" name="正方形/長方形 6"/>
          <p:cNvSpPr/>
          <p:nvPr/>
        </p:nvSpPr>
        <p:spPr>
          <a:xfrm>
            <a:off x="2727874" y="4169580"/>
            <a:ext cx="1724046" cy="642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データ取得</a:t>
            </a:r>
            <a:endParaRPr kumimoji="1" lang="ja-JP" altLang="en-US" dirty="0"/>
          </a:p>
        </p:txBody>
      </p:sp>
      <p:sp>
        <p:nvSpPr>
          <p:cNvPr id="9" name="正方形/長方形 8"/>
          <p:cNvSpPr/>
          <p:nvPr/>
        </p:nvSpPr>
        <p:spPr>
          <a:xfrm>
            <a:off x="2658838" y="1896469"/>
            <a:ext cx="1721772" cy="4701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パターン生成</a:t>
            </a:r>
            <a:endParaRPr kumimoji="1" lang="en-US" altLang="ja-JP" dirty="0" smtClean="0"/>
          </a:p>
        </p:txBody>
      </p:sp>
      <p:sp>
        <p:nvSpPr>
          <p:cNvPr id="10" name="正方形/長方形 9"/>
          <p:cNvSpPr/>
          <p:nvPr/>
        </p:nvSpPr>
        <p:spPr>
          <a:xfrm>
            <a:off x="573964" y="2695709"/>
            <a:ext cx="1737902" cy="642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データ取得</a:t>
            </a:r>
            <a:endParaRPr kumimoji="1" lang="ja-JP" altLang="en-US" dirty="0"/>
          </a:p>
        </p:txBody>
      </p:sp>
      <p:cxnSp>
        <p:nvCxnSpPr>
          <p:cNvPr id="11" name="直線矢印コネクタ 10"/>
          <p:cNvCxnSpPr/>
          <p:nvPr/>
        </p:nvCxnSpPr>
        <p:spPr>
          <a:xfrm>
            <a:off x="3519724" y="3337719"/>
            <a:ext cx="0" cy="910368"/>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flipV="1">
            <a:off x="1271316" y="3337719"/>
            <a:ext cx="0" cy="876097"/>
          </a:xfrm>
          <a:prstGeom prst="straightConnector1">
            <a:avLst/>
          </a:prstGeom>
          <a:ln w="38100" cmpd="sng">
            <a:solidFill>
              <a:schemeClr val="tx2">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7692683" y="2520049"/>
            <a:ext cx="1451317" cy="121947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サーバ</a:t>
            </a:r>
            <a:endParaRPr kumimoji="1" lang="ja-JP" altLang="en-US" dirty="0"/>
          </a:p>
        </p:txBody>
      </p:sp>
      <p:sp>
        <p:nvSpPr>
          <p:cNvPr id="21" name="テキスト ボックス 20"/>
          <p:cNvSpPr txBox="1"/>
          <p:nvPr/>
        </p:nvSpPr>
        <p:spPr>
          <a:xfrm>
            <a:off x="6984291" y="2094364"/>
            <a:ext cx="1569660" cy="369332"/>
          </a:xfrm>
          <a:prstGeom prst="rect">
            <a:avLst/>
          </a:prstGeom>
          <a:solidFill>
            <a:schemeClr val="bg2">
              <a:lumMod val="60000"/>
              <a:lumOff val="40000"/>
            </a:schemeClr>
          </a:solidFill>
          <a:ln>
            <a:solidFill>
              <a:schemeClr val="tx1"/>
            </a:solidFill>
          </a:ln>
        </p:spPr>
        <p:txBody>
          <a:bodyPr wrap="none" rtlCol="0">
            <a:spAutoFit/>
          </a:bodyPr>
          <a:lstStyle/>
          <a:p>
            <a:r>
              <a:rPr kumimoji="1" lang="ja-JP" altLang="en-US" dirty="0" smtClean="0"/>
              <a:t>サーバの情報</a:t>
            </a:r>
            <a:endParaRPr kumimoji="1" lang="ja-JP" altLang="en-US" dirty="0"/>
          </a:p>
        </p:txBody>
      </p:sp>
      <p:sp>
        <p:nvSpPr>
          <p:cNvPr id="26" name="テキスト ボックス 25"/>
          <p:cNvSpPr txBox="1"/>
          <p:nvPr/>
        </p:nvSpPr>
        <p:spPr>
          <a:xfrm>
            <a:off x="6353855" y="3129785"/>
            <a:ext cx="1338828" cy="369332"/>
          </a:xfrm>
          <a:prstGeom prst="rect">
            <a:avLst/>
          </a:prstGeom>
          <a:solidFill>
            <a:schemeClr val="bg2">
              <a:lumMod val="60000"/>
              <a:lumOff val="40000"/>
            </a:schemeClr>
          </a:solidFill>
          <a:ln>
            <a:solidFill>
              <a:schemeClr val="tx1"/>
            </a:solidFill>
          </a:ln>
        </p:spPr>
        <p:txBody>
          <a:bodyPr wrap="none" rtlCol="0">
            <a:spAutoFit/>
          </a:bodyPr>
          <a:lstStyle/>
          <a:p>
            <a:r>
              <a:rPr kumimoji="1" lang="ja-JP" altLang="en-US" dirty="0" smtClean="0"/>
              <a:t>リクエスト</a:t>
            </a:r>
            <a:endParaRPr kumimoji="1" lang="ja-JP" altLang="en-US" dirty="0"/>
          </a:p>
        </p:txBody>
      </p:sp>
      <p:sp>
        <p:nvSpPr>
          <p:cNvPr id="27" name="テキスト ボックス 26"/>
          <p:cNvSpPr txBox="1"/>
          <p:nvPr/>
        </p:nvSpPr>
        <p:spPr>
          <a:xfrm>
            <a:off x="475302" y="3613577"/>
            <a:ext cx="1338828" cy="369332"/>
          </a:xfrm>
          <a:prstGeom prst="rect">
            <a:avLst/>
          </a:prstGeom>
          <a:noFill/>
          <a:ln>
            <a:solidFill>
              <a:srgbClr val="2F2B20"/>
            </a:solidFill>
          </a:ln>
        </p:spPr>
        <p:txBody>
          <a:bodyPr wrap="none" rtlCol="0">
            <a:spAutoFit/>
          </a:bodyPr>
          <a:lstStyle/>
          <a:p>
            <a:r>
              <a:rPr kumimoji="1" lang="ja-JP" altLang="en-US" dirty="0" smtClean="0"/>
              <a:t>ノード情報</a:t>
            </a:r>
            <a:endParaRPr kumimoji="1" lang="ja-JP" altLang="en-US" dirty="0"/>
          </a:p>
        </p:txBody>
      </p:sp>
      <p:sp>
        <p:nvSpPr>
          <p:cNvPr id="29" name="テキスト ボックス 28"/>
          <p:cNvSpPr txBox="1"/>
          <p:nvPr/>
        </p:nvSpPr>
        <p:spPr>
          <a:xfrm>
            <a:off x="2574234" y="3613577"/>
            <a:ext cx="2031325" cy="369332"/>
          </a:xfrm>
          <a:prstGeom prst="rect">
            <a:avLst/>
          </a:prstGeom>
          <a:noFill/>
          <a:ln>
            <a:solidFill>
              <a:srgbClr val="2F2B20"/>
            </a:solidFill>
          </a:ln>
        </p:spPr>
        <p:txBody>
          <a:bodyPr wrap="none" rtlCol="0">
            <a:spAutoFit/>
          </a:bodyPr>
          <a:lstStyle/>
          <a:p>
            <a:r>
              <a:rPr kumimoji="1" lang="ja-JP" altLang="en-US" dirty="0" smtClean="0"/>
              <a:t>ネットワーク情報</a:t>
            </a:r>
            <a:endParaRPr kumimoji="1" lang="ja-JP" altLang="en-US" dirty="0"/>
          </a:p>
        </p:txBody>
      </p:sp>
      <p:cxnSp>
        <p:nvCxnSpPr>
          <p:cNvPr id="20" name="直線矢印コネクタ 19"/>
          <p:cNvCxnSpPr>
            <a:stCxn id="34" idx="2"/>
            <a:endCxn id="9" idx="1"/>
          </p:cNvCxnSpPr>
          <p:nvPr/>
        </p:nvCxnSpPr>
        <p:spPr>
          <a:xfrm flipV="1">
            <a:off x="1433555" y="2131535"/>
            <a:ext cx="1225283" cy="5212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2945858" y="5268650"/>
            <a:ext cx="1283785" cy="3210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CRC</a:t>
            </a:r>
            <a:endParaRPr kumimoji="1" lang="ja-JP" altLang="en-US" dirty="0"/>
          </a:p>
        </p:txBody>
      </p:sp>
      <p:cxnSp>
        <p:nvCxnSpPr>
          <p:cNvPr id="32" name="直線矢印コネクタ 31"/>
          <p:cNvCxnSpPr>
            <a:stCxn id="28" idx="1"/>
            <a:endCxn id="6" idx="3"/>
          </p:cNvCxnSpPr>
          <p:nvPr/>
        </p:nvCxnSpPr>
        <p:spPr>
          <a:xfrm flipH="1" flipV="1">
            <a:off x="2285948" y="5263502"/>
            <a:ext cx="659910" cy="16565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34" name="正方形/長方形 33"/>
          <p:cNvSpPr/>
          <p:nvPr/>
        </p:nvSpPr>
        <p:spPr>
          <a:xfrm>
            <a:off x="559643" y="1740640"/>
            <a:ext cx="1747824" cy="443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CRC</a:t>
            </a:r>
            <a:endParaRPr kumimoji="1" lang="ja-JP" altLang="en-US" dirty="0"/>
          </a:p>
        </p:txBody>
      </p:sp>
      <p:cxnSp>
        <p:nvCxnSpPr>
          <p:cNvPr id="37" name="直線矢印コネクタ 36"/>
          <p:cNvCxnSpPr>
            <a:stCxn id="10" idx="0"/>
            <a:endCxn id="34" idx="2"/>
          </p:cNvCxnSpPr>
          <p:nvPr/>
        </p:nvCxnSpPr>
        <p:spPr>
          <a:xfrm flipH="1" flipV="1">
            <a:off x="1433555" y="2183656"/>
            <a:ext cx="9360" cy="51205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7" idx="2"/>
            <a:endCxn id="28" idx="0"/>
          </p:cNvCxnSpPr>
          <p:nvPr/>
        </p:nvCxnSpPr>
        <p:spPr>
          <a:xfrm flipH="1">
            <a:off x="3587751" y="4811590"/>
            <a:ext cx="2146" cy="457060"/>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45" name="円/楕円 44"/>
          <p:cNvSpPr/>
          <p:nvPr/>
        </p:nvSpPr>
        <p:spPr>
          <a:xfrm>
            <a:off x="475302" y="5739860"/>
            <a:ext cx="1414694" cy="642011"/>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ノードの情報</a:t>
            </a:r>
            <a:endParaRPr kumimoji="1" lang="ja-JP" altLang="en-US" dirty="0"/>
          </a:p>
        </p:txBody>
      </p:sp>
      <p:cxnSp>
        <p:nvCxnSpPr>
          <p:cNvPr id="47" name="直線矢印コネクタ 46"/>
          <p:cNvCxnSpPr>
            <a:stCxn id="45" idx="6"/>
            <a:endCxn id="28" idx="2"/>
          </p:cNvCxnSpPr>
          <p:nvPr/>
        </p:nvCxnSpPr>
        <p:spPr>
          <a:xfrm flipV="1">
            <a:off x="1889996" y="5589655"/>
            <a:ext cx="1697755" cy="47121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35" name="正方形/長方形 34"/>
          <p:cNvSpPr/>
          <p:nvPr/>
        </p:nvSpPr>
        <p:spPr>
          <a:xfrm>
            <a:off x="714362" y="4213816"/>
            <a:ext cx="1597504" cy="6815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送信</a:t>
            </a:r>
            <a:endParaRPr kumimoji="1" lang="ja-JP" altLang="en-US" dirty="0"/>
          </a:p>
        </p:txBody>
      </p:sp>
      <p:sp>
        <p:nvSpPr>
          <p:cNvPr id="48" name="正方形/長方形 47"/>
          <p:cNvSpPr/>
          <p:nvPr/>
        </p:nvSpPr>
        <p:spPr>
          <a:xfrm>
            <a:off x="2905389" y="2640757"/>
            <a:ext cx="1218538" cy="4543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送信</a:t>
            </a:r>
            <a:endParaRPr kumimoji="1" lang="ja-JP" altLang="en-US" dirty="0"/>
          </a:p>
        </p:txBody>
      </p:sp>
      <p:cxnSp>
        <p:nvCxnSpPr>
          <p:cNvPr id="108" name="直線矢印コネクタ 107"/>
          <p:cNvCxnSpPr>
            <a:stCxn id="9" idx="2"/>
            <a:endCxn id="48" idx="0"/>
          </p:cNvCxnSpPr>
          <p:nvPr/>
        </p:nvCxnSpPr>
        <p:spPr>
          <a:xfrm flipH="1">
            <a:off x="3514658" y="2366601"/>
            <a:ext cx="5066" cy="27415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28" name="直線矢印コネクタ 127"/>
          <p:cNvCxnSpPr>
            <a:stCxn id="6" idx="0"/>
            <a:endCxn id="35" idx="2"/>
          </p:cNvCxnSpPr>
          <p:nvPr/>
        </p:nvCxnSpPr>
        <p:spPr>
          <a:xfrm flipV="1">
            <a:off x="1509087" y="4895331"/>
            <a:ext cx="4027" cy="202519"/>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34" name="円/楕円 133"/>
          <p:cNvSpPr/>
          <p:nvPr/>
        </p:nvSpPr>
        <p:spPr>
          <a:xfrm>
            <a:off x="5916806" y="5851959"/>
            <a:ext cx="1536522" cy="463411"/>
          </a:xfrm>
          <a:prstGeom prst="ellipse">
            <a:avLst/>
          </a:prstGeom>
          <a:solidFill>
            <a:srgbClr val="9CBE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センサデータ</a:t>
            </a:r>
            <a:endParaRPr kumimoji="1" lang="ja-JP" altLang="en-US" dirty="0"/>
          </a:p>
        </p:txBody>
      </p:sp>
      <p:sp>
        <p:nvSpPr>
          <p:cNvPr id="135" name="正方形/長方形 134"/>
          <p:cNvSpPr/>
          <p:nvPr/>
        </p:nvSpPr>
        <p:spPr>
          <a:xfrm>
            <a:off x="6066701" y="4972540"/>
            <a:ext cx="1386627" cy="617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暗号化</a:t>
            </a:r>
            <a:endParaRPr kumimoji="1" lang="en-US" altLang="ja-JP" dirty="0" smtClean="0"/>
          </a:p>
          <a:p>
            <a:pPr algn="ctr"/>
            <a:r>
              <a:rPr kumimoji="1" lang="ja-JP" altLang="en-US" dirty="0" smtClean="0"/>
              <a:t>モジュール</a:t>
            </a:r>
            <a:endParaRPr kumimoji="1" lang="ja-JP" altLang="en-US" dirty="0"/>
          </a:p>
        </p:txBody>
      </p:sp>
      <p:sp>
        <p:nvSpPr>
          <p:cNvPr id="144" name="正方形/長方形 143"/>
          <p:cNvSpPr/>
          <p:nvPr/>
        </p:nvSpPr>
        <p:spPr>
          <a:xfrm>
            <a:off x="5979508" y="4169580"/>
            <a:ext cx="1479081" cy="624833"/>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無線</a:t>
            </a:r>
            <a:endParaRPr kumimoji="1" lang="en-US" altLang="ja-JP" dirty="0" smtClean="0"/>
          </a:p>
          <a:p>
            <a:pPr algn="ctr"/>
            <a:r>
              <a:rPr kumimoji="1" lang="ja-JP" altLang="en-US" dirty="0" smtClean="0"/>
              <a:t>通信</a:t>
            </a:r>
            <a:endParaRPr kumimoji="1" lang="ja-JP" altLang="en-US" dirty="0"/>
          </a:p>
        </p:txBody>
      </p:sp>
      <p:cxnSp>
        <p:nvCxnSpPr>
          <p:cNvPr id="145" name="直線矢印コネクタ 144"/>
          <p:cNvCxnSpPr>
            <a:stCxn id="144" idx="3"/>
            <a:endCxn id="17" idx="2"/>
          </p:cNvCxnSpPr>
          <p:nvPr/>
        </p:nvCxnSpPr>
        <p:spPr>
          <a:xfrm flipV="1">
            <a:off x="7458589" y="3739520"/>
            <a:ext cx="959753" cy="742477"/>
          </a:xfrm>
          <a:prstGeom prst="straightConnector1">
            <a:avLst/>
          </a:prstGeom>
          <a:ln>
            <a:solidFill>
              <a:srgbClr val="2F2B2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150" name="直線矢印コネクタ 149"/>
          <p:cNvCxnSpPr>
            <a:stCxn id="134" idx="0"/>
            <a:endCxn id="135" idx="2"/>
          </p:cNvCxnSpPr>
          <p:nvPr/>
        </p:nvCxnSpPr>
        <p:spPr>
          <a:xfrm flipV="1">
            <a:off x="6685067" y="5589655"/>
            <a:ext cx="74948" cy="26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2" name="直線矢印コネクタ 151"/>
          <p:cNvCxnSpPr>
            <a:stCxn id="135" idx="0"/>
            <a:endCxn id="144" idx="2"/>
          </p:cNvCxnSpPr>
          <p:nvPr/>
        </p:nvCxnSpPr>
        <p:spPr>
          <a:xfrm flipH="1" flipV="1">
            <a:off x="6719049" y="4794413"/>
            <a:ext cx="40966" cy="1781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0" name="正方形/長方形 299"/>
          <p:cNvSpPr/>
          <p:nvPr/>
        </p:nvSpPr>
        <p:spPr>
          <a:xfrm>
            <a:off x="5916806" y="1581956"/>
            <a:ext cx="1386627" cy="5631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暗号化</a:t>
            </a:r>
            <a:endParaRPr kumimoji="1" lang="en-US" altLang="ja-JP" dirty="0"/>
          </a:p>
          <a:p>
            <a:pPr algn="ctr"/>
            <a:r>
              <a:rPr kumimoji="1" lang="ja-JP" altLang="en-US" dirty="0"/>
              <a:t>モジュール</a:t>
            </a:r>
          </a:p>
        </p:txBody>
      </p:sp>
      <p:sp>
        <p:nvSpPr>
          <p:cNvPr id="301" name="正方形/長方形 300"/>
          <p:cNvSpPr/>
          <p:nvPr/>
        </p:nvSpPr>
        <p:spPr>
          <a:xfrm>
            <a:off x="5824352" y="2504952"/>
            <a:ext cx="1479081" cy="624833"/>
          </a:xfrm>
          <a:prstGeom prst="rect">
            <a:avLst/>
          </a:prstGeom>
          <a:solidFill>
            <a:srgbClr val="000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無線</a:t>
            </a:r>
            <a:endParaRPr kumimoji="1" lang="en-US" altLang="ja-JP" dirty="0" smtClean="0"/>
          </a:p>
          <a:p>
            <a:pPr algn="ctr"/>
            <a:r>
              <a:rPr kumimoji="1" lang="ja-JP" altLang="en-US" dirty="0" smtClean="0"/>
              <a:t>通信</a:t>
            </a:r>
            <a:endParaRPr kumimoji="1" lang="ja-JP" altLang="en-US" dirty="0"/>
          </a:p>
        </p:txBody>
      </p:sp>
      <p:cxnSp>
        <p:nvCxnSpPr>
          <p:cNvPr id="302" name="直線矢印コネクタ 301"/>
          <p:cNvCxnSpPr>
            <a:stCxn id="301" idx="3"/>
            <a:endCxn id="17" idx="1"/>
          </p:cNvCxnSpPr>
          <p:nvPr/>
        </p:nvCxnSpPr>
        <p:spPr>
          <a:xfrm>
            <a:off x="7303433" y="2817369"/>
            <a:ext cx="389250" cy="312416"/>
          </a:xfrm>
          <a:prstGeom prst="straightConnector1">
            <a:avLst/>
          </a:prstGeom>
          <a:ln>
            <a:solidFill>
              <a:srgbClr val="2F2B2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5" name="直線矢印コネクタ 304"/>
          <p:cNvCxnSpPr>
            <a:stCxn id="17" idx="0"/>
          </p:cNvCxnSpPr>
          <p:nvPr/>
        </p:nvCxnSpPr>
        <p:spPr>
          <a:xfrm flipH="1">
            <a:off x="6760014" y="2520049"/>
            <a:ext cx="1658328" cy="0"/>
          </a:xfrm>
          <a:prstGeom prst="straightConnector1">
            <a:avLst/>
          </a:prstGeom>
          <a:ln>
            <a:solidFill>
              <a:srgbClr val="2F2B2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9" name="直線矢印コネクタ 308"/>
          <p:cNvCxnSpPr>
            <a:stCxn id="301" idx="0"/>
            <a:endCxn id="300" idx="2"/>
          </p:cNvCxnSpPr>
          <p:nvPr/>
        </p:nvCxnSpPr>
        <p:spPr>
          <a:xfrm flipV="1">
            <a:off x="6563893" y="2145113"/>
            <a:ext cx="46227" cy="3598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3" name="直線矢印コネクタ 332"/>
          <p:cNvCxnSpPr>
            <a:stCxn id="300" idx="1"/>
            <a:endCxn id="34" idx="0"/>
          </p:cNvCxnSpPr>
          <p:nvPr/>
        </p:nvCxnSpPr>
        <p:spPr>
          <a:xfrm flipH="1" flipV="1">
            <a:off x="1433555" y="1740640"/>
            <a:ext cx="4483251" cy="122895"/>
          </a:xfrm>
          <a:prstGeom prst="straightConnector1">
            <a:avLst/>
          </a:prstGeom>
          <a:ln>
            <a:solidFill>
              <a:srgbClr val="2F2B2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9" name="正方形/長方形 48"/>
          <p:cNvSpPr/>
          <p:nvPr/>
        </p:nvSpPr>
        <p:spPr>
          <a:xfrm>
            <a:off x="4943230" y="4962519"/>
            <a:ext cx="1036278" cy="617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鍵生成</a:t>
            </a:r>
            <a:endParaRPr kumimoji="1" lang="ja-JP" altLang="en-US" dirty="0"/>
          </a:p>
        </p:txBody>
      </p:sp>
      <p:cxnSp>
        <p:nvCxnSpPr>
          <p:cNvPr id="19" name="直線矢印コネクタ 18"/>
          <p:cNvCxnSpPr>
            <a:stCxn id="49" idx="3"/>
            <a:endCxn id="135" idx="1"/>
          </p:cNvCxnSpPr>
          <p:nvPr/>
        </p:nvCxnSpPr>
        <p:spPr>
          <a:xfrm>
            <a:off x="5979508" y="5271077"/>
            <a:ext cx="87193" cy="100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円/楕円 21"/>
          <p:cNvSpPr/>
          <p:nvPr/>
        </p:nvSpPr>
        <p:spPr>
          <a:xfrm>
            <a:off x="2574234" y="5836737"/>
            <a:ext cx="2031325" cy="545134"/>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rgbClr val="0000FF"/>
                </a:solidFill>
              </a:rPr>
              <a:t>セキュアなデータ</a:t>
            </a:r>
            <a:endParaRPr kumimoji="1" lang="ja-JP" altLang="en-US" dirty="0">
              <a:solidFill>
                <a:srgbClr val="0000FF"/>
              </a:solidFill>
            </a:endParaRPr>
          </a:p>
        </p:txBody>
      </p:sp>
      <p:cxnSp>
        <p:nvCxnSpPr>
          <p:cNvPr id="24" name="直線矢印コネクタ 23"/>
          <p:cNvCxnSpPr>
            <a:stCxn id="28" idx="2"/>
            <a:endCxn id="22" idx="0"/>
          </p:cNvCxnSpPr>
          <p:nvPr/>
        </p:nvCxnSpPr>
        <p:spPr>
          <a:xfrm>
            <a:off x="3587751" y="5589655"/>
            <a:ext cx="2146" cy="24708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22" idx="7"/>
            <a:endCxn id="49" idx="1"/>
          </p:cNvCxnSpPr>
          <p:nvPr/>
        </p:nvCxnSpPr>
        <p:spPr>
          <a:xfrm flipV="1">
            <a:off x="4308078" y="5271077"/>
            <a:ext cx="635152" cy="6454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4725219" y="2394666"/>
            <a:ext cx="1036278" cy="6171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鍵生成</a:t>
            </a:r>
            <a:endParaRPr kumimoji="1" lang="ja-JP" altLang="en-US" dirty="0"/>
          </a:p>
        </p:txBody>
      </p:sp>
      <p:cxnSp>
        <p:nvCxnSpPr>
          <p:cNvPr id="18" name="直線矢印コネクタ 17"/>
          <p:cNvCxnSpPr>
            <a:stCxn id="50" idx="0"/>
            <a:endCxn id="300" idx="1"/>
          </p:cNvCxnSpPr>
          <p:nvPr/>
        </p:nvCxnSpPr>
        <p:spPr>
          <a:xfrm flipV="1">
            <a:off x="5243358" y="1863535"/>
            <a:ext cx="673448" cy="5311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円/楕円 58"/>
          <p:cNvSpPr/>
          <p:nvPr/>
        </p:nvSpPr>
        <p:spPr>
          <a:xfrm>
            <a:off x="4492715" y="3071955"/>
            <a:ext cx="1573986" cy="498815"/>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solidFill>
                  <a:srgbClr val="0000FF"/>
                </a:solidFill>
              </a:rPr>
              <a:t>セキュアなデータ</a:t>
            </a:r>
            <a:endParaRPr kumimoji="1" lang="ja-JP" altLang="en-US" sz="1600" dirty="0">
              <a:solidFill>
                <a:srgbClr val="0000FF"/>
              </a:solidFill>
            </a:endParaRPr>
          </a:p>
        </p:txBody>
      </p:sp>
      <p:cxnSp>
        <p:nvCxnSpPr>
          <p:cNvPr id="258" name="直線矢印コネクタ 257"/>
          <p:cNvCxnSpPr>
            <a:stCxn id="59" idx="0"/>
            <a:endCxn id="50" idx="2"/>
          </p:cNvCxnSpPr>
          <p:nvPr/>
        </p:nvCxnSpPr>
        <p:spPr>
          <a:xfrm flipH="1" flipV="1">
            <a:off x="5243358" y="3011781"/>
            <a:ext cx="36350" cy="601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827296"/>
      </p:ext>
    </p:extLst>
  </p:cSld>
  <p:clrMapOvr>
    <a:masterClrMapping/>
  </p:clrMapOvr>
  <mc:AlternateContent xmlns:mc="http://schemas.openxmlformats.org/markup-compatibility/2006" xmlns:p14="http://schemas.microsoft.com/office/powerpoint/2010/main">
    <mc:Choice Requires="p14">
      <p:transition spd="slow" p14:dur="2000" advTm="6638"/>
    </mc:Choice>
    <mc:Fallback xmlns="">
      <p:transition xmlns:p14="http://schemas.microsoft.com/office/powerpoint/2010/main" spd="slow" advTm="6638"/>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3" name="コンテンツ プレースホルダー 2"/>
          <p:cNvSpPr>
            <a:spLocks noGrp="1"/>
          </p:cNvSpPr>
          <p:nvPr>
            <p:ph idx="1"/>
          </p:nvPr>
        </p:nvSpPr>
        <p:spPr>
          <a:xfrm>
            <a:off x="443244" y="1614157"/>
            <a:ext cx="8027427" cy="4800600"/>
          </a:xfrm>
        </p:spPr>
        <p:txBody>
          <a:bodyPr>
            <a:normAutofit/>
          </a:bodyPr>
          <a:lstStyle/>
          <a:p>
            <a:r>
              <a:rPr kumimoji="1" lang="ja-JP" altLang="en-US" dirty="0" smtClean="0"/>
              <a:t>近い将来、アプリケーションに必要なセンサノードをお店で購入し、設置するようになる</a:t>
            </a:r>
            <a:endParaRPr kumimoji="1" lang="en-US" altLang="ja-JP" dirty="0"/>
          </a:p>
          <a:p>
            <a:r>
              <a:rPr kumimoji="1" lang="ja-JP" altLang="en-US" dirty="0" smtClean="0"/>
              <a:t>エンドユーザ</a:t>
            </a:r>
            <a:r>
              <a:rPr kumimoji="1" lang="ja-JP" altLang="en-US" dirty="0"/>
              <a:t>が</a:t>
            </a:r>
            <a:r>
              <a:rPr kumimoji="1" lang="ja-JP" altLang="en-US" dirty="0" smtClean="0"/>
              <a:t>、セキュアな</a:t>
            </a:r>
            <a:r>
              <a:rPr kumimoji="1" lang="en-US" altLang="ja-JP" dirty="0" smtClean="0"/>
              <a:t>WSN</a:t>
            </a:r>
            <a:r>
              <a:rPr kumimoji="1" lang="ja-JP" altLang="en-US" dirty="0" smtClean="0"/>
              <a:t>を簡単に設置できると、、、</a:t>
            </a:r>
            <a:endParaRPr kumimoji="1" lang="en-US" altLang="ja-JP" dirty="0"/>
          </a:p>
          <a:p>
            <a:pPr marL="114300" indent="0">
              <a:buNone/>
            </a:pPr>
            <a:endParaRPr kumimoji="1" lang="en-US" altLang="ja-JP" dirty="0" smtClean="0"/>
          </a:p>
          <a:p>
            <a:pPr marL="114300" indent="0">
              <a:buNone/>
            </a:pPr>
            <a:endParaRPr kumimoji="1" lang="en-US" altLang="ja-JP" dirty="0" smtClean="0"/>
          </a:p>
          <a:p>
            <a:pPr marL="114300" indent="0">
              <a:buNone/>
            </a:pPr>
            <a:endParaRPr kumimoji="1" lang="en-US" altLang="ja-JP" dirty="0"/>
          </a:p>
          <a:p>
            <a:r>
              <a:rPr kumimoji="1" lang="ja-JP" altLang="en-US" dirty="0"/>
              <a:t>泥棒の侵入を検知して、通知する</a:t>
            </a:r>
            <a:r>
              <a:rPr kumimoji="1" lang="ja-JP" altLang="en-US" dirty="0" smtClean="0"/>
              <a:t>システム</a:t>
            </a:r>
            <a:endParaRPr kumimoji="1" lang="en-US" altLang="ja-JP" dirty="0" smtClean="0"/>
          </a:p>
          <a:p>
            <a:r>
              <a:rPr kumimoji="1" lang="ja-JP" altLang="en-US" dirty="0" smtClean="0"/>
              <a:t>健康情報を医者に送信して、リアルタイムに診察するシステム</a:t>
            </a:r>
            <a:endParaRPr kumimoji="1" lang="en-US" altLang="ja-JP" dirty="0" smtClean="0"/>
          </a:p>
          <a:p>
            <a:endParaRPr kumimoji="1" lang="ja-JP" altLang="en-US" dirty="0"/>
          </a:p>
        </p:txBody>
      </p:sp>
      <p:sp>
        <p:nvSpPr>
          <p:cNvPr id="4" name="下矢印 3"/>
          <p:cNvSpPr/>
          <p:nvPr/>
        </p:nvSpPr>
        <p:spPr>
          <a:xfrm>
            <a:off x="4060899" y="3245494"/>
            <a:ext cx="600064" cy="51639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7581895"/>
      </p:ext>
    </p:extLst>
  </p:cSld>
  <p:clrMapOvr>
    <a:masterClrMapping/>
  </p:clrMapOvr>
  <mc:AlternateContent xmlns:mc="http://schemas.openxmlformats.org/markup-compatibility/2006">
    <mc:Choice xmlns:p14="http://schemas.microsoft.com/office/powerpoint/2010/main" Requires="p14">
      <p:transition spd="slow" p14:dur="2000" advTm="1294"/>
    </mc:Choice>
    <mc:Fallback>
      <p:transition xmlns:p14="http://schemas.microsoft.com/office/powerpoint/2010/main" spd="slow" advTm="1294"/>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問題意識</a:t>
            </a:r>
            <a:endParaRPr lang="en-US" dirty="0"/>
          </a:p>
        </p:txBody>
      </p:sp>
      <p:sp>
        <p:nvSpPr>
          <p:cNvPr id="3" name="Content Placeholder 2"/>
          <p:cNvSpPr>
            <a:spLocks noGrp="1"/>
          </p:cNvSpPr>
          <p:nvPr>
            <p:ph idx="1"/>
          </p:nvPr>
        </p:nvSpPr>
        <p:spPr>
          <a:xfrm>
            <a:off x="457200" y="1600200"/>
            <a:ext cx="7929742" cy="4800600"/>
          </a:xfrm>
        </p:spPr>
        <p:txBody>
          <a:bodyPr/>
          <a:lstStyle/>
          <a:p>
            <a:r>
              <a:rPr lang="en-US" altLang="ja-JP" dirty="0" smtClean="0"/>
              <a:t>WSN</a:t>
            </a:r>
            <a:r>
              <a:rPr lang="ja-JP" altLang="en-US" dirty="0" smtClean="0"/>
              <a:t>を設置するためには、</a:t>
            </a:r>
            <a:r>
              <a:rPr lang="en-US" altLang="ja-JP" dirty="0" smtClean="0"/>
              <a:t>WSN</a:t>
            </a:r>
            <a:r>
              <a:rPr lang="ja-JP" altLang="en-US" dirty="0" smtClean="0"/>
              <a:t>に関する知識や経験や労力が必要</a:t>
            </a:r>
            <a:endParaRPr lang="en-US" altLang="ja-JP" dirty="0" smtClean="0"/>
          </a:p>
          <a:p>
            <a:pPr lvl="1"/>
            <a:r>
              <a:rPr lang="ja-JP" altLang="en-US" dirty="0" smtClean="0"/>
              <a:t>複数の</a:t>
            </a:r>
            <a:r>
              <a:rPr lang="en-US" altLang="ja-JP" dirty="0" smtClean="0"/>
              <a:t>WSN</a:t>
            </a:r>
            <a:r>
              <a:rPr lang="ja-JP" altLang="en-US" dirty="0" smtClean="0"/>
              <a:t>を区別して設置できる必要がある</a:t>
            </a:r>
            <a:endParaRPr lang="en-US" altLang="ja-JP" dirty="0" smtClean="0"/>
          </a:p>
          <a:p>
            <a:pPr lvl="1"/>
            <a:r>
              <a:rPr lang="ja-JP" altLang="en-US" dirty="0" smtClean="0"/>
              <a:t>センサノードの機能によって、登録の仕方が違う</a:t>
            </a:r>
            <a:endParaRPr lang="en-US" altLang="ja-JP" dirty="0" smtClean="0"/>
          </a:p>
          <a:p>
            <a:pPr lvl="1"/>
            <a:r>
              <a:rPr lang="ja-JP" altLang="en-US" dirty="0" smtClean="0"/>
              <a:t>セキュアな</a:t>
            </a:r>
            <a:r>
              <a:rPr lang="en-US" altLang="ja-JP" dirty="0" smtClean="0"/>
              <a:t>WSN</a:t>
            </a:r>
            <a:r>
              <a:rPr lang="ja-JP" altLang="en-US" dirty="0" smtClean="0"/>
              <a:t>を設定できる必要がある</a:t>
            </a:r>
            <a:endParaRPr lang="en-US" altLang="ja-JP" dirty="0" smtClean="0"/>
          </a:p>
        </p:txBody>
      </p:sp>
      <p:pic>
        <p:nvPicPr>
          <p:cNvPr id="5" name="図 4"/>
          <p:cNvPicPr>
            <a:picLocks noChangeAspect="1"/>
          </p:cNvPicPr>
          <p:nvPr/>
        </p:nvPicPr>
        <p:blipFill>
          <a:blip r:embed="rId3"/>
          <a:stretch>
            <a:fillRect/>
          </a:stretch>
        </p:blipFill>
        <p:spPr>
          <a:xfrm>
            <a:off x="742615" y="3882337"/>
            <a:ext cx="3301709" cy="2465964"/>
          </a:xfrm>
          <a:prstGeom prst="rect">
            <a:avLst/>
          </a:prstGeom>
        </p:spPr>
      </p:pic>
      <p:sp>
        <p:nvSpPr>
          <p:cNvPr id="6" name="円/楕円 5"/>
          <p:cNvSpPr/>
          <p:nvPr/>
        </p:nvSpPr>
        <p:spPr>
          <a:xfrm>
            <a:off x="4874979" y="4246566"/>
            <a:ext cx="2089277" cy="1884329"/>
          </a:xfrm>
          <a:prstGeom prst="ellipse">
            <a:avLst/>
          </a:prstGeom>
          <a:no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800000"/>
                </a:solidFill>
              </a:rPr>
              <a:t>WSN</a:t>
            </a:r>
            <a:r>
              <a:rPr kumimoji="1" lang="en-US" altLang="ja-JP" dirty="0">
                <a:solidFill>
                  <a:srgbClr val="800000"/>
                </a:solidFill>
              </a:rPr>
              <a:t> </a:t>
            </a:r>
            <a:r>
              <a:rPr kumimoji="1" lang="en-US" altLang="ja-JP" dirty="0" smtClean="0">
                <a:solidFill>
                  <a:srgbClr val="800000"/>
                </a:solidFill>
              </a:rPr>
              <a:t>A	</a:t>
            </a:r>
            <a:endParaRPr kumimoji="1" lang="ja-JP" altLang="en-US" dirty="0">
              <a:solidFill>
                <a:srgbClr val="800000"/>
              </a:solidFill>
            </a:endParaRPr>
          </a:p>
        </p:txBody>
      </p:sp>
      <p:sp>
        <p:nvSpPr>
          <p:cNvPr id="7" name="円/楕円 6"/>
          <p:cNvSpPr/>
          <p:nvPr/>
        </p:nvSpPr>
        <p:spPr>
          <a:xfrm>
            <a:off x="6349763" y="4110020"/>
            <a:ext cx="1886970" cy="1884329"/>
          </a:xfrm>
          <a:prstGeom prst="ellipse">
            <a:avLst/>
          </a:prstGeom>
          <a:no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WSN B</a:t>
            </a:r>
            <a:endParaRPr kumimoji="1" lang="ja-JP" altLang="en-US" dirty="0">
              <a:solidFill>
                <a:schemeClr val="tx1"/>
              </a:solidFill>
            </a:endParaRPr>
          </a:p>
        </p:txBody>
      </p:sp>
      <p:sp>
        <p:nvSpPr>
          <p:cNvPr id="8" name="円/楕円 7"/>
          <p:cNvSpPr/>
          <p:nvPr/>
        </p:nvSpPr>
        <p:spPr>
          <a:xfrm>
            <a:off x="5305124" y="3612014"/>
            <a:ext cx="2089277" cy="1884329"/>
          </a:xfrm>
          <a:prstGeom prst="ellipse">
            <a:avLst/>
          </a:prstGeom>
          <a:no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800000"/>
                </a:solidFill>
              </a:rPr>
              <a:t>WSN</a:t>
            </a:r>
            <a:r>
              <a:rPr kumimoji="1" lang="en-US" altLang="ja-JP" dirty="0">
                <a:solidFill>
                  <a:srgbClr val="800000"/>
                </a:solidFill>
              </a:rPr>
              <a:t> </a:t>
            </a:r>
            <a:r>
              <a:rPr kumimoji="1" lang="en-US" altLang="ja-JP" dirty="0" smtClean="0">
                <a:solidFill>
                  <a:srgbClr val="800000"/>
                </a:solidFill>
              </a:rPr>
              <a:t>C	</a:t>
            </a:r>
            <a:endParaRPr kumimoji="1" lang="ja-JP" altLang="en-US" dirty="0">
              <a:solidFill>
                <a:srgbClr val="800000"/>
              </a:solidFill>
            </a:endParaRPr>
          </a:p>
        </p:txBody>
      </p:sp>
    </p:spTree>
    <p:extLst>
      <p:ext uri="{BB962C8B-B14F-4D97-AF65-F5344CB8AC3E}">
        <p14:creationId xmlns:p14="http://schemas.microsoft.com/office/powerpoint/2010/main" val="1521490958"/>
      </p:ext>
    </p:extLst>
  </p:cSld>
  <p:clrMapOvr>
    <a:masterClrMapping/>
  </p:clrMapOvr>
  <mc:AlternateContent xmlns:mc="http://schemas.openxmlformats.org/markup-compatibility/2006">
    <mc:Choice xmlns:p14="http://schemas.microsoft.com/office/powerpoint/2010/main" Requires="p14">
      <p:transition spd="slow" p14:dur="2000" advTm="1296"/>
    </mc:Choice>
    <mc:Fallback>
      <p:transition xmlns:p14="http://schemas.microsoft.com/office/powerpoint/2010/main" spd="slow" advTm="1296"/>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目的</a:t>
            </a:r>
            <a:endParaRPr lang="en-US" dirty="0"/>
          </a:p>
        </p:txBody>
      </p:sp>
      <p:sp>
        <p:nvSpPr>
          <p:cNvPr id="3" name="Content Placeholder 2"/>
          <p:cNvSpPr>
            <a:spLocks noGrp="1"/>
          </p:cNvSpPr>
          <p:nvPr>
            <p:ph idx="1"/>
          </p:nvPr>
        </p:nvSpPr>
        <p:spPr/>
        <p:txBody>
          <a:bodyPr>
            <a:normAutofit/>
          </a:bodyPr>
          <a:lstStyle/>
          <a:p>
            <a:r>
              <a:rPr lang="en-US" altLang="ja-JP" dirty="0" smtClean="0"/>
              <a:t>WSN</a:t>
            </a:r>
            <a:r>
              <a:rPr lang="ja-JP" altLang="en-US" dirty="0" smtClean="0"/>
              <a:t>に関する知識や経験がない人でもセキュアな</a:t>
            </a:r>
            <a:r>
              <a:rPr lang="en-US" altLang="ja-JP" dirty="0" smtClean="0"/>
              <a:t>WSN</a:t>
            </a:r>
            <a:r>
              <a:rPr lang="ja-JP" altLang="en-US" dirty="0" smtClean="0"/>
              <a:t>を構築することを可能にする</a:t>
            </a:r>
            <a:endParaRPr lang="en-US" altLang="ja-JP" dirty="0" smtClean="0"/>
          </a:p>
          <a:p>
            <a:r>
              <a:rPr lang="ja-JP" altLang="en-US" dirty="0" smtClean="0"/>
              <a:t>複数の機能が異なるセンサノード間でも追加できる</a:t>
            </a:r>
            <a:endParaRPr lang="en-US" altLang="ja-JP" dirty="0" smtClean="0"/>
          </a:p>
          <a:p>
            <a:pPr lvl="1"/>
            <a:endParaRPr lang="en-US" altLang="ja-JP" dirty="0"/>
          </a:p>
          <a:p>
            <a:pPr lvl="1"/>
            <a:endParaRPr lang="en-US" altLang="ja-JP" dirty="0" smtClean="0"/>
          </a:p>
        </p:txBody>
      </p:sp>
      <p:pic>
        <p:nvPicPr>
          <p:cNvPr id="5" name="図 4"/>
          <p:cNvPicPr>
            <a:picLocks noChangeAspect="1"/>
          </p:cNvPicPr>
          <p:nvPr/>
        </p:nvPicPr>
        <p:blipFill>
          <a:blip r:embed="rId3"/>
          <a:stretch>
            <a:fillRect/>
          </a:stretch>
        </p:blipFill>
        <p:spPr>
          <a:xfrm>
            <a:off x="5802903" y="4318000"/>
            <a:ext cx="2634742" cy="2082800"/>
          </a:xfrm>
          <a:prstGeom prst="rect">
            <a:avLst/>
          </a:prstGeom>
        </p:spPr>
      </p:pic>
      <p:pic>
        <p:nvPicPr>
          <p:cNvPr id="6" name="図 5"/>
          <p:cNvPicPr>
            <a:picLocks noChangeAspect="1"/>
          </p:cNvPicPr>
          <p:nvPr/>
        </p:nvPicPr>
        <p:blipFill>
          <a:blip r:embed="rId4"/>
          <a:stretch>
            <a:fillRect/>
          </a:stretch>
        </p:blipFill>
        <p:spPr>
          <a:xfrm>
            <a:off x="2992672" y="4197314"/>
            <a:ext cx="2435728" cy="2131262"/>
          </a:xfrm>
          <a:prstGeom prst="rect">
            <a:avLst/>
          </a:prstGeom>
        </p:spPr>
      </p:pic>
      <p:pic>
        <p:nvPicPr>
          <p:cNvPr id="8" name="図 7"/>
          <p:cNvPicPr>
            <a:picLocks noChangeAspect="1"/>
          </p:cNvPicPr>
          <p:nvPr/>
        </p:nvPicPr>
        <p:blipFill>
          <a:blip r:embed="rId5"/>
          <a:stretch>
            <a:fillRect/>
          </a:stretch>
        </p:blipFill>
        <p:spPr>
          <a:xfrm>
            <a:off x="312972" y="3711302"/>
            <a:ext cx="2679700" cy="3035300"/>
          </a:xfrm>
          <a:prstGeom prst="rect">
            <a:avLst/>
          </a:prstGeom>
        </p:spPr>
      </p:pic>
    </p:spTree>
    <p:extLst>
      <p:ext uri="{BB962C8B-B14F-4D97-AF65-F5344CB8AC3E}">
        <p14:creationId xmlns:p14="http://schemas.microsoft.com/office/powerpoint/2010/main" val="3908897311"/>
      </p:ext>
    </p:extLst>
  </p:cSld>
  <p:clrMapOvr>
    <a:masterClrMapping/>
  </p:clrMapOvr>
  <mc:AlternateContent xmlns:mc="http://schemas.openxmlformats.org/markup-compatibility/2006">
    <mc:Choice xmlns:p14="http://schemas.microsoft.com/office/powerpoint/2010/main" Requires="p14">
      <p:transition spd="slow" p14:dur="2000" advTm="1224"/>
    </mc:Choice>
    <mc:Fallback>
      <p:transition xmlns:p14="http://schemas.microsoft.com/office/powerpoint/2010/main" spd="slow" advTm="1224"/>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関連研究</a:t>
            </a:r>
            <a:endParaRPr lang="en-US" dirty="0"/>
          </a:p>
        </p:txBody>
      </p:sp>
      <p:sp>
        <p:nvSpPr>
          <p:cNvPr id="3" name="Content Placeholder 2"/>
          <p:cNvSpPr>
            <a:spLocks noGrp="1"/>
          </p:cNvSpPr>
          <p:nvPr>
            <p:ph idx="1"/>
          </p:nvPr>
        </p:nvSpPr>
        <p:spPr/>
        <p:txBody>
          <a:bodyPr>
            <a:normAutofit lnSpcReduction="10000"/>
          </a:bodyPr>
          <a:lstStyle/>
          <a:p>
            <a:endParaRPr lang="en-US" altLang="ja-JP" dirty="0" smtClean="0"/>
          </a:p>
          <a:p>
            <a:r>
              <a:rPr lang="en-US" altLang="ja-JP" dirty="0" smtClean="0"/>
              <a:t>WSN</a:t>
            </a:r>
            <a:r>
              <a:rPr lang="ja-JP" altLang="en-US" dirty="0" smtClean="0"/>
              <a:t>の構築を簡単にする手法</a:t>
            </a:r>
            <a:endParaRPr lang="en-US" altLang="ja-JP" dirty="0" smtClean="0"/>
          </a:p>
          <a:p>
            <a:pPr lvl="1"/>
            <a:r>
              <a:rPr lang="en-US" altLang="ja-JP" dirty="0" smtClean="0"/>
              <a:t>Spot </a:t>
            </a:r>
            <a:r>
              <a:rPr lang="en-US" altLang="ja-JP" dirty="0"/>
              <a:t>&amp; Snap: An Interaction for Associating Sensor Nodes and Everyday Objects to Realize DIY Smart Object </a:t>
            </a:r>
            <a:r>
              <a:rPr lang="en-US" altLang="ja-JP" dirty="0" smtClean="0"/>
              <a:t>Services</a:t>
            </a:r>
          </a:p>
          <a:p>
            <a:pPr lvl="2"/>
            <a:r>
              <a:rPr lang="pl-PL" altLang="ja-JP" b="1" dirty="0" err="1"/>
              <a:t>Takuro</a:t>
            </a:r>
            <a:r>
              <a:rPr lang="pl-PL" altLang="ja-JP" b="1" dirty="0"/>
              <a:t> </a:t>
            </a:r>
            <a:r>
              <a:rPr lang="pl-PL" altLang="ja-JP" b="1" dirty="0" err="1"/>
              <a:t>Yonezawa</a:t>
            </a:r>
            <a:r>
              <a:rPr lang="pl-PL" altLang="ja-JP" b="1" dirty="0"/>
              <a:t>,</a:t>
            </a:r>
            <a:r>
              <a:rPr lang="en-US" altLang="ja-JP" dirty="0"/>
              <a:t>IPSJ Transactions on Database </a:t>
            </a:r>
            <a:r>
              <a:rPr lang="en-US" altLang="ja-JP" dirty="0" smtClean="0"/>
              <a:t>48</a:t>
            </a:r>
          </a:p>
          <a:p>
            <a:pPr lvl="1"/>
            <a:r>
              <a:rPr lang="en-US" altLang="ja-JP" dirty="0" err="1" smtClean="0"/>
              <a:t>SyncTap</a:t>
            </a:r>
            <a:r>
              <a:rPr lang="en-US" altLang="ja-JP" dirty="0"/>
              <a:t>: synchronous user operation for spontaneous network </a:t>
            </a:r>
            <a:r>
              <a:rPr lang="en-US" altLang="ja-JP" dirty="0" smtClean="0"/>
              <a:t>connection</a:t>
            </a:r>
            <a:endParaRPr lang="en-US" altLang="ja-JP" dirty="0"/>
          </a:p>
          <a:p>
            <a:pPr lvl="2"/>
            <a:r>
              <a:rPr lang="de-DE" altLang="ja-JP" b="1" dirty="0" smtClean="0"/>
              <a:t>Jun </a:t>
            </a:r>
            <a:r>
              <a:rPr lang="de-DE" altLang="ja-JP" b="1" dirty="0" err="1"/>
              <a:t>Rekimoto</a:t>
            </a:r>
            <a:r>
              <a:rPr lang="de-DE" altLang="ja-JP" dirty="0"/>
              <a:t> ,</a:t>
            </a:r>
            <a:r>
              <a:rPr lang="fr-FR" altLang="ja-JP" dirty="0" err="1"/>
              <a:t>Personal</a:t>
            </a:r>
            <a:r>
              <a:rPr lang="fr-FR" altLang="ja-JP" dirty="0"/>
              <a:t> and </a:t>
            </a:r>
            <a:r>
              <a:rPr lang="fr-FR" altLang="ja-JP" dirty="0" err="1"/>
              <a:t>Ubiquitous</a:t>
            </a:r>
            <a:r>
              <a:rPr lang="fr-FR" altLang="ja-JP" dirty="0"/>
              <a:t> </a:t>
            </a:r>
            <a:r>
              <a:rPr lang="fr-FR" altLang="ja-JP" dirty="0" err="1"/>
              <a:t>Computing</a:t>
            </a:r>
            <a:r>
              <a:rPr lang="fr-FR" altLang="ja-JP" dirty="0"/>
              <a:t> </a:t>
            </a:r>
            <a:r>
              <a:rPr lang="en-US" altLang="ja-JP" dirty="0" smtClean="0"/>
              <a:t>2004</a:t>
            </a:r>
          </a:p>
          <a:p>
            <a:r>
              <a:rPr lang="ja-JP" altLang="en-US" dirty="0" smtClean="0"/>
              <a:t>セキュアな</a:t>
            </a:r>
            <a:r>
              <a:rPr lang="en-US" altLang="ja-JP" dirty="0" smtClean="0"/>
              <a:t>WSN</a:t>
            </a:r>
            <a:r>
              <a:rPr lang="ja-JP" altLang="en-US" dirty="0" smtClean="0"/>
              <a:t>の構築</a:t>
            </a:r>
            <a:endParaRPr lang="en-US" altLang="ja-JP" dirty="0" smtClean="0"/>
          </a:p>
          <a:p>
            <a:pPr lvl="1"/>
            <a:r>
              <a:rPr lang="en-US" altLang="ja-JP" dirty="0" smtClean="0"/>
              <a:t>A survey on key management mechanisms for distributed Wireless sensor networks</a:t>
            </a:r>
          </a:p>
          <a:p>
            <a:pPr lvl="2"/>
            <a:r>
              <a:rPr lang="pt-BR" altLang="ja-JP" b="1" dirty="0"/>
              <a:t>Marcos A. Simplício </a:t>
            </a:r>
            <a:r>
              <a:rPr lang="pt-BR" altLang="ja-JP" b="1" dirty="0" smtClean="0"/>
              <a:t>Jr</a:t>
            </a:r>
            <a:r>
              <a:rPr lang="pt-BR" altLang="ja-JP" dirty="0" smtClean="0"/>
              <a:t>,</a:t>
            </a:r>
            <a:r>
              <a:rPr lang="en-US" altLang="ja-JP" dirty="0" smtClean="0"/>
              <a:t>Computer Networks</a:t>
            </a:r>
            <a:r>
              <a:rPr lang="en-US" altLang="ja-JP" dirty="0"/>
              <a:t> </a:t>
            </a:r>
            <a:r>
              <a:rPr lang="en-US" altLang="ja-JP" dirty="0" smtClean="0"/>
              <a:t>Volume 54</a:t>
            </a:r>
          </a:p>
          <a:p>
            <a:pPr lvl="1"/>
            <a:r>
              <a:rPr lang="en-US" altLang="ja-JP" dirty="0"/>
              <a:t>Random key-assignment for secure Wireless Sensor </a:t>
            </a:r>
            <a:r>
              <a:rPr lang="en-US" altLang="ja-JP" dirty="0" smtClean="0"/>
              <a:t>Networks</a:t>
            </a:r>
          </a:p>
          <a:p>
            <a:pPr lvl="2"/>
            <a:r>
              <a:rPr lang="es-ES_tradnl" altLang="ja-JP" b="1" dirty="0"/>
              <a:t>Roberto Di Pietro</a:t>
            </a:r>
            <a:r>
              <a:rPr lang="es-ES_tradnl" altLang="ja-JP" dirty="0"/>
              <a:t>,</a:t>
            </a:r>
            <a:r>
              <a:rPr lang="fr-FR" altLang="ja-JP" dirty="0" smtClean="0"/>
              <a:t>SASN </a:t>
            </a:r>
            <a:r>
              <a:rPr lang="fr-FR" altLang="ja-JP" dirty="0"/>
              <a:t>'</a:t>
            </a:r>
            <a:r>
              <a:rPr lang="fr-FR" altLang="ja-JP" dirty="0" smtClean="0"/>
              <a:t>03</a:t>
            </a:r>
            <a:endParaRPr lang="en-US" altLang="ja-JP" dirty="0" smtClean="0"/>
          </a:p>
          <a:p>
            <a:pPr lvl="1"/>
            <a:endParaRPr lang="en-US" altLang="ja-JP" dirty="0"/>
          </a:p>
          <a:p>
            <a:pPr lvl="1"/>
            <a:endParaRPr lang="en-US" dirty="0"/>
          </a:p>
          <a:p>
            <a:pPr lvl="1"/>
            <a:endParaRPr lang="en-US" altLang="ja-JP" dirty="0" smtClean="0"/>
          </a:p>
          <a:p>
            <a:pPr lvl="1"/>
            <a:endParaRPr lang="en-US" dirty="0"/>
          </a:p>
        </p:txBody>
      </p:sp>
    </p:spTree>
    <p:extLst>
      <p:ext uri="{BB962C8B-B14F-4D97-AF65-F5344CB8AC3E}">
        <p14:creationId xmlns:p14="http://schemas.microsoft.com/office/powerpoint/2010/main" val="31559937"/>
      </p:ext>
    </p:extLst>
  </p:cSld>
  <p:clrMapOvr>
    <a:masterClrMapping/>
  </p:clrMapOvr>
  <mc:AlternateContent xmlns:mc="http://schemas.openxmlformats.org/markup-compatibility/2006">
    <mc:Choice xmlns:p14="http://schemas.microsoft.com/office/powerpoint/2010/main" Requires="p14">
      <p:transition spd="slow" p14:dur="2000" advTm="1237"/>
    </mc:Choice>
    <mc:Fallback>
      <p:transition xmlns:p14="http://schemas.microsoft.com/office/powerpoint/2010/main" spd="slow" advTm="1237"/>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機能要件</a:t>
            </a:r>
            <a:endParaRPr lang="en-US" dirty="0"/>
          </a:p>
        </p:txBody>
      </p:sp>
      <p:sp>
        <p:nvSpPr>
          <p:cNvPr id="3" name="Content Placeholder 2"/>
          <p:cNvSpPr>
            <a:spLocks noGrp="1"/>
          </p:cNvSpPr>
          <p:nvPr>
            <p:ph idx="1"/>
          </p:nvPr>
        </p:nvSpPr>
        <p:spPr>
          <a:xfrm>
            <a:off x="457200" y="1600200"/>
            <a:ext cx="8097202" cy="4800600"/>
          </a:xfrm>
        </p:spPr>
        <p:txBody>
          <a:bodyPr/>
          <a:lstStyle/>
          <a:p>
            <a:r>
              <a:rPr kumimoji="1" lang="ja-JP" altLang="en-US" dirty="0"/>
              <a:t>簡単なインタラクション</a:t>
            </a:r>
            <a:r>
              <a:rPr kumimoji="1" lang="ja-JP" altLang="en-US" dirty="0" smtClean="0"/>
              <a:t>で</a:t>
            </a:r>
            <a:r>
              <a:rPr kumimoji="1" lang="en-US" altLang="ja-JP" dirty="0" smtClean="0"/>
              <a:t>WSN</a:t>
            </a:r>
            <a:r>
              <a:rPr kumimoji="1" lang="ja-JP" altLang="en-US" dirty="0" smtClean="0"/>
              <a:t>の構築を可能にすること</a:t>
            </a:r>
            <a:endParaRPr kumimoji="1" lang="en-US" altLang="ja-JP" dirty="0" smtClean="0"/>
          </a:p>
          <a:p>
            <a:r>
              <a:rPr kumimoji="1" lang="ja-JP" altLang="en-US" dirty="0" smtClean="0"/>
              <a:t>違う機能のセンサノード間でもデータをやり取りできること</a:t>
            </a:r>
          </a:p>
          <a:p>
            <a:r>
              <a:rPr kumimoji="1" lang="ja-JP" altLang="en-US" dirty="0" smtClean="0"/>
              <a:t>セキュアな</a:t>
            </a:r>
            <a:r>
              <a:rPr kumimoji="1" lang="en-US" altLang="ja-JP" dirty="0" smtClean="0"/>
              <a:t>WSN</a:t>
            </a:r>
            <a:r>
              <a:rPr kumimoji="1" lang="ja-JP" altLang="en-US" dirty="0" smtClean="0"/>
              <a:t>を構築可能にすること</a:t>
            </a:r>
            <a:endParaRPr kumimoji="1" lang="en-US" altLang="ja-JP" dirty="0"/>
          </a:p>
        </p:txBody>
      </p:sp>
      <p:pic>
        <p:nvPicPr>
          <p:cNvPr id="4" name="図 3"/>
          <p:cNvPicPr>
            <a:picLocks noChangeAspect="1"/>
          </p:cNvPicPr>
          <p:nvPr/>
        </p:nvPicPr>
        <p:blipFill>
          <a:blip r:embed="rId3"/>
          <a:stretch>
            <a:fillRect/>
          </a:stretch>
        </p:blipFill>
        <p:spPr>
          <a:xfrm>
            <a:off x="2707265" y="3102220"/>
            <a:ext cx="2929662" cy="3118672"/>
          </a:xfrm>
          <a:prstGeom prst="rect">
            <a:avLst/>
          </a:prstGeom>
        </p:spPr>
      </p:pic>
      <p:sp>
        <p:nvSpPr>
          <p:cNvPr id="5" name="四角形吹き出し 4"/>
          <p:cNvSpPr/>
          <p:nvPr/>
        </p:nvSpPr>
        <p:spPr>
          <a:xfrm>
            <a:off x="4370117" y="3684584"/>
            <a:ext cx="1660642" cy="581547"/>
          </a:xfrm>
          <a:prstGeom prst="wedgeRectCallout">
            <a:avLst>
              <a:gd name="adj1" fmla="val -53881"/>
              <a:gd name="adj2" fmla="val 130242"/>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追加したいノード</a:t>
            </a:r>
          </a:p>
        </p:txBody>
      </p:sp>
      <p:sp>
        <p:nvSpPr>
          <p:cNvPr id="6" name="角丸四角形吹き出し 5"/>
          <p:cNvSpPr/>
          <p:nvPr/>
        </p:nvSpPr>
        <p:spPr>
          <a:xfrm>
            <a:off x="2505558" y="3886957"/>
            <a:ext cx="1360959" cy="390790"/>
          </a:xfrm>
          <a:prstGeom prst="wedgeRoundRectCallout">
            <a:avLst>
              <a:gd name="adj1" fmla="val 29411"/>
              <a:gd name="adj2" fmla="val 1553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b="1" dirty="0">
                <a:solidFill>
                  <a:srgbClr val="0000FF"/>
                </a:solidFill>
              </a:rPr>
              <a:t>コネクタ</a:t>
            </a:r>
          </a:p>
        </p:txBody>
      </p:sp>
    </p:spTree>
    <p:extLst>
      <p:ext uri="{BB962C8B-B14F-4D97-AF65-F5344CB8AC3E}">
        <p14:creationId xmlns:p14="http://schemas.microsoft.com/office/powerpoint/2010/main" val="4204120422"/>
      </p:ext>
    </p:extLst>
  </p:cSld>
  <p:clrMapOvr>
    <a:masterClrMapping/>
  </p:clrMapOvr>
  <mc:AlternateContent xmlns:mc="http://schemas.openxmlformats.org/markup-compatibility/2006">
    <mc:Choice xmlns:p14="http://schemas.microsoft.com/office/powerpoint/2010/main" Requires="p14">
      <p:transition spd="slow" p14:dur="2000" advTm="1426"/>
    </mc:Choice>
    <mc:Fallback>
      <p:transition xmlns:p14="http://schemas.microsoft.com/office/powerpoint/2010/main" spd="slow" advTm="1426"/>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アプローチ</a:t>
            </a:r>
            <a:endParaRPr lang="en-US" dirty="0"/>
          </a:p>
        </p:txBody>
      </p:sp>
      <p:sp>
        <p:nvSpPr>
          <p:cNvPr id="3" name="Content Placeholder 2"/>
          <p:cNvSpPr>
            <a:spLocks noGrp="1"/>
          </p:cNvSpPr>
          <p:nvPr>
            <p:ph idx="1"/>
          </p:nvPr>
        </p:nvSpPr>
        <p:spPr/>
        <p:txBody>
          <a:bodyPr/>
          <a:lstStyle/>
          <a:p>
            <a:r>
              <a:rPr kumimoji="1" lang="ja-JP" altLang="en-US" dirty="0"/>
              <a:t>簡単なインタラクションで</a:t>
            </a:r>
            <a:r>
              <a:rPr kumimoji="1" lang="en-US" altLang="ja-JP" dirty="0"/>
              <a:t>WSN</a:t>
            </a:r>
            <a:r>
              <a:rPr kumimoji="1" lang="ja-JP" altLang="en-US" dirty="0"/>
              <a:t>の構築</a:t>
            </a:r>
            <a:endParaRPr kumimoji="1" lang="en-US" altLang="ja-JP" dirty="0" smtClean="0"/>
          </a:p>
          <a:p>
            <a:pPr lvl="1"/>
            <a:r>
              <a:rPr kumimoji="1" lang="ja-JP" altLang="en-US" dirty="0" smtClean="0"/>
              <a:t>光データを通信（照度センサや</a:t>
            </a:r>
            <a:r>
              <a:rPr kumimoji="1" lang="en-US" altLang="ja-JP" dirty="0" smtClean="0"/>
              <a:t>LED</a:t>
            </a:r>
            <a:r>
              <a:rPr kumimoji="1" lang="ja-JP" altLang="en-US" dirty="0" smtClean="0"/>
              <a:t>が突いている想定）</a:t>
            </a:r>
            <a:endParaRPr kumimoji="1" lang="en-US" altLang="ja-JP" dirty="0" smtClean="0"/>
          </a:p>
          <a:p>
            <a:r>
              <a:rPr kumimoji="1" lang="ja-JP" altLang="en-US" dirty="0" smtClean="0"/>
              <a:t>ノードの機能の違いを考量した、追加ステップを用いる</a:t>
            </a:r>
            <a:endParaRPr lang="en-US" altLang="ja-JP" dirty="0" smtClean="0"/>
          </a:p>
          <a:p>
            <a:r>
              <a:rPr kumimoji="1" lang="ja-JP" altLang="en-US" dirty="0"/>
              <a:t>自動的に</a:t>
            </a:r>
            <a:r>
              <a:rPr lang="ja-JP" altLang="en-US" dirty="0" smtClean="0"/>
              <a:t>鍵を生成して交換</a:t>
            </a:r>
            <a:endParaRPr lang="en-US" altLang="ja-JP" dirty="0"/>
          </a:p>
          <a:p>
            <a:pPr lvl="1"/>
            <a:r>
              <a:rPr kumimoji="1" lang="ja-JP" altLang="en-US" dirty="0"/>
              <a:t>センサのペアリングのために</a:t>
            </a:r>
            <a:r>
              <a:rPr kumimoji="1" lang="ja-JP" altLang="en-US" dirty="0" smtClean="0"/>
              <a:t>，ノード</a:t>
            </a:r>
            <a:r>
              <a:rPr kumimoji="1" lang="en-US" altLang="ja-JP" dirty="0" smtClean="0"/>
              <a:t>ID</a:t>
            </a:r>
            <a:r>
              <a:rPr kumimoji="1" lang="ja-JP" altLang="en-US" dirty="0" smtClean="0"/>
              <a:t>と</a:t>
            </a:r>
            <a:r>
              <a:rPr kumimoji="1" lang="vi-VN" altLang="ja-JP" dirty="0" smtClean="0"/>
              <a:t>MasterKey</a:t>
            </a:r>
            <a:r>
              <a:rPr kumimoji="1" lang="ja-JP" altLang="en-US" dirty="0" smtClean="0"/>
              <a:t>を</a:t>
            </a:r>
            <a:r>
              <a:rPr kumimoji="1" lang="ja-JP" altLang="en-US" dirty="0"/>
              <a:t>送信する</a:t>
            </a:r>
            <a:endParaRPr kumimoji="1" lang="en-US" altLang="ja-JP" dirty="0"/>
          </a:p>
        </p:txBody>
      </p:sp>
      <p:pic>
        <p:nvPicPr>
          <p:cNvPr id="4" name="図 3"/>
          <p:cNvPicPr>
            <a:picLocks noChangeAspect="1"/>
          </p:cNvPicPr>
          <p:nvPr/>
        </p:nvPicPr>
        <p:blipFill>
          <a:blip r:embed="rId3"/>
          <a:stretch>
            <a:fillRect/>
          </a:stretch>
        </p:blipFill>
        <p:spPr>
          <a:xfrm>
            <a:off x="2177578" y="4481969"/>
            <a:ext cx="3697469" cy="2287516"/>
          </a:xfrm>
          <a:prstGeom prst="rect">
            <a:avLst/>
          </a:prstGeom>
        </p:spPr>
      </p:pic>
      <p:cxnSp>
        <p:nvCxnSpPr>
          <p:cNvPr id="10" name="直線矢印コネクタ 9"/>
          <p:cNvCxnSpPr/>
          <p:nvPr/>
        </p:nvCxnSpPr>
        <p:spPr>
          <a:xfrm>
            <a:off x="2009517" y="6741571"/>
            <a:ext cx="407485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p:nvPr/>
        </p:nvCxnSpPr>
        <p:spPr>
          <a:xfrm flipV="1">
            <a:off x="2177578" y="4481969"/>
            <a:ext cx="0" cy="2432434"/>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5822385" y="6488668"/>
            <a:ext cx="261986" cy="369332"/>
          </a:xfrm>
          <a:prstGeom prst="rect">
            <a:avLst/>
          </a:prstGeom>
          <a:noFill/>
        </p:spPr>
        <p:txBody>
          <a:bodyPr wrap="none" rtlCol="0">
            <a:spAutoFit/>
          </a:bodyPr>
          <a:lstStyle/>
          <a:p>
            <a:r>
              <a:rPr kumimoji="1" lang="en-US" altLang="ja-JP" dirty="0" smtClean="0"/>
              <a:t>t</a:t>
            </a:r>
            <a:endParaRPr kumimoji="1" lang="ja-JP" altLang="en-US" dirty="0"/>
          </a:p>
        </p:txBody>
      </p:sp>
      <p:sp>
        <p:nvSpPr>
          <p:cNvPr id="14" name="テキスト ボックス 13"/>
          <p:cNvSpPr txBox="1"/>
          <p:nvPr/>
        </p:nvSpPr>
        <p:spPr>
          <a:xfrm>
            <a:off x="1782420" y="4572681"/>
            <a:ext cx="466106" cy="369332"/>
          </a:xfrm>
          <a:prstGeom prst="rect">
            <a:avLst/>
          </a:prstGeom>
          <a:noFill/>
        </p:spPr>
        <p:txBody>
          <a:bodyPr wrap="none" rtlCol="0">
            <a:spAutoFit/>
          </a:bodyPr>
          <a:lstStyle/>
          <a:p>
            <a:r>
              <a:rPr kumimoji="1" lang="en-US" altLang="ja-JP" dirty="0" smtClean="0"/>
              <a:t>Lm</a:t>
            </a:r>
          </a:p>
        </p:txBody>
      </p:sp>
    </p:spTree>
    <p:extLst>
      <p:ext uri="{BB962C8B-B14F-4D97-AF65-F5344CB8AC3E}">
        <p14:creationId xmlns:p14="http://schemas.microsoft.com/office/powerpoint/2010/main" val="1860807198"/>
      </p:ext>
    </p:extLst>
  </p:cSld>
  <p:clrMapOvr>
    <a:masterClrMapping/>
  </p:clrMapOvr>
  <mc:AlternateContent xmlns:mc="http://schemas.openxmlformats.org/markup-compatibility/2006">
    <mc:Choice xmlns:p14="http://schemas.microsoft.com/office/powerpoint/2010/main" Requires="p14">
      <p:transition spd="slow" p14:dur="2000" advTm="15869"/>
    </mc:Choice>
    <mc:Fallback>
      <p:transition xmlns:p14="http://schemas.microsoft.com/office/powerpoint/2010/main" spd="slow" advTm="15869"/>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solidFill>
          <a:schemeClr val="accent2">
            <a:lumMod val="60000"/>
            <a:lumOff val="40000"/>
          </a:schemeClr>
        </a:solidFill>
      </a:spPr>
      <a:bodyPr rtlCol="0" anchor="ctr"/>
      <a:lstStyle>
        <a:defPPr>
          <a:defRPr kumimoji="1" dirty="0">
            <a:solidFill>
              <a:srgbClr val="0000FF"/>
            </a:solidFill>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23951</TotalTime>
  <Words>2539</Words>
  <Application>Microsoft Macintosh PowerPoint</Application>
  <PresentationFormat>画面に合わせる (4:3)</PresentationFormat>
  <Paragraphs>390</Paragraphs>
  <Slides>31</Slides>
  <Notes>30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Adjacency</vt:lpstr>
      <vt:lpstr> Termプロジェクト:LCDWSN 光通信を用いた、セキュアなWSNを構築する手法</vt:lpstr>
      <vt:lpstr>概要</vt:lpstr>
      <vt:lpstr>背景</vt:lpstr>
      <vt:lpstr>シナリオ</vt:lpstr>
      <vt:lpstr>問題意識</vt:lpstr>
      <vt:lpstr>目的</vt:lpstr>
      <vt:lpstr>関連研究</vt:lpstr>
      <vt:lpstr>機能要件</vt:lpstr>
      <vt:lpstr>アプローチ</vt:lpstr>
      <vt:lpstr>アプローチ</vt:lpstr>
      <vt:lpstr>光通信の実装</vt:lpstr>
      <vt:lpstr>既存のデータ送信手法の比較</vt:lpstr>
      <vt:lpstr>構築：データ通信</vt:lpstr>
      <vt:lpstr>データ通信：実装の結果</vt:lpstr>
      <vt:lpstr>データ通信：実装の結果</vt:lpstr>
      <vt:lpstr>データ通信：実装の結果</vt:lpstr>
      <vt:lpstr>構築：追加ステップ</vt:lpstr>
      <vt:lpstr>構築（１）</vt:lpstr>
      <vt:lpstr>構築（２）</vt:lpstr>
      <vt:lpstr>セキュアな設定</vt:lpstr>
      <vt:lpstr>セキュア設定</vt:lpstr>
      <vt:lpstr>システム構成図</vt:lpstr>
      <vt:lpstr>実装環境 </vt:lpstr>
      <vt:lpstr>評価方針</vt:lpstr>
      <vt:lpstr>まとめ</vt:lpstr>
      <vt:lpstr>スケジュール</vt:lpstr>
      <vt:lpstr>ご清聴ありがとうございました</vt:lpstr>
      <vt:lpstr>データ通信：特別合図</vt:lpstr>
      <vt:lpstr>デー多通信：送る図</vt:lpstr>
      <vt:lpstr>ハードウェア構成図</vt:lpstr>
      <vt:lpstr>システム構成図</vt:lpstr>
    </vt:vector>
  </TitlesOfParts>
  <Company>Keio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簡単にデータを送る</dc:title>
  <dc:creator>Minh Giang</dc:creator>
  <cp:lastModifiedBy>cpsf cpsf</cp:lastModifiedBy>
  <cp:revision>381</cp:revision>
  <cp:lastPrinted>2011-12-17T01:54:24Z</cp:lastPrinted>
  <dcterms:created xsi:type="dcterms:W3CDTF">2011-10-22T14:36:34Z</dcterms:created>
  <dcterms:modified xsi:type="dcterms:W3CDTF">2011-12-18T11:21:19Z</dcterms:modified>
</cp:coreProperties>
</file>