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3"/>
  </p:notesMasterIdLst>
  <p:sldIdLst>
    <p:sldId id="256" r:id="rId2"/>
    <p:sldId id="257" r:id="rId3"/>
    <p:sldId id="258" r:id="rId4"/>
    <p:sldId id="280" r:id="rId5"/>
    <p:sldId id="261" r:id="rId6"/>
    <p:sldId id="262" r:id="rId7"/>
    <p:sldId id="267" r:id="rId8"/>
    <p:sldId id="263" r:id="rId9"/>
    <p:sldId id="264" r:id="rId10"/>
    <p:sldId id="292" r:id="rId11"/>
    <p:sldId id="287" r:id="rId12"/>
    <p:sldId id="259" r:id="rId13"/>
    <p:sldId id="268" r:id="rId14"/>
    <p:sldId id="272" r:id="rId15"/>
    <p:sldId id="290" r:id="rId16"/>
    <p:sldId id="271" r:id="rId17"/>
    <p:sldId id="286" r:id="rId18"/>
    <p:sldId id="282" r:id="rId19"/>
    <p:sldId id="284" r:id="rId20"/>
    <p:sldId id="288" r:id="rId21"/>
    <p:sldId id="269" r:id="rId22"/>
    <p:sldId id="283" r:id="rId23"/>
    <p:sldId id="279" r:id="rId24"/>
    <p:sldId id="291" r:id="rId25"/>
    <p:sldId id="270" r:id="rId26"/>
    <p:sldId id="285" r:id="rId27"/>
    <p:sldId id="276" r:id="rId28"/>
    <p:sldId id="281" r:id="rId29"/>
    <p:sldId id="273" r:id="rId30"/>
    <p:sldId id="275" r:id="rId31"/>
    <p:sldId id="278"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CD73AD59-29F1-784B-B619-5FBF6888DA1F}">
          <p14:sldIdLst>
            <p14:sldId id="256"/>
            <p14:sldId id="257"/>
            <p14:sldId id="258"/>
            <p14:sldId id="280"/>
            <p14:sldId id="261"/>
            <p14:sldId id="262"/>
            <p14:sldId id="267"/>
            <p14:sldId id="263"/>
            <p14:sldId id="264"/>
            <p14:sldId id="292"/>
            <p14:sldId id="287"/>
            <p14:sldId id="259"/>
            <p14:sldId id="268"/>
            <p14:sldId id="272"/>
            <p14:sldId id="290"/>
            <p14:sldId id="271"/>
            <p14:sldId id="286"/>
            <p14:sldId id="282"/>
            <p14:sldId id="284"/>
            <p14:sldId id="288"/>
            <p14:sldId id="269"/>
            <p14:sldId id="283"/>
            <p14:sldId id="279"/>
            <p14:sldId id="291"/>
            <p14:sldId id="270"/>
            <p14:sldId id="285"/>
            <p14:sldId id="276"/>
            <p14:sldId id="281"/>
            <p14:sldId id="273"/>
            <p14:sldId id="275"/>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9" autoAdjust="0"/>
    <p:restoredTop sz="69412" autoAdjust="0"/>
  </p:normalViewPr>
  <p:slideViewPr>
    <p:cSldViewPr snapToGrid="0" snapToObjects="1">
      <p:cViewPr varScale="1">
        <p:scale>
          <a:sx n="92" d="100"/>
          <a:sy n="92" d="100"/>
        </p:scale>
        <p:origin x="-208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21B61D-4436-1F47-90C1-D83BC96B96E0}" type="datetimeFigureOut">
              <a:rPr kumimoji="1" lang="ja-JP" altLang="en-US" smtClean="0"/>
              <a:t>11/12/13</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C48F14-65EF-8643-8889-749E145D9DB3}" type="slidenum">
              <a:rPr kumimoji="1" lang="ja-JP" altLang="en-US" smtClean="0"/>
              <a:t>‹#›</a:t>
            </a:fld>
            <a:endParaRPr kumimoji="1" lang="ja-JP" altLang="en-US"/>
          </a:p>
        </p:txBody>
      </p:sp>
    </p:spTree>
    <p:extLst>
      <p:ext uri="{BB962C8B-B14F-4D97-AF65-F5344CB8AC3E}">
        <p14:creationId xmlns:p14="http://schemas.microsoft.com/office/powerpoint/2010/main" val="2693168792"/>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皆さん、。。。</a:t>
            </a:r>
            <a:endParaRPr kumimoji="1" lang="en-US" altLang="ja-JP" dirty="0" smtClean="0"/>
          </a:p>
          <a:p>
            <a:r>
              <a:rPr kumimoji="1" lang="en-US" altLang="ja-JP" dirty="0" smtClean="0"/>
              <a:t>CPSF</a:t>
            </a:r>
            <a:r>
              <a:rPr kumimoji="1" lang="ja-JP" altLang="en-US" dirty="0" smtClean="0"/>
              <a:t>　</a:t>
            </a:r>
            <a:r>
              <a:rPr kumimoji="1" lang="en-US" altLang="ja-JP" dirty="0" smtClean="0"/>
              <a:t>B</a:t>
            </a:r>
            <a:r>
              <a:rPr kumimoji="1" lang="ja-JP" altLang="en-US" dirty="0" smtClean="0"/>
              <a:t>３　の</a:t>
            </a:r>
            <a:r>
              <a:rPr kumimoji="1" lang="en-US" altLang="ja-JP" dirty="0" err="1" smtClean="0"/>
              <a:t>sp</a:t>
            </a:r>
            <a:r>
              <a:rPr kumimoji="1" lang="ja-JP" altLang="en-US" dirty="0" smtClean="0"/>
              <a:t>ｉ</a:t>
            </a:r>
            <a:r>
              <a:rPr kumimoji="1" lang="en-US" altLang="ja-JP" dirty="0" smtClean="0"/>
              <a:t>d</a:t>
            </a:r>
            <a:r>
              <a:rPr kumimoji="1" lang="ja-JP" altLang="en-US" dirty="0" smtClean="0"/>
              <a:t>ｅ</a:t>
            </a:r>
            <a:r>
              <a:rPr kumimoji="1" lang="en-US" altLang="ja-JP" dirty="0" smtClean="0"/>
              <a:t>r</a:t>
            </a:r>
            <a:r>
              <a:rPr kumimoji="1" lang="ja-JP" altLang="en-US" dirty="0" smtClean="0"/>
              <a:t>です。</a:t>
            </a:r>
            <a:endParaRPr kumimoji="1" lang="en-US" altLang="ja-JP" dirty="0" smtClean="0"/>
          </a:p>
          <a:p>
            <a:r>
              <a:rPr kumimoji="1" lang="ja-JP" altLang="en-US" dirty="0" smtClean="0"/>
              <a:t>親は</a:t>
            </a:r>
            <a:r>
              <a:rPr kumimoji="1" lang="en-US" altLang="ja-JP" dirty="0" smtClean="0"/>
              <a:t>tacky</a:t>
            </a:r>
            <a:r>
              <a:rPr kumimoji="1" lang="ja-JP" altLang="en-US" dirty="0" smtClean="0"/>
              <a:t>さんです。今日はテームプロジェックについて話させていただきます。</a:t>
            </a:r>
            <a:endParaRPr kumimoji="1" lang="en-US" altLang="ja-JP" dirty="0" smtClean="0"/>
          </a:p>
          <a:p>
            <a:r>
              <a:rPr kumimoji="1" lang="ja-JP" altLang="en-US" dirty="0" smtClean="0"/>
              <a:t>タイトル</a:t>
            </a:r>
            <a:r>
              <a:rPr kumimoji="1" lang="ja-JP" altLang="en-US" dirty="0" smtClean="0"/>
              <a:t>として</a:t>
            </a:r>
            <a:r>
              <a:rPr kumimoji="1" lang="ja-JP" altLang="en-US" dirty="0" smtClean="0"/>
              <a:t>は</a:t>
            </a:r>
            <a:r>
              <a:rPr kumimoji="1" lang="ja-JP" altLang="en-US" dirty="0" smtClean="0"/>
              <a:t>光通信を用いた、セキュアな</a:t>
            </a:r>
            <a:r>
              <a:rPr kumimoji="1" lang="en-US" altLang="ja-JP" dirty="0" smtClean="0"/>
              <a:t>WSN</a:t>
            </a:r>
            <a:r>
              <a:rPr kumimoji="1" lang="ja-JP" altLang="en-US" dirty="0" smtClean="0"/>
              <a:t>を構築手法です。</a:t>
            </a:r>
            <a:endParaRPr kumimoji="1" lang="ja-JP" altLang="en-US" dirty="0"/>
          </a:p>
        </p:txBody>
      </p:sp>
      <p:sp>
        <p:nvSpPr>
          <p:cNvPr id="4" name="スライド番号プレースホルダー 3"/>
          <p:cNvSpPr>
            <a:spLocks noGrp="1"/>
          </p:cNvSpPr>
          <p:nvPr>
            <p:ph type="sldNum" sz="quarter" idx="10"/>
          </p:nvPr>
        </p:nvSpPr>
        <p:spPr/>
        <p:txBody>
          <a:bodyPr/>
          <a:lstStyle/>
          <a:p>
            <a:fld id="{29C48F14-65EF-8643-8889-749E145D9DB3}" type="slidenum">
              <a:rPr kumimoji="1" lang="ja-JP" altLang="en-US" smtClean="0"/>
              <a:t>1</a:t>
            </a:fld>
            <a:endParaRPr kumimoji="1" lang="ja-JP" altLang="en-US"/>
          </a:p>
        </p:txBody>
      </p:sp>
    </p:spTree>
    <p:extLst>
      <p:ext uri="{BB962C8B-B14F-4D97-AF65-F5344CB8AC3E}">
        <p14:creationId xmlns:p14="http://schemas.microsoft.com/office/powerpoint/2010/main" val="18999663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今まではこの部分ができました。</a:t>
            </a:r>
            <a:endParaRPr kumimoji="1" lang="ja-JP" altLang="en-US" dirty="0" smtClean="0"/>
          </a:p>
        </p:txBody>
      </p:sp>
      <p:sp>
        <p:nvSpPr>
          <p:cNvPr id="4" name="スライド番号プレースホルダー 3"/>
          <p:cNvSpPr>
            <a:spLocks noGrp="1"/>
          </p:cNvSpPr>
          <p:nvPr>
            <p:ph type="sldNum" sz="quarter" idx="10"/>
          </p:nvPr>
        </p:nvSpPr>
        <p:spPr/>
        <p:txBody>
          <a:bodyPr/>
          <a:lstStyle/>
          <a:p>
            <a:fld id="{29C48F14-65EF-8643-8889-749E145D9DB3}" type="slidenum">
              <a:rPr kumimoji="1" lang="ja-JP" altLang="en-US" smtClean="0"/>
              <a:t>10</a:t>
            </a:fld>
            <a:endParaRPr kumimoji="1" lang="ja-JP" altLang="en-US"/>
          </a:p>
        </p:txBody>
      </p:sp>
    </p:spTree>
    <p:extLst>
      <p:ext uri="{BB962C8B-B14F-4D97-AF65-F5344CB8AC3E}">
        <p14:creationId xmlns:p14="http://schemas.microsoft.com/office/powerpoint/2010/main" val="3868965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今は光を使う理由についてはなします。</a:t>
            </a:r>
            <a:endParaRPr kumimoji="1" lang="en-US" altLang="ja-JP" dirty="0" smtClean="0"/>
          </a:p>
          <a:p>
            <a:r>
              <a:rPr kumimoji="1" lang="ja-JP" altLang="en-US" dirty="0" smtClean="0"/>
              <a:t>表では格依存手法の特徴を表現します。</a:t>
            </a:r>
            <a:endParaRPr kumimoji="1" lang="en-US" altLang="ja-JP" dirty="0" smtClean="0"/>
          </a:p>
          <a:p>
            <a:r>
              <a:rPr kumimoji="1" lang="ja-JP" altLang="en-US" dirty="0" smtClean="0"/>
              <a:t>この表からみると</a:t>
            </a:r>
            <a:r>
              <a:rPr kumimoji="1" lang="ja-JP" altLang="en-US" dirty="0" smtClean="0"/>
              <a:t>、</a:t>
            </a:r>
            <a:r>
              <a:rPr kumimoji="1" lang="en-US" altLang="ja-JP" dirty="0" err="1" smtClean="0"/>
              <a:t>Zigbee</a:t>
            </a:r>
            <a:r>
              <a:rPr kumimoji="1" lang="ja-JP" altLang="en-US" dirty="0" smtClean="0"/>
              <a:t>と長音は周りのデーバイスがデータ通信が認識が出来るので、安全的な通信がありません。</a:t>
            </a:r>
            <a:endParaRPr kumimoji="1" lang="en-US" altLang="ja-JP" dirty="0" smtClean="0"/>
          </a:p>
          <a:p>
            <a:r>
              <a:rPr kumimoji="1" lang="ja-JP" altLang="en-US" dirty="0" smtClean="0"/>
              <a:t>次は振動と光の通信を比べて、</a:t>
            </a:r>
            <a:r>
              <a:rPr kumimoji="1" lang="ja-JP" altLang="en-US" dirty="0" smtClean="0"/>
              <a:t>光</a:t>
            </a:r>
            <a:r>
              <a:rPr kumimoji="1" lang="ja-JP" altLang="en-US" dirty="0" smtClean="0"/>
              <a:t>は</a:t>
            </a:r>
            <a:r>
              <a:rPr kumimoji="1" lang="ja-JP" altLang="en-US" dirty="0" smtClean="0"/>
              <a:t>速度</a:t>
            </a:r>
            <a:r>
              <a:rPr kumimoji="1" lang="ja-JP" altLang="en-US" dirty="0" smtClean="0"/>
              <a:t>のほうがはやいし、必要機能はセンサノードに適合のために、光通信を選びました。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29C48F14-65EF-8643-8889-749E145D9DB3}" type="slidenum">
              <a:rPr kumimoji="1" lang="ja-JP" altLang="en-US" smtClean="0"/>
              <a:t>12</a:t>
            </a:fld>
            <a:endParaRPr kumimoji="1" lang="ja-JP" altLang="en-US"/>
          </a:p>
        </p:txBody>
      </p:sp>
    </p:spTree>
    <p:extLst>
      <p:ext uri="{BB962C8B-B14F-4D97-AF65-F5344CB8AC3E}">
        <p14:creationId xmlns:p14="http://schemas.microsoft.com/office/powerpoint/2010/main" val="3203518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smtClean="0"/>
              <a:t>光通信につては</a:t>
            </a:r>
            <a:endParaRPr lang="en-US" altLang="ja-JP" dirty="0" smtClean="0"/>
          </a:p>
          <a:p>
            <a:r>
              <a:rPr lang="ja-JP" altLang="en-US" dirty="0" smtClean="0"/>
              <a:t>まず</a:t>
            </a:r>
            <a:r>
              <a:rPr lang="ja-JP" altLang="en-US" dirty="0" smtClean="0"/>
              <a:t>光</a:t>
            </a:r>
            <a:r>
              <a:rPr lang="ja-JP" altLang="en-US" dirty="0" smtClean="0"/>
              <a:t>パータンを作るのため、最小の時間の単位を</a:t>
            </a:r>
            <a:r>
              <a:rPr lang="en-US" altLang="ja-JP" dirty="0" smtClean="0"/>
              <a:t>t</a:t>
            </a:r>
            <a:r>
              <a:rPr lang="ja-JP" altLang="en-US" dirty="0" smtClean="0"/>
              <a:t>で表します。例えば、</a:t>
            </a:r>
            <a:r>
              <a:rPr lang="en-US" altLang="ja-JP" dirty="0" smtClean="0"/>
              <a:t>t</a:t>
            </a:r>
            <a:r>
              <a:rPr lang="ja-JP" altLang="en-US" dirty="0" smtClean="0"/>
              <a:t>は１２ミリびょう。</a:t>
            </a:r>
            <a:endParaRPr lang="en-US" altLang="ja-JP" dirty="0" smtClean="0"/>
          </a:p>
          <a:p>
            <a:r>
              <a:rPr lang="ja-JP" altLang="en-US" dirty="0" smtClean="0"/>
              <a:t>そして、ビットによって、光の強さとけいぞく時間をかえます。</a:t>
            </a:r>
            <a:endParaRPr lang="en-US" altLang="ja-JP" dirty="0" smtClean="0"/>
          </a:p>
          <a:p>
            <a:r>
              <a:rPr lang="en-US" altLang="ja-JP" dirty="0" smtClean="0"/>
              <a:t>	</a:t>
            </a:r>
            <a:r>
              <a:rPr lang="ja-JP" altLang="en-US" dirty="0" smtClean="0"/>
              <a:t>０のビットは弱い</a:t>
            </a:r>
            <a:r>
              <a:rPr lang="ja-JP" altLang="en-US" dirty="0" smtClean="0"/>
              <a:t>光</a:t>
            </a:r>
            <a:r>
              <a:rPr lang="en-US" altLang="ja-JP" dirty="0" smtClean="0"/>
              <a:t>	</a:t>
            </a:r>
            <a:r>
              <a:rPr lang="ja-JP" altLang="en-US" dirty="0" smtClean="0"/>
              <a:t>一方、１のビットは強い光</a:t>
            </a:r>
            <a:r>
              <a:rPr lang="ja-JP" altLang="en-US" dirty="0" smtClean="0"/>
              <a:t>で定義します。詳しくはレジュメで説明します。</a:t>
            </a:r>
            <a:endParaRPr lang="en-US" altLang="ja-JP" dirty="0" smtClean="0"/>
          </a:p>
          <a:p>
            <a:pPr marL="0" marR="0" lvl="1" indent="0" algn="l" defTabSz="457200" rtl="0" eaLnBrk="1" fontAlgn="auto" latinLnBrk="0" hangingPunct="1">
              <a:lnSpc>
                <a:spcPct val="100000"/>
              </a:lnSpc>
              <a:spcBef>
                <a:spcPts val="0"/>
              </a:spcBef>
              <a:spcAft>
                <a:spcPts val="0"/>
              </a:spcAft>
              <a:buClrTx/>
              <a:buSzTx/>
              <a:buFontTx/>
              <a:buNone/>
              <a:tabLst/>
              <a:defRPr/>
            </a:pPr>
            <a:r>
              <a:rPr lang="ja-JP" altLang="en-US" dirty="0" smtClean="0"/>
              <a:t>また、データを認識のため、通信の合図とチェックの合図</a:t>
            </a:r>
            <a:r>
              <a:rPr lang="en-US" altLang="ja-JP" dirty="0" smtClean="0"/>
              <a:t>START,FINISH,OK,FALSE</a:t>
            </a:r>
            <a:r>
              <a:rPr lang="ja-JP" altLang="en-US" dirty="0" smtClean="0"/>
              <a:t>を使います。</a:t>
            </a:r>
            <a:endParaRPr lang="en-US" altLang="ja-JP" dirty="0" smtClean="0"/>
          </a:p>
          <a:p>
            <a:r>
              <a:rPr lang="ja-JP" altLang="en-US" dirty="0" smtClean="0"/>
              <a:t>データ</a:t>
            </a:r>
            <a:r>
              <a:rPr lang="ja-JP" altLang="en-US" dirty="0" smtClean="0"/>
              <a:t>を通信の時、誤佐渡があるので、もらう側でデータをチェックのため、８ビットチェックスームを使います。もらったデータのチェックスームの計算、もらったチェックスームと比べて、正しくない場合はもう一度送ります。</a:t>
            </a:r>
            <a:endParaRPr lang="en-US" altLang="ja-JP" dirty="0" smtClean="0"/>
          </a:p>
          <a:p>
            <a:r>
              <a:rPr lang="ja-JP" altLang="en-US" dirty="0" smtClean="0"/>
              <a:t>他に、</a:t>
            </a:r>
            <a:r>
              <a:rPr lang="ja-JP" altLang="en-US" dirty="0" smtClean="0"/>
              <a:t>センサ</a:t>
            </a:r>
            <a:r>
              <a:rPr lang="ja-JP" altLang="en-US" dirty="0" smtClean="0"/>
              <a:t>のデータは</a:t>
            </a:r>
            <a:r>
              <a:rPr lang="en-US" altLang="ja-JP" dirty="0" err="1" smtClean="0"/>
              <a:t>Gaus</a:t>
            </a:r>
            <a:r>
              <a:rPr lang="ja-JP" altLang="en-US" dirty="0" smtClean="0"/>
              <a:t>スムーズを用いて、平滑化（へいかつか）します</a:t>
            </a:r>
            <a:r>
              <a:rPr lang="ja-JP" altLang="en-US" dirty="0" smtClean="0"/>
              <a:t>。</a:t>
            </a:r>
            <a:endParaRPr lang="en-US" altLang="ja-JP" dirty="0" smtClean="0"/>
          </a:p>
        </p:txBody>
      </p:sp>
      <p:sp>
        <p:nvSpPr>
          <p:cNvPr id="4" name="Slide Number Placeholder 3"/>
          <p:cNvSpPr>
            <a:spLocks noGrp="1"/>
          </p:cNvSpPr>
          <p:nvPr>
            <p:ph type="sldNum" sz="quarter" idx="10"/>
          </p:nvPr>
        </p:nvSpPr>
        <p:spPr/>
        <p:txBody>
          <a:bodyPr/>
          <a:lstStyle/>
          <a:p>
            <a:fld id="{29C48F14-65EF-8643-8889-749E145D9DB3}" type="slidenum">
              <a:rPr kumimoji="1" lang="ja-JP" altLang="en-US" smtClean="0"/>
              <a:t>13</a:t>
            </a:fld>
            <a:endParaRPr kumimoji="1" lang="ja-JP" altLang="en-US"/>
          </a:p>
        </p:txBody>
      </p:sp>
    </p:spTree>
    <p:extLst>
      <p:ext uri="{BB962C8B-B14F-4D97-AF65-F5344CB8AC3E}">
        <p14:creationId xmlns:p14="http://schemas.microsoft.com/office/powerpoint/2010/main" val="1765715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G</a:t>
            </a:r>
            <a:r>
              <a:rPr kumimoji="1" lang="en-US" altLang="ja-JP" dirty="0" err="1" smtClean="0"/>
              <a:t>aus</a:t>
            </a:r>
            <a:r>
              <a:rPr kumimoji="1" lang="ja-JP" altLang="en-US" dirty="0" smtClean="0"/>
              <a:t>すむーずを使う、</a:t>
            </a:r>
            <a:r>
              <a:rPr kumimoji="1" lang="en-US" altLang="ja-JP" dirty="0" smtClean="0"/>
              <a:t>LED</a:t>
            </a:r>
            <a:r>
              <a:rPr kumimoji="1" lang="ja-JP" altLang="en-US" dirty="0" smtClean="0"/>
              <a:t>パタンはこんな感じになります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29C48F14-65EF-8643-8889-749E145D9DB3}" type="slidenum">
              <a:rPr kumimoji="1" lang="ja-JP" altLang="en-US" smtClean="0"/>
              <a:t>14</a:t>
            </a:fld>
            <a:endParaRPr kumimoji="1" lang="ja-JP" altLang="en-US"/>
          </a:p>
        </p:txBody>
      </p:sp>
    </p:spTree>
    <p:extLst>
      <p:ext uri="{BB962C8B-B14F-4D97-AF65-F5344CB8AC3E}">
        <p14:creationId xmlns:p14="http://schemas.microsoft.com/office/powerpoint/2010/main" val="2057126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実際では光パータンはこのようになりました。</a:t>
            </a:r>
            <a:endParaRPr kumimoji="1" lang="ja-JP" altLang="en-US" dirty="0"/>
          </a:p>
        </p:txBody>
      </p:sp>
      <p:sp>
        <p:nvSpPr>
          <p:cNvPr id="4" name="スライド番号プレースホルダー 3"/>
          <p:cNvSpPr>
            <a:spLocks noGrp="1"/>
          </p:cNvSpPr>
          <p:nvPr>
            <p:ph type="sldNum" sz="quarter" idx="10"/>
          </p:nvPr>
        </p:nvSpPr>
        <p:spPr/>
        <p:txBody>
          <a:bodyPr/>
          <a:lstStyle/>
          <a:p>
            <a:fld id="{29C48F14-65EF-8643-8889-749E145D9DB3}" type="slidenum">
              <a:rPr kumimoji="1" lang="ja-JP" altLang="en-US" smtClean="0"/>
              <a:t>15</a:t>
            </a:fld>
            <a:endParaRPr kumimoji="1" lang="ja-JP" altLang="en-US"/>
          </a:p>
        </p:txBody>
      </p:sp>
    </p:spTree>
    <p:extLst>
      <p:ext uri="{BB962C8B-B14F-4D97-AF65-F5344CB8AC3E}">
        <p14:creationId xmlns:p14="http://schemas.microsoft.com/office/powerpoint/2010/main" val="1816407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光通信モジュールを実装する時、この結果がもらいました。</a:t>
            </a:r>
            <a:endParaRPr kumimoji="1" lang="en-US" altLang="ja-JP" dirty="0" smtClean="0"/>
          </a:p>
          <a:p>
            <a:r>
              <a:rPr kumimoji="1" lang="ja-JP" altLang="en-US" dirty="0" smtClean="0"/>
              <a:t>速度は２５ビットぐらい。</a:t>
            </a:r>
            <a:endParaRPr kumimoji="1" lang="en-US" altLang="ja-JP" dirty="0" smtClean="0"/>
          </a:p>
          <a:p>
            <a:r>
              <a:rPr kumimoji="1" lang="ja-JP" altLang="en-US" dirty="0" smtClean="0"/>
              <a:t>そして、１２８ビットを６９回送る時は、正しく確率は８６．５％が分かりました。</a:t>
            </a:r>
            <a:endParaRPr kumimoji="1" lang="en-US" altLang="ja-JP" dirty="0" smtClean="0"/>
          </a:p>
          <a:p>
            <a:r>
              <a:rPr kumimoji="1" lang="ja-JP" altLang="en-US" dirty="0" smtClean="0"/>
              <a:t>また、ビットの誤佐渡</a:t>
            </a:r>
            <a:r>
              <a:rPr kumimoji="1" lang="ja-JP" altLang="en-US" dirty="0" smtClean="0"/>
              <a:t>は</a:t>
            </a:r>
            <a:r>
              <a:rPr kumimoji="1" lang="ja-JP" altLang="en-US" dirty="0" smtClean="0"/>
              <a:t>０</a:t>
            </a:r>
            <a:r>
              <a:rPr kumimoji="1" lang="ja-JP" altLang="en-US" dirty="0" smtClean="0"/>
              <a:t>．５％</a:t>
            </a:r>
            <a:r>
              <a:rPr kumimoji="1" lang="ja-JP" altLang="en-US" dirty="0" smtClean="0"/>
              <a:t>が分かりました。</a:t>
            </a:r>
            <a:endParaRPr kumimoji="1" lang="ja-JP" altLang="en-US" dirty="0"/>
          </a:p>
        </p:txBody>
      </p:sp>
      <p:sp>
        <p:nvSpPr>
          <p:cNvPr id="4" name="スライド番号プレースホルダー 3"/>
          <p:cNvSpPr>
            <a:spLocks noGrp="1"/>
          </p:cNvSpPr>
          <p:nvPr>
            <p:ph type="sldNum" sz="quarter" idx="10"/>
          </p:nvPr>
        </p:nvSpPr>
        <p:spPr/>
        <p:txBody>
          <a:bodyPr/>
          <a:lstStyle/>
          <a:p>
            <a:fld id="{29C48F14-65EF-8643-8889-749E145D9DB3}" type="slidenum">
              <a:rPr kumimoji="1" lang="ja-JP" altLang="en-US" smtClean="0"/>
              <a:t>16</a:t>
            </a:fld>
            <a:endParaRPr kumimoji="1" lang="ja-JP" altLang="en-US"/>
          </a:p>
        </p:txBody>
      </p:sp>
    </p:spTree>
    <p:extLst>
      <p:ext uri="{BB962C8B-B14F-4D97-AF65-F5344CB8AC3E}">
        <p14:creationId xmlns:p14="http://schemas.microsoft.com/office/powerpoint/2010/main" val="26430988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smtClean="0"/>
              <a:t>前は、光通信についてはなしました、今はネットワーク構築について話します。構築と言うのは新しいノードを追加</a:t>
            </a:r>
            <a:r>
              <a:rPr kumimoji="1" lang="ja-JP" altLang="en-US" dirty="0" smtClean="0"/>
              <a:t>することです</a:t>
            </a:r>
            <a:r>
              <a:rPr kumimoji="1" lang="ja-JP" altLang="en-US" dirty="0" smtClean="0"/>
              <a:t>。</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29C48F14-65EF-8643-8889-749E145D9DB3}" type="slidenum">
              <a:rPr kumimoji="1" lang="ja-JP" altLang="en-US" smtClean="0"/>
              <a:t>17</a:t>
            </a:fld>
            <a:endParaRPr kumimoji="1" lang="ja-JP" altLang="en-US"/>
          </a:p>
        </p:txBody>
      </p:sp>
    </p:spTree>
    <p:extLst>
      <p:ext uri="{BB962C8B-B14F-4D97-AF65-F5344CB8AC3E}">
        <p14:creationId xmlns:p14="http://schemas.microsoft.com/office/powerpoint/2010/main" val="17348667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a:t>
            </a:r>
            <a:r>
              <a:rPr kumimoji="1" lang="ja-JP" altLang="en-US" dirty="0" smtClean="0"/>
              <a:t>ことのため</a:t>
            </a:r>
            <a:r>
              <a:rPr kumimoji="1" lang="ja-JP" altLang="en-US" dirty="0" smtClean="0"/>
              <a:t>、</a:t>
            </a:r>
            <a:r>
              <a:rPr kumimoji="1" lang="ja-JP" altLang="en-US" dirty="0" smtClean="0"/>
              <a:t>光</a:t>
            </a:r>
            <a:r>
              <a:rPr kumimoji="1" lang="ja-JP" altLang="en-US" dirty="0" smtClean="0"/>
              <a:t>通信</a:t>
            </a:r>
            <a:r>
              <a:rPr kumimoji="1" lang="ja-JP" altLang="en-US" dirty="0" smtClean="0"/>
              <a:t>をもちいて、コネクタとつかしたいノードを設置させ、</a:t>
            </a:r>
            <a:r>
              <a:rPr kumimoji="1" lang="en-US" altLang="ja-JP" dirty="0" smtClean="0"/>
              <a:t>LED</a:t>
            </a:r>
            <a:r>
              <a:rPr kumimoji="1" lang="ja-JP" altLang="en-US" dirty="0" smtClean="0"/>
              <a:t>の点滅パターンで必要なデータをやり取ります。</a:t>
            </a:r>
            <a:endParaRPr kumimoji="1" lang="en-US" altLang="ja-JP" dirty="0" smtClean="0"/>
          </a:p>
          <a:p>
            <a:r>
              <a:rPr kumimoji="1" lang="ja-JP" altLang="en-US" dirty="0" smtClean="0"/>
              <a:t>必要データはノードの機能によって、違います。次のスライドは詳しく話します。</a:t>
            </a:r>
            <a:endParaRPr kumimoji="1" lang="ja-JP" altLang="en-US" dirty="0"/>
          </a:p>
        </p:txBody>
      </p:sp>
      <p:sp>
        <p:nvSpPr>
          <p:cNvPr id="4" name="スライド番号プレースホルダー 3"/>
          <p:cNvSpPr>
            <a:spLocks noGrp="1"/>
          </p:cNvSpPr>
          <p:nvPr>
            <p:ph type="sldNum" sz="quarter" idx="10"/>
          </p:nvPr>
        </p:nvSpPr>
        <p:spPr/>
        <p:txBody>
          <a:bodyPr/>
          <a:lstStyle/>
          <a:p>
            <a:fld id="{29C48F14-65EF-8643-8889-749E145D9DB3}" type="slidenum">
              <a:rPr kumimoji="1" lang="ja-JP" altLang="en-US" smtClean="0"/>
              <a:t>18</a:t>
            </a:fld>
            <a:endParaRPr kumimoji="1" lang="ja-JP" altLang="en-US"/>
          </a:p>
        </p:txBody>
      </p:sp>
    </p:spTree>
    <p:extLst>
      <p:ext uri="{BB962C8B-B14F-4D97-AF65-F5344CB8AC3E}">
        <p14:creationId xmlns:p14="http://schemas.microsoft.com/office/powerpoint/2010/main" val="18890448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4" indent="0" algn="l" defTabSz="457200" rtl="0" eaLnBrk="1" fontAlgn="auto" latinLnBrk="0" hangingPunct="1">
              <a:lnSpc>
                <a:spcPct val="100000"/>
              </a:lnSpc>
              <a:spcBef>
                <a:spcPts val="0"/>
              </a:spcBef>
              <a:spcAft>
                <a:spcPts val="0"/>
              </a:spcAft>
              <a:buClrTx/>
              <a:buSzTx/>
              <a:buFontTx/>
              <a:buNone/>
              <a:tabLst/>
              <a:defRPr/>
            </a:pPr>
            <a:r>
              <a:rPr kumimoji="1" lang="ja-JP" altLang="en-US" dirty="0" smtClean="0"/>
              <a:t>ノードの機能によって、仕方が変わります。</a:t>
            </a:r>
            <a:endParaRPr kumimoji="1" lang="en-US" altLang="ja-JP" dirty="0" smtClean="0"/>
          </a:p>
          <a:p>
            <a:pPr marL="0" marR="0" lvl="4" indent="0" algn="l" defTabSz="457200" rtl="0" eaLnBrk="1" fontAlgn="auto" latinLnBrk="0" hangingPunct="1">
              <a:lnSpc>
                <a:spcPct val="100000"/>
              </a:lnSpc>
              <a:spcBef>
                <a:spcPts val="0"/>
              </a:spcBef>
              <a:spcAft>
                <a:spcPts val="0"/>
              </a:spcAft>
              <a:buClrTx/>
              <a:buSzTx/>
              <a:buFontTx/>
              <a:buNone/>
              <a:tabLst/>
              <a:defRPr/>
            </a:pPr>
            <a:r>
              <a:rPr kumimoji="1" lang="ja-JP" altLang="en-US" dirty="0" smtClean="0"/>
              <a:t>ノード</a:t>
            </a:r>
            <a:r>
              <a:rPr kumimoji="1" lang="ja-JP" altLang="en-US" dirty="0" smtClean="0"/>
              <a:t>は</a:t>
            </a:r>
            <a:r>
              <a:rPr kumimoji="1" lang="en-US" altLang="ja-JP" dirty="0" smtClean="0"/>
              <a:t>LED</a:t>
            </a:r>
            <a:r>
              <a:rPr kumimoji="1" lang="ja-JP" altLang="en-US" dirty="0" smtClean="0"/>
              <a:t>だけがある時、再起動の後、繰り返すノードの</a:t>
            </a:r>
            <a:r>
              <a:rPr kumimoji="1" lang="en-US" altLang="ja-JP" dirty="0" smtClean="0"/>
              <a:t>ID</a:t>
            </a:r>
            <a:r>
              <a:rPr kumimoji="1" lang="ja-JP" altLang="en-US" dirty="0" smtClean="0"/>
              <a:t>と仮（かり）の鍵を送る。ノードではホストからこの鍵を使って、リクエストを待ちます</a:t>
            </a:r>
            <a:r>
              <a:rPr kumimoji="1" lang="ja-JP" altLang="en-US" dirty="0" smtClean="0"/>
              <a:t>。</a:t>
            </a:r>
            <a:r>
              <a:rPr kumimoji="1" lang="ja-JP" altLang="en-US" sz="2000" dirty="0" smtClean="0"/>
              <a:t>後に仮の鍵で暗号化して，</a:t>
            </a:r>
            <a:r>
              <a:rPr kumimoji="1" lang="en-US" altLang="ja-JP" sz="2000" dirty="0" err="1" smtClean="0"/>
              <a:t>MasterKey</a:t>
            </a:r>
            <a:r>
              <a:rPr kumimoji="1" lang="ja-JP" altLang="en-US" sz="2000" dirty="0" smtClean="0"/>
              <a:t>とホスト</a:t>
            </a:r>
            <a:r>
              <a:rPr kumimoji="1" lang="en-US" altLang="ja-JP" sz="2000" dirty="0" smtClean="0"/>
              <a:t>ID</a:t>
            </a:r>
            <a:r>
              <a:rPr kumimoji="1" lang="ja-JP" altLang="en-US" sz="2000" dirty="0" smtClean="0"/>
              <a:t>を通信</a:t>
            </a:r>
            <a:r>
              <a:rPr kumimoji="1" lang="ja-JP" altLang="en-US" sz="2000" dirty="0" smtClean="0"/>
              <a:t>します。</a:t>
            </a:r>
            <a:endParaRPr kumimoji="1" lang="en-US" altLang="ja-JP" dirty="0" smtClean="0"/>
          </a:p>
          <a:p>
            <a:pPr marL="0" marR="0" lvl="4" indent="0" algn="l" defTabSz="457200" rtl="0" eaLnBrk="1" fontAlgn="auto" latinLnBrk="0" hangingPunct="1">
              <a:lnSpc>
                <a:spcPct val="100000"/>
              </a:lnSpc>
              <a:spcBef>
                <a:spcPts val="0"/>
              </a:spcBef>
              <a:spcAft>
                <a:spcPts val="0"/>
              </a:spcAft>
              <a:buClrTx/>
              <a:buSzTx/>
              <a:buFontTx/>
              <a:buNone/>
              <a:tabLst/>
              <a:defRPr/>
            </a:pPr>
            <a:r>
              <a:rPr kumimoji="1" lang="ja-JP" altLang="en-US" dirty="0" smtClean="0"/>
              <a:t>他に、ノードは照度センサだけがある場合は、コネクタではノードと接着させた後、タンムオウトの後、光パータンをもらわない場合は繰り返しホストの</a:t>
            </a:r>
            <a:r>
              <a:rPr kumimoji="1" lang="en-US" altLang="ja-JP" dirty="0" smtClean="0"/>
              <a:t>ID</a:t>
            </a:r>
            <a:r>
              <a:rPr kumimoji="1" lang="ja-JP" altLang="en-US" dirty="0" smtClean="0"/>
              <a:t>とネットワークの</a:t>
            </a:r>
            <a:r>
              <a:rPr kumimoji="1" lang="en-US" altLang="ja-JP" dirty="0" err="1" smtClean="0"/>
              <a:t>MasterKey</a:t>
            </a:r>
            <a:r>
              <a:rPr kumimoji="1" lang="ja-JP" altLang="en-US" dirty="0" smtClean="0"/>
              <a:t>を送ります。ホストでノードのリクエストを待ちます</a:t>
            </a:r>
            <a:r>
              <a:rPr kumimoji="1" lang="ja-JP" altLang="en-US" dirty="0" smtClean="0"/>
              <a:t>。</a:t>
            </a:r>
            <a:r>
              <a:rPr kumimoji="1" lang="ja-JP" altLang="en-US" sz="2000" dirty="0" smtClean="0"/>
              <a:t>後に</a:t>
            </a:r>
            <a:r>
              <a:rPr kumimoji="1" lang="en-US" altLang="ja-JP" sz="2000" dirty="0" err="1" smtClean="0"/>
              <a:t>MasterKey</a:t>
            </a:r>
            <a:r>
              <a:rPr kumimoji="1" lang="ja-JP" altLang="en-US" sz="2000" dirty="0" smtClean="0"/>
              <a:t>で暗号化し，</a:t>
            </a:r>
            <a:r>
              <a:rPr kumimoji="1" lang="ja-JP" altLang="en-US" sz="2000" dirty="0" smtClean="0"/>
              <a:t>無線</a:t>
            </a:r>
            <a:r>
              <a:rPr kumimoji="1" lang="ja-JP" altLang="en-US" sz="2000" dirty="0" smtClean="0"/>
              <a:t>通信でノードの</a:t>
            </a:r>
            <a:r>
              <a:rPr kumimoji="1" lang="en-US" altLang="ja-JP" sz="2000" dirty="0" smtClean="0"/>
              <a:t>ID</a:t>
            </a:r>
            <a:r>
              <a:rPr kumimoji="1" lang="ja-JP" altLang="en-US" sz="2000" dirty="0" smtClean="0"/>
              <a:t>を確認</a:t>
            </a:r>
            <a:r>
              <a:rPr kumimoji="1" lang="ja-JP" altLang="en-US" sz="2000" dirty="0" smtClean="0"/>
              <a:t>します。</a:t>
            </a:r>
            <a:endParaRPr kumimoji="1" lang="en-US" altLang="ja-JP" dirty="0" smtClean="0"/>
          </a:p>
          <a:p>
            <a:pPr marL="0" marR="0" lvl="4" indent="0" algn="l" defTabSz="457200" rtl="0" eaLnBrk="1" fontAlgn="auto" latinLnBrk="0" hangingPunct="1">
              <a:lnSpc>
                <a:spcPct val="100000"/>
              </a:lnSpc>
              <a:spcBef>
                <a:spcPts val="0"/>
              </a:spcBef>
              <a:spcAft>
                <a:spcPts val="0"/>
              </a:spcAft>
              <a:buClrTx/>
              <a:buSzTx/>
              <a:buFontTx/>
              <a:buNone/>
              <a:tabLst/>
              <a:defRPr/>
            </a:pPr>
            <a:r>
              <a:rPr kumimoji="1" lang="ja-JP" altLang="en-US" dirty="0" smtClean="0"/>
              <a:t>最後の場合は、</a:t>
            </a:r>
            <a:r>
              <a:rPr kumimoji="1" lang="en-US" altLang="ja-JP" dirty="0" smtClean="0"/>
              <a:t>LED</a:t>
            </a:r>
            <a:r>
              <a:rPr kumimoji="1" lang="ja-JP" altLang="en-US" dirty="0" smtClean="0"/>
              <a:t>と照度センサがある場合は、ノードの</a:t>
            </a:r>
            <a:r>
              <a:rPr kumimoji="1" lang="en-US" altLang="ja-JP" dirty="0" smtClean="0"/>
              <a:t>ID</a:t>
            </a:r>
            <a:r>
              <a:rPr kumimoji="1" lang="ja-JP" altLang="en-US" sz="2000" dirty="0" smtClean="0"/>
              <a:t>とホストの</a:t>
            </a:r>
            <a:r>
              <a:rPr kumimoji="1" lang="en-US" altLang="ja-JP" sz="2000" dirty="0" smtClean="0"/>
              <a:t>ID</a:t>
            </a:r>
            <a:r>
              <a:rPr kumimoji="1" lang="ja-JP" altLang="en-US" sz="2000" dirty="0" smtClean="0"/>
              <a:t>とネットワークの</a:t>
            </a:r>
            <a:r>
              <a:rPr kumimoji="1" lang="en-US" altLang="ja-JP" sz="2000" dirty="0" err="1" smtClean="0"/>
              <a:t>MasterKey</a:t>
            </a:r>
            <a:r>
              <a:rPr kumimoji="1" lang="ja-JP" altLang="en-US" sz="2000" dirty="0" smtClean="0"/>
              <a:t>を送信します。</a:t>
            </a:r>
            <a:endParaRPr kumimoji="1" lang="en-US" altLang="ja-JP" sz="2000" dirty="0" smtClean="0"/>
          </a:p>
        </p:txBody>
      </p:sp>
      <p:sp>
        <p:nvSpPr>
          <p:cNvPr id="4" name="スライド番号プレースホルダー 3"/>
          <p:cNvSpPr>
            <a:spLocks noGrp="1"/>
          </p:cNvSpPr>
          <p:nvPr>
            <p:ph type="sldNum" sz="quarter" idx="10"/>
          </p:nvPr>
        </p:nvSpPr>
        <p:spPr/>
        <p:txBody>
          <a:bodyPr/>
          <a:lstStyle/>
          <a:p>
            <a:fld id="{29C48F14-65EF-8643-8889-749E145D9DB3}" type="slidenum">
              <a:rPr kumimoji="1" lang="ja-JP" altLang="en-US" smtClean="0"/>
              <a:t>19</a:t>
            </a:fld>
            <a:endParaRPr kumimoji="1" lang="ja-JP" altLang="en-US"/>
          </a:p>
        </p:txBody>
      </p:sp>
    </p:spTree>
    <p:extLst>
      <p:ext uri="{BB962C8B-B14F-4D97-AF65-F5344CB8AC3E}">
        <p14:creationId xmlns:p14="http://schemas.microsoft.com/office/powerpoint/2010/main" val="1055328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smtClean="0"/>
              <a:t>次は、セキュリティな設定について話します。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29C48F14-65EF-8643-8889-749E145D9DB3}" type="slidenum">
              <a:rPr kumimoji="1" lang="ja-JP" altLang="en-US" smtClean="0"/>
              <a:t>20</a:t>
            </a:fld>
            <a:endParaRPr kumimoji="1" lang="ja-JP" altLang="en-US"/>
          </a:p>
        </p:txBody>
      </p:sp>
    </p:spTree>
    <p:extLst>
      <p:ext uri="{BB962C8B-B14F-4D97-AF65-F5344CB8AC3E}">
        <p14:creationId xmlns:p14="http://schemas.microsoft.com/office/powerpoint/2010/main" val="905425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概要として</a:t>
            </a:r>
            <a:r>
              <a:rPr kumimoji="1" lang="ja-JP" altLang="en-US" dirty="0" smtClean="0"/>
              <a:t>は</a:t>
            </a:r>
            <a:r>
              <a:rPr lang="en-US" altLang="ja-JP" dirty="0" smtClean="0"/>
              <a:t>LED</a:t>
            </a:r>
            <a:r>
              <a:rPr lang="ja-JP" altLang="en-US" dirty="0" smtClean="0"/>
              <a:t>と</a:t>
            </a:r>
            <a:r>
              <a:rPr kumimoji="1" lang="ja-JP" altLang="en-US" dirty="0" smtClean="0"/>
              <a:t>照度センサ</a:t>
            </a:r>
            <a:r>
              <a:rPr lang="ja-JP" altLang="en-US" dirty="0" smtClean="0"/>
              <a:t>で複数の機能のセンサノードでセキュアな</a:t>
            </a:r>
            <a:r>
              <a:rPr lang="en-US" altLang="ja-JP" dirty="0" smtClean="0"/>
              <a:t>WSN</a:t>
            </a:r>
            <a:r>
              <a:rPr lang="ja-JP" altLang="en-US" dirty="0" smtClean="0"/>
              <a:t>を</a:t>
            </a:r>
            <a:r>
              <a:rPr lang="en-US" altLang="en-US" dirty="0" smtClean="0"/>
              <a:t>構築</a:t>
            </a:r>
            <a:r>
              <a:rPr lang="ja-JP" altLang="en-US" dirty="0" smtClean="0"/>
              <a:t>します。</a:t>
            </a:r>
            <a:endParaRPr lang="en-US" altLang="ja-JP" dirty="0" smtClean="0"/>
          </a:p>
        </p:txBody>
      </p:sp>
      <p:sp>
        <p:nvSpPr>
          <p:cNvPr id="4" name="スライド番号プレースホルダー 3"/>
          <p:cNvSpPr>
            <a:spLocks noGrp="1"/>
          </p:cNvSpPr>
          <p:nvPr>
            <p:ph type="sldNum" sz="quarter" idx="10"/>
          </p:nvPr>
        </p:nvSpPr>
        <p:spPr/>
        <p:txBody>
          <a:bodyPr/>
          <a:lstStyle/>
          <a:p>
            <a:fld id="{29C48F14-65EF-8643-8889-749E145D9DB3}" type="slidenum">
              <a:rPr kumimoji="1" lang="ja-JP" altLang="en-US" smtClean="0"/>
              <a:t>2</a:t>
            </a:fld>
            <a:endParaRPr kumimoji="1" lang="ja-JP" altLang="en-US"/>
          </a:p>
        </p:txBody>
      </p:sp>
    </p:spTree>
    <p:extLst>
      <p:ext uri="{BB962C8B-B14F-4D97-AF65-F5344CB8AC3E}">
        <p14:creationId xmlns:p14="http://schemas.microsoft.com/office/powerpoint/2010/main" val="9179823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鍵</a:t>
            </a:r>
            <a:r>
              <a:rPr kumimoji="1" lang="ja-JP" altLang="en-US" dirty="0" smtClean="0"/>
              <a:t>を生成する</a:t>
            </a:r>
            <a:r>
              <a:rPr kumimoji="1" lang="ja-JP" altLang="en-US" dirty="0" smtClean="0"/>
              <a:t>方法</a:t>
            </a:r>
            <a:r>
              <a:rPr kumimoji="1" lang="ja-JP" altLang="en-US" dirty="0" smtClean="0"/>
              <a:t>では</a:t>
            </a:r>
            <a:endParaRPr kumimoji="1" lang="en-US" altLang="ja-JP" dirty="0" smtClean="0"/>
          </a:p>
          <a:p>
            <a:r>
              <a:rPr kumimoji="1" lang="ja-JP" altLang="en-US" dirty="0" smtClean="0"/>
              <a:t>前</a:t>
            </a:r>
            <a:r>
              <a:rPr kumimoji="1" lang="ja-JP" altLang="en-US" dirty="0" smtClean="0"/>
              <a:t>に送信した</a:t>
            </a:r>
            <a:r>
              <a:rPr kumimoji="1" lang="en-US" altLang="ja-JP" dirty="0" smtClean="0"/>
              <a:t>ID</a:t>
            </a:r>
            <a:r>
              <a:rPr kumimoji="1" lang="ja-JP" altLang="en-US" dirty="0" smtClean="0"/>
              <a:t>とノードの</a:t>
            </a:r>
            <a:r>
              <a:rPr kumimoji="1" lang="en-US" altLang="ja-JP" dirty="0" smtClean="0"/>
              <a:t>ID</a:t>
            </a:r>
            <a:r>
              <a:rPr kumimoji="1" lang="ja-JP" altLang="en-US" dirty="0" smtClean="0"/>
              <a:t>と</a:t>
            </a:r>
            <a:r>
              <a:rPr kumimoji="1" lang="en-US" altLang="ja-JP" dirty="0" err="1" smtClean="0"/>
              <a:t>MasterKey</a:t>
            </a:r>
            <a:r>
              <a:rPr kumimoji="1" lang="ja-JP" altLang="en-US" dirty="0" smtClean="0"/>
              <a:t>で</a:t>
            </a:r>
            <a:r>
              <a:rPr kumimoji="1" lang="ja-JP" altLang="en-US" dirty="0" smtClean="0"/>
              <a:t>ハッシュファンションを使って、二つのノードの</a:t>
            </a:r>
            <a:r>
              <a:rPr kumimoji="1" lang="ja-JP" altLang="en-US" dirty="0" smtClean="0"/>
              <a:t>間</a:t>
            </a:r>
            <a:r>
              <a:rPr kumimoji="1" lang="ja-JP" altLang="en-US" dirty="0" smtClean="0"/>
              <a:t>や</a:t>
            </a:r>
            <a:r>
              <a:rPr kumimoji="1" lang="ja-JP" altLang="en-US" dirty="0" smtClean="0"/>
              <a:t>ノード</a:t>
            </a:r>
            <a:r>
              <a:rPr kumimoji="1" lang="ja-JP" altLang="en-US" dirty="0" smtClean="0"/>
              <a:t>とホストの間の通信の鍵を計算します。</a:t>
            </a:r>
            <a:endParaRPr kumimoji="1" lang="ja-JP" altLang="en-US" dirty="0"/>
          </a:p>
        </p:txBody>
      </p:sp>
      <p:sp>
        <p:nvSpPr>
          <p:cNvPr id="4" name="スライド番号プレースホルダー 3"/>
          <p:cNvSpPr>
            <a:spLocks noGrp="1"/>
          </p:cNvSpPr>
          <p:nvPr>
            <p:ph type="sldNum" sz="quarter" idx="10"/>
          </p:nvPr>
        </p:nvSpPr>
        <p:spPr/>
        <p:txBody>
          <a:bodyPr/>
          <a:lstStyle/>
          <a:p>
            <a:fld id="{29C48F14-65EF-8643-8889-749E145D9DB3}" type="slidenum">
              <a:rPr kumimoji="1" lang="ja-JP" altLang="en-US" smtClean="0"/>
              <a:t>21</a:t>
            </a:fld>
            <a:endParaRPr kumimoji="1" lang="ja-JP" altLang="en-US"/>
          </a:p>
        </p:txBody>
      </p:sp>
    </p:spTree>
    <p:extLst>
      <p:ext uri="{BB962C8B-B14F-4D97-AF65-F5344CB8AC3E}">
        <p14:creationId xmlns:p14="http://schemas.microsoft.com/office/powerpoint/2010/main" val="5784663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これはハッシュファンションの方式です。ハッシュファンションの入力は</a:t>
            </a:r>
            <a:r>
              <a:rPr kumimoji="1" lang="en-US" altLang="ja-JP" dirty="0" err="1" smtClean="0"/>
              <a:t>MasterKey</a:t>
            </a:r>
            <a:r>
              <a:rPr kumimoji="1" lang="ja-JP" altLang="en-US" dirty="0" smtClean="0"/>
              <a:t>と二つの</a:t>
            </a:r>
            <a:r>
              <a:rPr kumimoji="1" lang="en-US" altLang="ja-JP" dirty="0" smtClean="0"/>
              <a:t>ID</a:t>
            </a:r>
            <a:r>
              <a:rPr kumimoji="1" lang="ja-JP" altLang="en-US" dirty="0" smtClean="0"/>
              <a:t>の合わせます。</a:t>
            </a:r>
            <a:endParaRPr kumimoji="1" lang="ja-JP" altLang="en-US" dirty="0"/>
          </a:p>
        </p:txBody>
      </p:sp>
      <p:sp>
        <p:nvSpPr>
          <p:cNvPr id="4" name="スライド番号プレースホルダー 3"/>
          <p:cNvSpPr>
            <a:spLocks noGrp="1"/>
          </p:cNvSpPr>
          <p:nvPr>
            <p:ph type="sldNum" sz="quarter" idx="10"/>
          </p:nvPr>
        </p:nvSpPr>
        <p:spPr/>
        <p:txBody>
          <a:bodyPr/>
          <a:lstStyle/>
          <a:p>
            <a:fld id="{29C48F14-65EF-8643-8889-749E145D9DB3}" type="slidenum">
              <a:rPr kumimoji="1" lang="ja-JP" altLang="en-US" smtClean="0"/>
              <a:t>22</a:t>
            </a:fld>
            <a:endParaRPr kumimoji="1" lang="ja-JP" altLang="en-US"/>
          </a:p>
        </p:txBody>
      </p:sp>
    </p:spTree>
    <p:extLst>
      <p:ext uri="{BB962C8B-B14F-4D97-AF65-F5344CB8AC3E}">
        <p14:creationId xmlns:p14="http://schemas.microsoft.com/office/powerpoint/2010/main" val="41976252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システム</a:t>
            </a:r>
            <a:r>
              <a:rPr kumimoji="1" lang="ja-JP" altLang="en-US" dirty="0" smtClean="0"/>
              <a:t>構成図</a:t>
            </a:r>
            <a:r>
              <a:rPr kumimoji="1" lang="ja-JP" altLang="en-US" dirty="0" smtClean="0"/>
              <a:t>はこんな感じに設定しました。</a:t>
            </a:r>
            <a:endParaRPr kumimoji="1" lang="en-US" altLang="ja-JP" dirty="0" smtClean="0"/>
          </a:p>
          <a:p>
            <a:r>
              <a:rPr kumimoji="1" lang="ja-JP" altLang="en-US" dirty="0" smtClean="0"/>
              <a:t>コネクタ</a:t>
            </a:r>
            <a:r>
              <a:rPr kumimoji="1" lang="ja-JP" altLang="en-US" dirty="0" smtClean="0"/>
              <a:t>とノードはだいたい同じ。光通信と無線通信と暗号化モジュールがあります。</a:t>
            </a:r>
            <a:endParaRPr kumimoji="1" lang="en-US" altLang="ja-JP" dirty="0" smtClean="0"/>
          </a:p>
          <a:p>
            <a:r>
              <a:rPr kumimoji="1" lang="ja-JP" altLang="en-US" dirty="0" smtClean="0"/>
              <a:t>光通信モジュールで新しいノードを追加のためのデータを送信して、このデータで追加できます。後で送信したデータ、つまり</a:t>
            </a:r>
            <a:r>
              <a:rPr kumimoji="1" lang="en-US" altLang="ja-JP" dirty="0" err="1" smtClean="0"/>
              <a:t>MasterKey</a:t>
            </a:r>
            <a:r>
              <a:rPr kumimoji="1" lang="en-US" altLang="ja-JP" dirty="0" smtClean="0"/>
              <a:t>,</a:t>
            </a:r>
            <a:r>
              <a:rPr kumimoji="1" lang="ja-JP" altLang="en-US" dirty="0" smtClean="0"/>
              <a:t>ホストの</a:t>
            </a:r>
            <a:r>
              <a:rPr kumimoji="1" lang="en-US" altLang="ja-JP" dirty="0" smtClean="0"/>
              <a:t>ID</a:t>
            </a:r>
            <a:r>
              <a:rPr kumimoji="1" lang="ja-JP" altLang="en-US" dirty="0" smtClean="0"/>
              <a:t>、ノードの</a:t>
            </a:r>
            <a:r>
              <a:rPr kumimoji="1" lang="en-US" altLang="ja-JP" dirty="0" smtClean="0"/>
              <a:t>ID</a:t>
            </a:r>
            <a:r>
              <a:rPr kumimoji="1" lang="ja-JP" altLang="en-US" dirty="0" smtClean="0"/>
              <a:t>で鍵を生成して、暗号化する後、通信します。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29C48F14-65EF-8643-8889-749E145D9DB3}" type="slidenum">
              <a:rPr kumimoji="1" lang="ja-JP" altLang="en-US" smtClean="0"/>
              <a:t>23</a:t>
            </a:fld>
            <a:endParaRPr kumimoji="1" lang="ja-JP" altLang="en-US"/>
          </a:p>
        </p:txBody>
      </p:sp>
    </p:spTree>
    <p:extLst>
      <p:ext uri="{BB962C8B-B14F-4D97-AF65-F5344CB8AC3E}">
        <p14:creationId xmlns:p14="http://schemas.microsoft.com/office/powerpoint/2010/main" val="14348824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評価方針（ほうしん）は定量と定性的な評価です。</a:t>
            </a:r>
            <a:endParaRPr kumimoji="1" lang="en-US" altLang="ja-JP" dirty="0" smtClean="0"/>
          </a:p>
          <a:p>
            <a:r>
              <a:rPr kumimoji="1" lang="ja-JP" altLang="en-US" dirty="0" smtClean="0"/>
              <a:t>定量的な評価は光通信の速度と誤佐渡の評価です。</a:t>
            </a:r>
            <a:endParaRPr kumimoji="1" lang="en-US" altLang="ja-JP" dirty="0" smtClean="0"/>
          </a:p>
          <a:p>
            <a:r>
              <a:rPr kumimoji="1" lang="ja-JP" altLang="en-US" dirty="0" smtClean="0"/>
              <a:t>他に、定性的な評価はユーザは実験する時、かかる時間とアンケートが含みます。</a:t>
            </a:r>
            <a:endParaRPr kumimoji="1" lang="ja-JP" altLang="en-US" dirty="0"/>
          </a:p>
        </p:txBody>
      </p:sp>
      <p:sp>
        <p:nvSpPr>
          <p:cNvPr id="4" name="スライド番号プレースホルダー 3"/>
          <p:cNvSpPr>
            <a:spLocks noGrp="1"/>
          </p:cNvSpPr>
          <p:nvPr>
            <p:ph type="sldNum" sz="quarter" idx="10"/>
          </p:nvPr>
        </p:nvSpPr>
        <p:spPr/>
        <p:txBody>
          <a:bodyPr/>
          <a:lstStyle/>
          <a:p>
            <a:fld id="{29C48F14-65EF-8643-8889-749E145D9DB3}" type="slidenum">
              <a:rPr kumimoji="1" lang="ja-JP" altLang="en-US" smtClean="0"/>
              <a:t>25</a:t>
            </a:fld>
            <a:endParaRPr kumimoji="1" lang="ja-JP" altLang="en-US"/>
          </a:p>
        </p:txBody>
      </p:sp>
    </p:spTree>
    <p:extLst>
      <p:ext uri="{BB962C8B-B14F-4D97-AF65-F5344CB8AC3E}">
        <p14:creationId xmlns:p14="http://schemas.microsoft.com/office/powerpoint/2010/main" val="10849066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9C48F14-65EF-8643-8889-749E145D9DB3}" type="slidenum">
              <a:rPr kumimoji="1" lang="ja-JP" altLang="en-US" smtClean="0"/>
              <a:t>26</a:t>
            </a:fld>
            <a:endParaRPr kumimoji="1" lang="ja-JP" altLang="en-US"/>
          </a:p>
        </p:txBody>
      </p:sp>
    </p:spTree>
    <p:extLst>
      <p:ext uri="{BB962C8B-B14F-4D97-AF65-F5344CB8AC3E}">
        <p14:creationId xmlns:p14="http://schemas.microsoft.com/office/powerpoint/2010/main" val="30932353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9C48F14-65EF-8643-8889-749E145D9DB3}" type="slidenum">
              <a:rPr kumimoji="1" lang="ja-JP" altLang="en-US" smtClean="0"/>
              <a:t>27</a:t>
            </a:fld>
            <a:endParaRPr kumimoji="1" lang="ja-JP" altLang="en-US"/>
          </a:p>
        </p:txBody>
      </p:sp>
    </p:spTree>
    <p:extLst>
      <p:ext uri="{BB962C8B-B14F-4D97-AF65-F5344CB8AC3E}">
        <p14:creationId xmlns:p14="http://schemas.microsoft.com/office/powerpoint/2010/main" val="18357281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9C48F14-65EF-8643-8889-749E145D9DB3}" type="slidenum">
              <a:rPr kumimoji="1" lang="ja-JP" altLang="en-US" smtClean="0"/>
              <a:t>28</a:t>
            </a:fld>
            <a:endParaRPr kumimoji="1" lang="ja-JP" altLang="en-US"/>
          </a:p>
        </p:txBody>
      </p:sp>
    </p:spTree>
    <p:extLst>
      <p:ext uri="{BB962C8B-B14F-4D97-AF65-F5344CB8AC3E}">
        <p14:creationId xmlns:p14="http://schemas.microsoft.com/office/powerpoint/2010/main" val="38020428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合図はこのように定義した</a:t>
            </a:r>
            <a:endParaRPr kumimoji="1" lang="ja-JP" altLang="en-US" dirty="0"/>
          </a:p>
        </p:txBody>
      </p:sp>
      <p:sp>
        <p:nvSpPr>
          <p:cNvPr id="4" name="スライド番号プレースホルダー 3"/>
          <p:cNvSpPr>
            <a:spLocks noGrp="1"/>
          </p:cNvSpPr>
          <p:nvPr>
            <p:ph type="sldNum" sz="quarter" idx="10"/>
          </p:nvPr>
        </p:nvSpPr>
        <p:spPr/>
        <p:txBody>
          <a:bodyPr/>
          <a:lstStyle/>
          <a:p>
            <a:fld id="{29C48F14-65EF-8643-8889-749E145D9DB3}" type="slidenum">
              <a:rPr kumimoji="1" lang="ja-JP" altLang="en-US" smtClean="0"/>
              <a:t>29</a:t>
            </a:fld>
            <a:endParaRPr kumimoji="1" lang="ja-JP" altLang="en-US"/>
          </a:p>
        </p:txBody>
      </p:sp>
    </p:spTree>
    <p:extLst>
      <p:ext uri="{BB962C8B-B14F-4D97-AF65-F5344CB8AC3E}">
        <p14:creationId xmlns:p14="http://schemas.microsoft.com/office/powerpoint/2010/main" val="13216250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今は送る表のスライドです。この中は</a:t>
            </a:r>
            <a:r>
              <a:rPr kumimoji="1" lang="en-US" altLang="ja-JP" dirty="0" smtClean="0"/>
              <a:t>OK,FALSE</a:t>
            </a:r>
            <a:r>
              <a:rPr kumimoji="1" lang="ja-JP" altLang="en-US" dirty="0" smtClean="0"/>
              <a:t>の合図は</a:t>
            </a:r>
            <a:r>
              <a:rPr kumimoji="1" lang="en-US" altLang="ja-JP" dirty="0" smtClean="0"/>
              <a:t>LED</a:t>
            </a:r>
            <a:r>
              <a:rPr kumimoji="1" lang="ja-JP" altLang="en-US" dirty="0" smtClean="0"/>
              <a:t>と照度センサがなるノードだけで使います。</a:t>
            </a:r>
            <a:endParaRPr kumimoji="1" lang="en-US" altLang="ja-JP" dirty="0" smtClean="0"/>
          </a:p>
          <a:p>
            <a:r>
              <a:rPr kumimoji="1" lang="ja-JP" altLang="en-US" dirty="0" smtClean="0"/>
              <a:t>データを送る時、３つの場合があります。データは正しい，正しくないとタンムオウトです。ばあいによって、違います。</a:t>
            </a:r>
            <a:endParaRPr kumimoji="1" lang="en-US" altLang="ja-JP" dirty="0" smtClean="0"/>
          </a:p>
          <a:p>
            <a:r>
              <a:rPr kumimoji="1" lang="ja-JP" altLang="en-US" dirty="0" smtClean="0"/>
              <a:t>データのチェックスームが正しい場合は送りステップが終わります。また正しくない場合は</a:t>
            </a:r>
            <a:r>
              <a:rPr kumimoji="1" lang="en-US" altLang="ja-JP" dirty="0" smtClean="0"/>
              <a:t>FALSE</a:t>
            </a:r>
            <a:r>
              <a:rPr kumimoji="1" lang="ja-JP" altLang="en-US" dirty="0" smtClean="0"/>
              <a:t>の合図を返事します。</a:t>
            </a:r>
            <a:endParaRPr kumimoji="1" lang="en-US" altLang="ja-JP" dirty="0" smtClean="0"/>
          </a:p>
          <a:p>
            <a:r>
              <a:rPr kumimoji="1" lang="ja-JP" altLang="en-US" dirty="0" smtClean="0"/>
              <a:t>タンムオウトの後、返事がもらわない場合は、もう一度データを送ります。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29C48F14-65EF-8643-8889-749E145D9DB3}" type="slidenum">
              <a:rPr kumimoji="1" lang="ja-JP" altLang="en-US" smtClean="0"/>
              <a:t>30</a:t>
            </a:fld>
            <a:endParaRPr kumimoji="1" lang="ja-JP" altLang="en-US"/>
          </a:p>
        </p:txBody>
      </p:sp>
    </p:spTree>
    <p:extLst>
      <p:ext uri="{BB962C8B-B14F-4D97-AF65-F5344CB8AC3E}">
        <p14:creationId xmlns:p14="http://schemas.microsoft.com/office/powerpoint/2010/main" val="9083125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ハードウェア構成図は一つのコネクタ，一つのサーバと複数のノードがあります。</a:t>
            </a:r>
            <a:endParaRPr kumimoji="1" lang="en-US" altLang="ja-JP" dirty="0" smtClean="0"/>
          </a:p>
          <a:p>
            <a:r>
              <a:rPr kumimoji="1" lang="ja-JP" altLang="en-US" dirty="0" smtClean="0"/>
              <a:t>コネクタと追加したいノードと必要データを送信して、そしてこのデータで新しいノードを追加できます。</a:t>
            </a:r>
            <a:endParaRPr kumimoji="1" lang="ja-JP" altLang="en-US" dirty="0"/>
          </a:p>
        </p:txBody>
      </p:sp>
      <p:sp>
        <p:nvSpPr>
          <p:cNvPr id="4" name="スライド番号プレースホルダー 3"/>
          <p:cNvSpPr>
            <a:spLocks noGrp="1"/>
          </p:cNvSpPr>
          <p:nvPr>
            <p:ph type="sldNum" sz="quarter" idx="10"/>
          </p:nvPr>
        </p:nvSpPr>
        <p:spPr/>
        <p:txBody>
          <a:bodyPr/>
          <a:lstStyle/>
          <a:p>
            <a:fld id="{29C48F14-65EF-8643-8889-749E145D9DB3}" type="slidenum">
              <a:rPr kumimoji="1" lang="ja-JP" altLang="en-US" smtClean="0"/>
              <a:t>31</a:t>
            </a:fld>
            <a:endParaRPr kumimoji="1" lang="ja-JP" altLang="en-US"/>
          </a:p>
        </p:txBody>
      </p:sp>
    </p:spTree>
    <p:extLst>
      <p:ext uri="{BB962C8B-B14F-4D97-AF65-F5344CB8AC3E}">
        <p14:creationId xmlns:p14="http://schemas.microsoft.com/office/powerpoint/2010/main" val="3513368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smtClean="0"/>
              <a:t>現在、</a:t>
            </a:r>
            <a:r>
              <a:rPr kumimoji="1" lang="en-US" altLang="ja-JP" dirty="0" smtClean="0"/>
              <a:t>WSN</a:t>
            </a:r>
            <a:r>
              <a:rPr kumimoji="1" lang="ja-JP" altLang="en-US" dirty="0" smtClean="0"/>
              <a:t>が普及し</a:t>
            </a:r>
            <a:r>
              <a:rPr kumimoji="1" lang="ja-JP" altLang="en-US" dirty="0" smtClean="0"/>
              <a:t>、</a:t>
            </a:r>
            <a:r>
              <a:rPr kumimoji="1" lang="ja-JP" altLang="en-US" dirty="0" smtClean="0"/>
              <a:t>複数の機能のセンサノードで</a:t>
            </a:r>
            <a:r>
              <a:rPr kumimoji="1" lang="ja-JP" altLang="en-US" dirty="0" smtClean="0"/>
              <a:t>色々</a:t>
            </a:r>
            <a:r>
              <a:rPr kumimoji="1" lang="ja-JP" altLang="en-US" dirty="0" smtClean="0"/>
              <a:t>なアプリケーションが設置させつつありま、例えば，</a:t>
            </a:r>
            <a:endParaRPr kumimoji="1" lang="en-US" altLang="ja-JP"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smtClean="0"/>
              <a:t>離れて暮らす老人の安否（あんぴ）確認を行うアプリケーションや，</a:t>
            </a:r>
            <a:endParaRPr kumimoji="1" lang="en-US" altLang="ja-JP"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smtClean="0"/>
              <a:t>留守にしている自宅の警備アプリケーションなどが</a:t>
            </a:r>
            <a:r>
              <a:rPr kumimoji="1" lang="ja-JP" altLang="en-US" dirty="0" smtClean="0"/>
              <a:t>挙げられ</a:t>
            </a:r>
            <a:r>
              <a:rPr kumimoji="1" lang="ja-JP" altLang="en-US" dirty="0" smtClean="0"/>
              <a:t>ます</a:t>
            </a:r>
            <a:endParaRPr kumimoji="1" lang="en-US" altLang="ja-JP"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ja-JP" dirty="0" smtClean="0"/>
          </a:p>
        </p:txBody>
      </p:sp>
      <p:sp>
        <p:nvSpPr>
          <p:cNvPr id="4" name="スライド番号プレースホルダー 3"/>
          <p:cNvSpPr>
            <a:spLocks noGrp="1"/>
          </p:cNvSpPr>
          <p:nvPr>
            <p:ph type="sldNum" sz="quarter" idx="10"/>
          </p:nvPr>
        </p:nvSpPr>
        <p:spPr/>
        <p:txBody>
          <a:bodyPr/>
          <a:lstStyle/>
          <a:p>
            <a:fld id="{29C48F14-65EF-8643-8889-749E145D9DB3}" type="slidenum">
              <a:rPr kumimoji="1" lang="ja-JP" altLang="en-US" smtClean="0"/>
              <a:t>3</a:t>
            </a:fld>
            <a:endParaRPr kumimoji="1" lang="ja-JP" altLang="en-US"/>
          </a:p>
        </p:txBody>
      </p:sp>
    </p:spTree>
    <p:extLst>
      <p:ext uri="{BB962C8B-B14F-4D97-AF65-F5344CB8AC3E}">
        <p14:creationId xmlns:p14="http://schemas.microsoft.com/office/powerpoint/2010/main" val="3783395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近い将来，</a:t>
            </a:r>
            <a:r>
              <a:rPr kumimoji="1" lang="en-US" altLang="ja-JP" dirty="0" smtClean="0"/>
              <a:t>WSN</a:t>
            </a:r>
            <a:r>
              <a:rPr kumimoji="1" lang="ja-JP" altLang="en-US" dirty="0" smtClean="0"/>
              <a:t>を用いたアプリケーションを家のサーバにインストールし，必要なセンサノードをユーザが購入し設置するようになると想定して</a:t>
            </a:r>
            <a:r>
              <a:rPr kumimoji="1" lang="ja-JP" altLang="en-US" dirty="0" smtClean="0"/>
              <a:t>い</a:t>
            </a:r>
            <a:r>
              <a:rPr kumimoji="1" lang="ja-JP" altLang="en-US" dirty="0" smtClean="0"/>
              <a:t>ます</a:t>
            </a:r>
            <a:r>
              <a:rPr kumimoji="1" lang="ja-JP" altLang="en-US" dirty="0" smtClean="0"/>
              <a:t>．</a:t>
            </a:r>
            <a:endParaRPr kumimoji="1" lang="en-US" altLang="ja-JP" dirty="0" smtClean="0"/>
          </a:p>
          <a:p>
            <a:r>
              <a:rPr kumimoji="1" lang="ja-JP" altLang="en-US" dirty="0" smtClean="0"/>
              <a:t>そう</a:t>
            </a:r>
            <a:r>
              <a:rPr kumimoji="1" lang="ja-JP" altLang="en-US" smtClean="0"/>
              <a:t>した</a:t>
            </a:r>
            <a:r>
              <a:rPr kumimoji="1" lang="ja-JP" altLang="en-US" smtClean="0"/>
              <a:t>未来</a:t>
            </a:r>
            <a:r>
              <a:rPr kumimoji="1" lang="ja-JP" altLang="en-US" smtClean="0"/>
              <a:t>に</a:t>
            </a:r>
            <a:r>
              <a:rPr kumimoji="1" lang="ja-JP" altLang="en-US" dirty="0" smtClean="0"/>
              <a:t>おいて，セキュアなセンサネットワークをエンドユーザが手軽に構築可能な手法が必要となる．本システムが提案する手法を用いることで，エンドユーザは家庭に様々なアプリケーションを設置可能と</a:t>
            </a:r>
            <a:r>
              <a:rPr kumimoji="1" lang="ja-JP" altLang="en-US" dirty="0" smtClean="0"/>
              <a:t>な</a:t>
            </a:r>
            <a:r>
              <a:rPr kumimoji="1" lang="ja-JP" altLang="en-US" dirty="0" smtClean="0"/>
              <a:t>ります</a:t>
            </a:r>
            <a:r>
              <a:rPr kumimoji="1" lang="ja-JP" altLang="en-US" dirty="0" smtClean="0"/>
              <a:t>．</a:t>
            </a:r>
            <a:endParaRPr kumimoji="1" lang="en-US" altLang="ja-JP" dirty="0" smtClean="0"/>
          </a:p>
          <a:p>
            <a:r>
              <a:rPr kumimoji="1" lang="ja-JP" altLang="en-US" dirty="0" smtClean="0"/>
              <a:t>例えば：泥棒の侵入（しんにゅう）を検知して、通知する</a:t>
            </a:r>
            <a:r>
              <a:rPr kumimoji="1" lang="ja-JP" altLang="en-US" dirty="0" smtClean="0"/>
              <a:t>システム</a:t>
            </a:r>
            <a:r>
              <a:rPr kumimoji="1" lang="ja-JP" altLang="en-US" dirty="0" smtClean="0"/>
              <a:t>とか</a:t>
            </a:r>
            <a:r>
              <a:rPr kumimoji="1" lang="ja-JP" altLang="en-US" dirty="0" smtClean="0"/>
              <a:t>。</a:t>
            </a:r>
            <a:r>
              <a:rPr kumimoji="1" lang="ja-JP" altLang="en-US" dirty="0" smtClean="0"/>
              <a:t>他に、体でセンサをはって、家でも健康をモニタリングでき、医者にデータを送って、リアルタイムに診断できます。具合的のははなれて暮らすおじいちゃんのあんぴをモニタリングシステムとか、赤ちゃんの健康をモニタリングする</a:t>
            </a:r>
            <a:r>
              <a:rPr kumimoji="1" lang="ja-JP" altLang="en-US" dirty="0" smtClean="0"/>
              <a:t>システム</a:t>
            </a:r>
            <a:r>
              <a:rPr kumimoji="1" lang="ja-JP" altLang="en-US" dirty="0" smtClean="0"/>
              <a:t>とかがあります。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29C48F14-65EF-8643-8889-749E145D9DB3}" type="slidenum">
              <a:rPr kumimoji="1" lang="ja-JP" altLang="en-US" smtClean="0"/>
              <a:t>4</a:t>
            </a:fld>
            <a:endParaRPr kumimoji="1" lang="ja-JP" altLang="en-US"/>
          </a:p>
        </p:txBody>
      </p:sp>
    </p:spTree>
    <p:extLst>
      <p:ext uri="{BB962C8B-B14F-4D97-AF65-F5344CB8AC3E}">
        <p14:creationId xmlns:p14="http://schemas.microsoft.com/office/powerpoint/2010/main" val="1664357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ja-JP" dirty="0" smtClean="0"/>
              <a:t>WSN</a:t>
            </a:r>
            <a:r>
              <a:rPr lang="ja-JP" altLang="en-US" dirty="0" smtClean="0"/>
              <a:t>は色々な利点ができますが、設置のためには</a:t>
            </a:r>
            <a:r>
              <a:rPr lang="en-US" altLang="ja-JP" dirty="0" smtClean="0"/>
              <a:t>WSN</a:t>
            </a:r>
            <a:r>
              <a:rPr lang="ja-JP" altLang="en-US" dirty="0" smtClean="0"/>
              <a:t>に関する知識や経験や時間が必要です</a:t>
            </a:r>
            <a:r>
              <a:rPr lang="ja-JP" altLang="en-US" dirty="0" smtClean="0"/>
              <a:t>。</a:t>
            </a:r>
            <a:endParaRPr lang="en-US" altLang="ja-JP"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ja-JP" altLang="en-US" dirty="0" smtClean="0"/>
              <a:t>複数の</a:t>
            </a:r>
            <a:r>
              <a:rPr lang="en-US" altLang="ja-JP" dirty="0" smtClean="0"/>
              <a:t>WSN</a:t>
            </a:r>
            <a:r>
              <a:rPr lang="ja-JP" altLang="en-US" dirty="0" smtClean="0"/>
              <a:t>を区別して設置できる必要がありますが、使う前に設置が必要です。</a:t>
            </a:r>
            <a:endParaRPr lang="en-US" altLang="ja-JP"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ja-JP" altLang="en-US" dirty="0" smtClean="0"/>
              <a:t>また、センサノードの種類、の機能も違いますので、登録の仕方が違います。</a:t>
            </a:r>
            <a:endParaRPr lang="en-US" altLang="ja-JP"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smtClean="0"/>
              <a:t>まえ</a:t>
            </a:r>
            <a:r>
              <a:rPr kumimoji="1" lang="ja-JP" altLang="en-US" dirty="0" smtClean="0"/>
              <a:t>の例は、離れて暮らす老人の安否確認を行うアプリケーションや，留守にしている自宅の警備アプリケーションなどにはセキュリティが必要である．</a:t>
            </a:r>
            <a:endParaRPr lang="en-US" altLang="ja-JP"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ja-JP" altLang="en-US" dirty="0" smtClean="0"/>
              <a:t>また、セキュアが設定する時も知識や経験や</a:t>
            </a:r>
            <a:r>
              <a:rPr lang="ja-JP" altLang="en-US" dirty="0" smtClean="0"/>
              <a:t>時間</a:t>
            </a:r>
            <a:r>
              <a:rPr lang="ja-JP" altLang="en-US" dirty="0" smtClean="0"/>
              <a:t>も</a:t>
            </a:r>
            <a:r>
              <a:rPr lang="ja-JP" altLang="en-US" dirty="0" smtClean="0"/>
              <a:t>必要</a:t>
            </a:r>
            <a:r>
              <a:rPr lang="ja-JP" altLang="en-US" dirty="0" smtClean="0"/>
              <a:t>があります</a:t>
            </a:r>
            <a:endParaRPr lang="en-US" altLang="ja-JP" dirty="0" smtClean="0"/>
          </a:p>
        </p:txBody>
      </p:sp>
      <p:sp>
        <p:nvSpPr>
          <p:cNvPr id="4" name="スライド番号プレースホルダー 3"/>
          <p:cNvSpPr>
            <a:spLocks noGrp="1"/>
          </p:cNvSpPr>
          <p:nvPr>
            <p:ph type="sldNum" sz="quarter" idx="10"/>
          </p:nvPr>
        </p:nvSpPr>
        <p:spPr/>
        <p:txBody>
          <a:bodyPr/>
          <a:lstStyle/>
          <a:p>
            <a:fld id="{29C48F14-65EF-8643-8889-749E145D9DB3}" type="slidenum">
              <a:rPr kumimoji="1" lang="ja-JP" altLang="en-US" smtClean="0"/>
              <a:t>5</a:t>
            </a:fld>
            <a:endParaRPr kumimoji="1" lang="ja-JP" altLang="en-US"/>
          </a:p>
        </p:txBody>
      </p:sp>
    </p:spTree>
    <p:extLst>
      <p:ext uri="{BB962C8B-B14F-4D97-AF65-F5344CB8AC3E}">
        <p14:creationId xmlns:p14="http://schemas.microsoft.com/office/powerpoint/2010/main" val="921161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smtClean="0"/>
              <a:t>このの問題を解決のために、本研究の目的はエンドユーザ</a:t>
            </a:r>
            <a:r>
              <a:rPr kumimoji="1" lang="ja-JP" altLang="en-US" dirty="0" smtClean="0"/>
              <a:t>が</a:t>
            </a:r>
            <a:r>
              <a:rPr lang="ja-JP" altLang="en-US" dirty="0" smtClean="0"/>
              <a:t>複数の機能のセンサノードでセキュアな</a:t>
            </a:r>
            <a:r>
              <a:rPr lang="en-US" altLang="ja-JP" dirty="0" smtClean="0"/>
              <a:t>WSN</a:t>
            </a:r>
            <a:r>
              <a:rPr lang="ja-JP" altLang="en-US" dirty="0" smtClean="0"/>
              <a:t>を</a:t>
            </a:r>
            <a:r>
              <a:rPr lang="en-US" altLang="en-US" dirty="0" smtClean="0"/>
              <a:t>構築</a:t>
            </a:r>
            <a:r>
              <a:rPr lang="ja-JP" altLang="en-US" dirty="0" smtClean="0"/>
              <a:t>する手法を提案します</a:t>
            </a:r>
            <a:endParaRPr lang="en-US" altLang="ja-JP" dirty="0" smtClean="0"/>
          </a:p>
        </p:txBody>
      </p:sp>
      <p:sp>
        <p:nvSpPr>
          <p:cNvPr id="4" name="スライド番号プレースホルダー 3"/>
          <p:cNvSpPr>
            <a:spLocks noGrp="1"/>
          </p:cNvSpPr>
          <p:nvPr>
            <p:ph type="sldNum" sz="quarter" idx="10"/>
          </p:nvPr>
        </p:nvSpPr>
        <p:spPr/>
        <p:txBody>
          <a:bodyPr/>
          <a:lstStyle/>
          <a:p>
            <a:fld id="{29C48F14-65EF-8643-8889-749E145D9DB3}" type="slidenum">
              <a:rPr kumimoji="1" lang="ja-JP" altLang="en-US" smtClean="0"/>
              <a:t>6</a:t>
            </a:fld>
            <a:endParaRPr kumimoji="1" lang="ja-JP" altLang="en-US"/>
          </a:p>
        </p:txBody>
      </p:sp>
    </p:spTree>
    <p:extLst>
      <p:ext uri="{BB962C8B-B14F-4D97-AF65-F5344CB8AC3E}">
        <p14:creationId xmlns:p14="http://schemas.microsoft.com/office/powerpoint/2010/main" val="3079931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関連研究としては２つのグルップに割れます。</a:t>
            </a:r>
            <a:endParaRPr kumimoji="1" lang="en-US" altLang="ja-JP" dirty="0" smtClean="0"/>
          </a:p>
          <a:p>
            <a:r>
              <a:rPr kumimoji="1" lang="ja-JP" altLang="en-US" dirty="0" smtClean="0"/>
              <a:t>まずは、</a:t>
            </a:r>
            <a:r>
              <a:rPr kumimoji="1" lang="en-US" altLang="ja-JP" dirty="0" smtClean="0"/>
              <a:t>WSN</a:t>
            </a:r>
            <a:r>
              <a:rPr kumimoji="1" lang="ja-JP" altLang="en-US" dirty="0" smtClean="0"/>
              <a:t>の構築を簡単にする手法です。</a:t>
            </a:r>
            <a:endParaRPr kumimoji="1" lang="en-US" altLang="ja-JP" dirty="0" smtClean="0"/>
          </a:p>
          <a:p>
            <a:r>
              <a:rPr kumimoji="1" lang="en-US" altLang="ja-JP" dirty="0" smtClean="0"/>
              <a:t>	</a:t>
            </a:r>
            <a:r>
              <a:rPr kumimoji="1" lang="ja-JP" altLang="en-US" dirty="0" smtClean="0"/>
              <a:t>一つは</a:t>
            </a:r>
            <a:r>
              <a:rPr kumimoji="1" lang="en-US" altLang="ja-JP" dirty="0" err="1" smtClean="0"/>
              <a:t>takuro</a:t>
            </a:r>
            <a:r>
              <a:rPr kumimoji="1" lang="ja-JP" altLang="en-US" dirty="0" smtClean="0"/>
              <a:t>さんの研究と言う</a:t>
            </a:r>
            <a:r>
              <a:rPr kumimoji="1" lang="en-US" altLang="ja-JP" dirty="0" err="1" smtClean="0"/>
              <a:t>spotSnap</a:t>
            </a:r>
            <a:r>
              <a:rPr kumimoji="1" lang="ja-JP" altLang="en-US" dirty="0" smtClean="0"/>
              <a:t>です。</a:t>
            </a:r>
            <a:endParaRPr kumimoji="1" lang="en-US" altLang="ja-JP" dirty="0" smtClean="0"/>
          </a:p>
          <a:p>
            <a:r>
              <a:rPr kumimoji="1" lang="en-US" altLang="ja-JP" dirty="0" smtClean="0"/>
              <a:t>	</a:t>
            </a:r>
            <a:r>
              <a:rPr kumimoji="1" lang="ja-JP" altLang="en-US" dirty="0" smtClean="0"/>
              <a:t>次は</a:t>
            </a:r>
            <a:r>
              <a:rPr kumimoji="1" lang="en-US" altLang="ja-JP" dirty="0" err="1" smtClean="0"/>
              <a:t>JunKekimoto</a:t>
            </a:r>
            <a:r>
              <a:rPr kumimoji="1" lang="ja-JP" altLang="en-US" dirty="0" smtClean="0"/>
              <a:t>さんの研究と言う</a:t>
            </a:r>
            <a:r>
              <a:rPr kumimoji="1" lang="en-US" altLang="ja-JP" dirty="0" err="1" smtClean="0"/>
              <a:t>SyncTap</a:t>
            </a:r>
            <a:r>
              <a:rPr kumimoji="1" lang="ja-JP" altLang="en-US" dirty="0"/>
              <a:t>　</a:t>
            </a:r>
            <a:r>
              <a:rPr kumimoji="1" lang="ja-JP" altLang="en-US" dirty="0" smtClean="0"/>
              <a:t>です。</a:t>
            </a:r>
            <a:endParaRPr kumimoji="1" lang="en-US" altLang="ja-JP" dirty="0" smtClean="0"/>
          </a:p>
          <a:p>
            <a:r>
              <a:rPr kumimoji="1" lang="ja-JP" altLang="en-US" dirty="0" smtClean="0"/>
              <a:t>他のグルップはセキュアな</a:t>
            </a:r>
            <a:r>
              <a:rPr kumimoji="1" lang="en-US" altLang="ja-JP" dirty="0" smtClean="0"/>
              <a:t>WSN</a:t>
            </a:r>
            <a:r>
              <a:rPr kumimoji="1" lang="ja-JP" altLang="en-US" dirty="0" smtClean="0"/>
              <a:t>の構築です。</a:t>
            </a:r>
            <a:endParaRPr kumimoji="1" lang="en-US" altLang="ja-JP" dirty="0" smtClean="0"/>
          </a:p>
          <a:p>
            <a:r>
              <a:rPr kumimoji="1" lang="en-US" altLang="ja-JP" dirty="0" smtClean="0"/>
              <a:t>	Marcos</a:t>
            </a:r>
            <a:r>
              <a:rPr kumimoji="1" lang="ja-JP" altLang="en-US" dirty="0" smtClean="0"/>
              <a:t>さん、と</a:t>
            </a:r>
            <a:r>
              <a:rPr kumimoji="1" lang="en-US" altLang="ja-JP" dirty="0" smtClean="0"/>
              <a:t>Roberto</a:t>
            </a:r>
            <a:r>
              <a:rPr kumimoji="1" lang="ja-JP" altLang="en-US" dirty="0" smtClean="0"/>
              <a:t>さんのセキュアな</a:t>
            </a:r>
            <a:r>
              <a:rPr kumimoji="1" lang="en-US" altLang="ja-JP" dirty="0" smtClean="0"/>
              <a:t>WSN</a:t>
            </a:r>
            <a:r>
              <a:rPr kumimoji="1" lang="ja-JP" altLang="en-US" dirty="0" smtClean="0"/>
              <a:t>の概要の論文です。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29C48F14-65EF-8643-8889-749E145D9DB3}" type="slidenum">
              <a:rPr kumimoji="1" lang="ja-JP" altLang="en-US" smtClean="0"/>
              <a:t>7</a:t>
            </a:fld>
            <a:endParaRPr kumimoji="1" lang="ja-JP" altLang="en-US"/>
          </a:p>
        </p:txBody>
      </p:sp>
    </p:spTree>
    <p:extLst>
      <p:ext uri="{BB962C8B-B14F-4D97-AF65-F5344CB8AC3E}">
        <p14:creationId xmlns:p14="http://schemas.microsoft.com/office/powerpoint/2010/main" val="2687091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本研究を実現するための要件</a:t>
            </a:r>
            <a:r>
              <a:rPr kumimoji="1" lang="ja-JP" altLang="en-US" dirty="0" smtClean="0"/>
              <a:t>を</a:t>
            </a:r>
            <a:r>
              <a:rPr kumimoji="1" lang="ja-JP" altLang="en-US" dirty="0" smtClean="0"/>
              <a:t>３</a:t>
            </a:r>
            <a:r>
              <a:rPr kumimoji="1" lang="ja-JP" altLang="en-US" dirty="0" smtClean="0"/>
              <a:t>つ</a:t>
            </a:r>
            <a:r>
              <a:rPr kumimoji="1" lang="ja-JP" altLang="en-US" dirty="0" smtClean="0"/>
              <a:t>　のべます．</a:t>
            </a:r>
            <a:endParaRPr kumimoji="1" lang="en-US" altLang="ja-JP" dirty="0" smtClean="0"/>
          </a:p>
          <a:p>
            <a:r>
              <a:rPr kumimoji="1" lang="en-US" altLang="ja-JP" dirty="0" smtClean="0"/>
              <a:t>	</a:t>
            </a:r>
            <a:r>
              <a:rPr kumimoji="1" lang="ja-JP" altLang="en-US" dirty="0" smtClean="0"/>
              <a:t>まず，簡単なインタラクションで</a:t>
            </a:r>
            <a:r>
              <a:rPr kumimoji="1" lang="en-US" altLang="ja-JP" dirty="0" smtClean="0"/>
              <a:t>WSN</a:t>
            </a:r>
            <a:r>
              <a:rPr kumimoji="1" lang="ja-JP" altLang="en-US" dirty="0" smtClean="0"/>
              <a:t>の構築を可能にすることである</a:t>
            </a:r>
            <a:r>
              <a:rPr kumimoji="1" lang="ja-JP" altLang="en-US" dirty="0" smtClean="0"/>
              <a:t>．</a:t>
            </a:r>
            <a:endParaRPr kumimoji="1" lang="en-US" altLang="ja-JP" dirty="0" smtClean="0"/>
          </a:p>
          <a:p>
            <a:r>
              <a:rPr kumimoji="1" lang="en-US" altLang="ja-JP" dirty="0" smtClean="0"/>
              <a:t>	</a:t>
            </a:r>
            <a:r>
              <a:rPr kumimoji="1" lang="ja-JP" altLang="en-US" dirty="0" smtClean="0"/>
              <a:t>次は違う機能のセンサノード間でもデータをやり取りできることです。</a:t>
            </a:r>
            <a:endParaRPr kumimoji="1" lang="en-US" altLang="ja-JP" dirty="0" smtClean="0"/>
          </a:p>
          <a:p>
            <a:r>
              <a:rPr kumimoji="1" lang="en-US" altLang="ja-JP" dirty="0" smtClean="0"/>
              <a:t>	</a:t>
            </a:r>
            <a:r>
              <a:rPr kumimoji="1" lang="ja-JP" altLang="en-US" dirty="0" smtClean="0"/>
              <a:t>また，その際に構築する</a:t>
            </a:r>
            <a:r>
              <a:rPr kumimoji="1" lang="en-US" altLang="ja-JP" dirty="0" smtClean="0"/>
              <a:t>WSN</a:t>
            </a:r>
            <a:r>
              <a:rPr kumimoji="1" lang="ja-JP" altLang="en-US" dirty="0" smtClean="0"/>
              <a:t>がセキュアな通信を行うことが可能であることが挙げられる．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29C48F14-65EF-8643-8889-749E145D9DB3}" type="slidenum">
              <a:rPr kumimoji="1" lang="ja-JP" altLang="en-US" smtClean="0"/>
              <a:t>8</a:t>
            </a:fld>
            <a:endParaRPr kumimoji="1" lang="ja-JP" altLang="en-US"/>
          </a:p>
        </p:txBody>
      </p:sp>
    </p:spTree>
    <p:extLst>
      <p:ext uri="{BB962C8B-B14F-4D97-AF65-F5344CB8AC3E}">
        <p14:creationId xmlns:p14="http://schemas.microsoft.com/office/powerpoint/2010/main" val="766556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アプローチには</a:t>
            </a:r>
            <a:r>
              <a:rPr kumimoji="1" lang="ja-JP" altLang="en-US" dirty="0" smtClean="0"/>
              <a:t>、</a:t>
            </a:r>
            <a:r>
              <a:rPr kumimoji="1" lang="ja-JP" altLang="en-US" dirty="0" smtClean="0"/>
              <a:t>３</a:t>
            </a:r>
            <a:r>
              <a:rPr kumimoji="1" lang="ja-JP" altLang="en-US" dirty="0" smtClean="0"/>
              <a:t>つに</a:t>
            </a:r>
            <a:r>
              <a:rPr kumimoji="1" lang="ja-JP" altLang="en-US" dirty="0" smtClean="0"/>
              <a:t>割れて</a:t>
            </a:r>
            <a:r>
              <a:rPr kumimoji="1" lang="ja-JP" altLang="en-US" dirty="0" smtClean="0"/>
              <a:t>、</a:t>
            </a:r>
            <a:r>
              <a:rPr kumimoji="1" lang="ja-JP" altLang="en-US" dirty="0" smtClean="0"/>
              <a:t>インタラクションと</a:t>
            </a:r>
            <a:r>
              <a:rPr kumimoji="1" lang="en-US" altLang="ja-JP" dirty="0" smtClean="0"/>
              <a:t>WSN</a:t>
            </a:r>
            <a:r>
              <a:rPr kumimoji="1" lang="ja-JP" altLang="en-US" dirty="0" smtClean="0"/>
              <a:t>の構築とセキュアの設定です</a:t>
            </a:r>
            <a:r>
              <a:rPr kumimoji="1" lang="ja-JP" altLang="en-US" dirty="0" smtClean="0"/>
              <a:t>。</a:t>
            </a:r>
            <a:endParaRPr kumimoji="1" lang="en-US" altLang="ja-JP" dirty="0" smtClean="0"/>
          </a:p>
          <a:p>
            <a:pPr marL="0" marR="0" lvl="1" indent="0" algn="l" defTabSz="457200" rtl="0" eaLnBrk="1" fontAlgn="auto" latinLnBrk="0" hangingPunct="1">
              <a:lnSpc>
                <a:spcPct val="100000"/>
              </a:lnSpc>
              <a:spcBef>
                <a:spcPts val="0"/>
              </a:spcBef>
              <a:spcAft>
                <a:spcPts val="0"/>
              </a:spcAft>
              <a:buClrTx/>
              <a:buSzTx/>
              <a:buFontTx/>
              <a:buNone/>
              <a:tabLst/>
              <a:defRPr/>
            </a:pPr>
            <a:r>
              <a:rPr kumimoji="1" lang="en-US" altLang="ja-JP" dirty="0" smtClean="0"/>
              <a:t>WSN</a:t>
            </a:r>
            <a:r>
              <a:rPr kumimoji="1" lang="ja-JP" altLang="en-US" dirty="0" smtClean="0"/>
              <a:t>の構築を可能のため，近接したデバイス間でのデータ通信では，</a:t>
            </a:r>
            <a:r>
              <a:rPr kumimoji="1" lang="en-US" altLang="ja-JP" dirty="0" smtClean="0"/>
              <a:t>LED</a:t>
            </a:r>
            <a:r>
              <a:rPr kumimoji="1" lang="ja-JP" altLang="en-US" dirty="0" smtClean="0"/>
              <a:t>の点滅パターンを用いてデータの送受信を</a:t>
            </a:r>
            <a:r>
              <a:rPr kumimoji="1" lang="ja-JP" altLang="en-US" dirty="0" smtClean="0"/>
              <a:t>行う</a:t>
            </a:r>
            <a:r>
              <a:rPr kumimoji="1" lang="ja-JP" altLang="en-US" dirty="0" smtClean="0"/>
              <a:t>。最近、センサノードが追加したＬＥ</a:t>
            </a:r>
            <a:r>
              <a:rPr kumimoji="1" lang="en-US" altLang="ja-JP" dirty="0" smtClean="0"/>
              <a:t>D</a:t>
            </a:r>
            <a:r>
              <a:rPr kumimoji="1" lang="ja-JP" altLang="en-US" dirty="0" smtClean="0"/>
              <a:t>や照度センサが多いので、今回は</a:t>
            </a:r>
            <a:endParaRPr kumimoji="1" lang="en-US" altLang="ja-JP" dirty="0" smtClean="0"/>
          </a:p>
          <a:p>
            <a:pPr marL="0" marR="0" lvl="1" indent="0" algn="l" defTabSz="457200" rtl="0" eaLnBrk="1" fontAlgn="auto" latinLnBrk="0" hangingPunct="1">
              <a:lnSpc>
                <a:spcPct val="100000"/>
              </a:lnSpc>
              <a:spcBef>
                <a:spcPts val="0"/>
              </a:spcBef>
              <a:spcAft>
                <a:spcPts val="0"/>
              </a:spcAft>
              <a:buClrTx/>
              <a:buSzTx/>
              <a:buFontTx/>
              <a:buNone/>
              <a:tabLst/>
              <a:defRPr/>
            </a:pPr>
            <a:r>
              <a:rPr kumimoji="1" lang="en-US" altLang="ja-JP" dirty="0" smtClean="0"/>
              <a:t>	</a:t>
            </a:r>
            <a:r>
              <a:rPr kumimoji="1" lang="ja-JP" altLang="en-US" dirty="0" smtClean="0"/>
              <a:t>下の図は光パータンを表します</a:t>
            </a:r>
            <a:r>
              <a:rPr kumimoji="1" lang="ja-JP" altLang="en-US" dirty="0" smtClean="0"/>
              <a:t>。</a:t>
            </a:r>
            <a:endParaRPr kumimoji="1" lang="en-US" altLang="ja-JP" dirty="0" smtClean="0"/>
          </a:p>
          <a:p>
            <a:pPr marL="0" marR="0" lvl="1" indent="0" algn="l" defTabSz="457200" rtl="0" eaLnBrk="1" fontAlgn="auto" latinLnBrk="0" hangingPunct="1">
              <a:lnSpc>
                <a:spcPct val="100000"/>
              </a:lnSpc>
              <a:spcBef>
                <a:spcPts val="0"/>
              </a:spcBef>
              <a:spcAft>
                <a:spcPts val="0"/>
              </a:spcAft>
              <a:buClrTx/>
              <a:buSzTx/>
              <a:buFontTx/>
              <a:buNone/>
              <a:tabLst/>
              <a:defRPr/>
            </a:pPr>
            <a:r>
              <a:rPr kumimoji="1" lang="ja-JP" altLang="en-US" dirty="0" smtClean="0"/>
              <a:t>他に</a:t>
            </a:r>
            <a:r>
              <a:rPr kumimoji="1" lang="ja-JP" altLang="en-US" dirty="0" smtClean="0"/>
              <a:t>ノードの機能の違いを考量</a:t>
            </a:r>
            <a:r>
              <a:rPr kumimoji="1" lang="ja-JP" altLang="en-US" dirty="0" smtClean="0"/>
              <a:t>（こうりょう）</a:t>
            </a:r>
            <a:r>
              <a:rPr kumimoji="1" lang="ja-JP" altLang="en-US" dirty="0" smtClean="0"/>
              <a:t>した、追加ステップを用い</a:t>
            </a:r>
            <a:r>
              <a:rPr kumimoji="1" lang="ja-JP" altLang="en-US" dirty="0" smtClean="0"/>
              <a:t>ます</a:t>
            </a:r>
            <a:endParaRPr kumimoji="1" lang="en-US" altLang="ja-JP" dirty="0" smtClean="0"/>
          </a:p>
          <a:p>
            <a:pPr marL="0" marR="0" lvl="1" indent="0" algn="l" defTabSz="457200" rtl="0" eaLnBrk="1" fontAlgn="auto" latinLnBrk="0" hangingPunct="1">
              <a:lnSpc>
                <a:spcPct val="100000"/>
              </a:lnSpc>
              <a:spcBef>
                <a:spcPts val="0"/>
              </a:spcBef>
              <a:spcAft>
                <a:spcPts val="0"/>
              </a:spcAft>
              <a:buClrTx/>
              <a:buSzTx/>
              <a:buFontTx/>
              <a:buNone/>
              <a:tabLst/>
              <a:defRPr/>
            </a:pPr>
            <a:r>
              <a:rPr kumimoji="1" lang="en-US" altLang="ja-JP" dirty="0" smtClean="0"/>
              <a:t>	</a:t>
            </a:r>
            <a:r>
              <a:rPr kumimoji="1" lang="ja-JP" altLang="en-US" dirty="0" smtClean="0"/>
              <a:t>光に限定だけでわなく、震度通信とか、長音通信とかも使えます</a:t>
            </a:r>
            <a:endParaRPr kumimoji="1" lang="en-US" altLang="ja-JP" dirty="0" smtClean="0"/>
          </a:p>
          <a:p>
            <a:r>
              <a:rPr kumimoji="1" lang="ja-JP" altLang="en-US" dirty="0" smtClean="0"/>
              <a:t>また，</a:t>
            </a:r>
            <a:r>
              <a:rPr kumimoji="1" lang="en-US" altLang="ja-JP" dirty="0" smtClean="0"/>
              <a:t>WSN</a:t>
            </a:r>
            <a:r>
              <a:rPr kumimoji="1" lang="ja-JP" altLang="en-US" dirty="0" smtClean="0"/>
              <a:t>でセキュアな通信を行うために，センサノードのペアリング毎に異なる鍵を生成し，データの暗号化を行う．本研究では，ノード</a:t>
            </a:r>
            <a:r>
              <a:rPr kumimoji="1" lang="en-US" altLang="ja-JP" dirty="0" smtClean="0"/>
              <a:t>ID</a:t>
            </a:r>
            <a:r>
              <a:rPr kumimoji="1" lang="ja-JP" altLang="en-US" dirty="0" smtClean="0"/>
              <a:t>と</a:t>
            </a:r>
            <a:r>
              <a:rPr kumimoji="1" lang="en-US" altLang="ja-JP" dirty="0" err="1" smtClean="0"/>
              <a:t>MasterKey</a:t>
            </a:r>
            <a:r>
              <a:rPr kumimoji="1" lang="ja-JP" altLang="en-US" dirty="0" smtClean="0"/>
              <a:t>で</a:t>
            </a:r>
            <a:r>
              <a:rPr kumimoji="1" lang="ja-JP" altLang="en-US" dirty="0" smtClean="0"/>
              <a:t>ハッシュファンクションを</a:t>
            </a:r>
            <a:r>
              <a:rPr kumimoji="1" lang="ja-JP" altLang="en-US" dirty="0" smtClean="0"/>
              <a:t>用いて一意な鍵を生成する．</a:t>
            </a:r>
          </a:p>
        </p:txBody>
      </p:sp>
      <p:sp>
        <p:nvSpPr>
          <p:cNvPr id="4" name="スライド番号プレースホルダー 3"/>
          <p:cNvSpPr>
            <a:spLocks noGrp="1"/>
          </p:cNvSpPr>
          <p:nvPr>
            <p:ph type="sldNum" sz="quarter" idx="10"/>
          </p:nvPr>
        </p:nvSpPr>
        <p:spPr/>
        <p:txBody>
          <a:bodyPr/>
          <a:lstStyle/>
          <a:p>
            <a:fld id="{29C48F14-65EF-8643-8889-749E145D9DB3}" type="slidenum">
              <a:rPr kumimoji="1" lang="ja-JP" altLang="en-US" smtClean="0"/>
              <a:t>9</a:t>
            </a:fld>
            <a:endParaRPr kumimoji="1" lang="ja-JP" altLang="en-US"/>
          </a:p>
        </p:txBody>
      </p:sp>
    </p:spTree>
    <p:extLst>
      <p:ext uri="{BB962C8B-B14F-4D97-AF65-F5344CB8AC3E}">
        <p14:creationId xmlns:p14="http://schemas.microsoft.com/office/powerpoint/2010/main" val="3868965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6239B28-FBC8-8A45-B70C-46FA9780D6BC}" type="datetimeFigureOut">
              <a:rPr lang="en-US" smtClean="0"/>
              <a:t>11/12/13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A88D7-B5E4-2747-B524-DF87E47AAA8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239B28-FBC8-8A45-B70C-46FA9780D6BC}" type="datetimeFigureOut">
              <a:rPr lang="en-US" smtClean="0"/>
              <a:t>11/12/13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A88D7-B5E4-2747-B524-DF87E47AAA8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239B28-FBC8-8A45-B70C-46FA9780D6BC}" type="datetimeFigureOut">
              <a:rPr lang="en-US" smtClean="0"/>
              <a:t>11/12/13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A88D7-B5E4-2747-B524-DF87E47AAA8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239B28-FBC8-8A45-B70C-46FA9780D6BC}" type="datetimeFigureOut">
              <a:rPr lang="en-US" smtClean="0"/>
              <a:t>11/12/13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A88D7-B5E4-2747-B524-DF87E47AAA8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239B28-FBC8-8A45-B70C-46FA9780D6BC}" type="datetimeFigureOut">
              <a:rPr lang="en-US" smtClean="0"/>
              <a:t>11/12/13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A88D7-B5E4-2747-B524-DF87E47AAA8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6239B28-FBC8-8A45-B70C-46FA9780D6BC}" type="datetimeFigureOut">
              <a:rPr lang="en-US" smtClean="0"/>
              <a:t>11/12/13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A88D7-B5E4-2747-B524-DF87E47AAA8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239B28-FBC8-8A45-B70C-46FA9780D6BC}" type="datetimeFigureOut">
              <a:rPr lang="en-US" smtClean="0"/>
              <a:t>11/12/13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7A88D7-B5E4-2747-B524-DF87E47AAA8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239B28-FBC8-8A45-B70C-46FA9780D6BC}" type="datetimeFigureOut">
              <a:rPr lang="en-US" smtClean="0"/>
              <a:t>11/12/13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7A88D7-B5E4-2747-B524-DF87E47AAA8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239B28-FBC8-8A45-B70C-46FA9780D6BC}" type="datetimeFigureOut">
              <a:rPr lang="en-US" smtClean="0"/>
              <a:t>11/12/13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7A88D7-B5E4-2747-B524-DF87E47AAA8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239B28-FBC8-8A45-B70C-46FA9780D6BC}" type="datetimeFigureOut">
              <a:rPr lang="en-US" smtClean="0"/>
              <a:t>11/12/13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A88D7-B5E4-2747-B524-DF87E47AAA8D}"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86239B28-FBC8-8A45-B70C-46FA9780D6BC}" type="datetimeFigureOut">
              <a:rPr lang="en-US" smtClean="0"/>
              <a:t>11/12/13</a:t>
            </a:fld>
            <a:endParaRPr lang="en-US"/>
          </a:p>
        </p:txBody>
      </p:sp>
      <p:sp>
        <p:nvSpPr>
          <p:cNvPr id="9" name="Slide Number Placeholder 8"/>
          <p:cNvSpPr>
            <a:spLocks noGrp="1"/>
          </p:cNvSpPr>
          <p:nvPr>
            <p:ph type="sldNum" sz="quarter" idx="11"/>
          </p:nvPr>
        </p:nvSpPr>
        <p:spPr/>
        <p:txBody>
          <a:bodyPr/>
          <a:lstStyle/>
          <a:p>
            <a:fld id="{BC7A88D7-B5E4-2747-B524-DF87E47AAA8D}"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C7A88D7-B5E4-2747-B524-DF87E47AAA8D}"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86239B28-FBC8-8A45-B70C-46FA9780D6BC}" type="datetimeFigureOut">
              <a:rPr lang="en-US" smtClean="0"/>
              <a:t>11/12/13</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73309"/>
            <a:ext cx="7772400" cy="2527141"/>
          </a:xfrm>
        </p:spPr>
        <p:txBody>
          <a:bodyPr>
            <a:normAutofit fontScale="90000"/>
          </a:bodyPr>
          <a:lstStyle/>
          <a:p>
            <a:r>
              <a:rPr lang="en-US" dirty="0" smtClean="0"/>
              <a:t/>
            </a:r>
            <a:br>
              <a:rPr lang="en-US" dirty="0" smtClean="0"/>
            </a:br>
            <a:r>
              <a:rPr lang="en-US" sz="4000" dirty="0" err="1" smtClean="0"/>
              <a:t>Termプロジェクト:</a:t>
            </a:r>
            <a:r>
              <a:rPr lang="en-US" altLang="ja-JP" sz="4000" dirty="0" err="1" smtClean="0"/>
              <a:t>LCDWSN</a:t>
            </a:r>
            <a:r>
              <a:rPr lang="en-US" altLang="ja-JP" sz="4000" dirty="0" smtClean="0"/>
              <a:t/>
            </a:r>
            <a:br>
              <a:rPr lang="en-US" altLang="ja-JP" sz="4000" dirty="0" smtClean="0"/>
            </a:br>
            <a:r>
              <a:rPr lang="ja-JP" altLang="en-US" sz="4000" dirty="0" smtClean="0"/>
              <a:t>光通信を用いた、セキュアな</a:t>
            </a:r>
            <a:r>
              <a:rPr lang="en-US" altLang="ja-JP" sz="4000" dirty="0" smtClean="0"/>
              <a:t>WSN</a:t>
            </a:r>
            <a:r>
              <a:rPr lang="ja-JP" altLang="en-US" sz="4000" dirty="0" smtClean="0"/>
              <a:t>を</a:t>
            </a:r>
            <a:r>
              <a:rPr lang="en-US" altLang="en-US" sz="4000" dirty="0" smtClean="0"/>
              <a:t>構築する</a:t>
            </a:r>
            <a:r>
              <a:rPr lang="ja-JP" altLang="en-US" sz="4000" dirty="0" smtClean="0"/>
              <a:t>手法</a:t>
            </a:r>
            <a:endParaRPr lang="en-US" sz="4000" dirty="0"/>
          </a:p>
        </p:txBody>
      </p:sp>
      <p:sp>
        <p:nvSpPr>
          <p:cNvPr id="3" name="Subtitle 2"/>
          <p:cNvSpPr>
            <a:spLocks noGrp="1"/>
          </p:cNvSpPr>
          <p:nvPr>
            <p:ph type="subTitle" idx="1"/>
          </p:nvPr>
        </p:nvSpPr>
        <p:spPr/>
        <p:txBody>
          <a:bodyPr/>
          <a:lstStyle/>
          <a:p>
            <a:r>
              <a:rPr lang="en-US" dirty="0" smtClean="0"/>
              <a:t>CPSF B3 spider</a:t>
            </a:r>
          </a:p>
          <a:p>
            <a:r>
              <a:rPr lang="ja-JP" altLang="en-US" dirty="0" smtClean="0"/>
              <a:t>親</a:t>
            </a:r>
            <a:r>
              <a:rPr lang="ja-JP" altLang="vi-VN" dirty="0" smtClean="0"/>
              <a:t>：</a:t>
            </a:r>
            <a:r>
              <a:rPr lang="vi-VN" altLang="ja-JP" dirty="0" smtClean="0"/>
              <a:t> </a:t>
            </a:r>
            <a:r>
              <a:rPr lang="en-US" altLang="ja-JP" dirty="0" smtClean="0"/>
              <a:t>M1</a:t>
            </a:r>
            <a:r>
              <a:rPr lang="en-US" altLang="ja-JP" dirty="0"/>
              <a:t> </a:t>
            </a:r>
            <a:r>
              <a:rPr lang="vi-VN" altLang="ja-JP" dirty="0" smtClean="0"/>
              <a:t>tacky</a:t>
            </a:r>
            <a:endParaRPr lang="en-US" dirty="0"/>
          </a:p>
        </p:txBody>
      </p:sp>
    </p:spTree>
    <p:extLst>
      <p:ext uri="{BB962C8B-B14F-4D97-AF65-F5344CB8AC3E}">
        <p14:creationId xmlns:p14="http://schemas.microsoft.com/office/powerpoint/2010/main" val="1055187451"/>
      </p:ext>
    </p:extLst>
  </p:cSld>
  <p:clrMapOvr>
    <a:masterClrMapping/>
  </p:clrMapOvr>
  <mc:AlternateContent xmlns:mc="http://schemas.openxmlformats.org/markup-compatibility/2006" xmlns:p14="http://schemas.microsoft.com/office/powerpoint/2010/main">
    <mc:Choice Requires="p14">
      <p:transition spd="slow" p14:dur="2000" advTm="1602"/>
    </mc:Choice>
    <mc:Fallback xmlns="">
      <p:transition xmlns:p14="http://schemas.microsoft.com/office/powerpoint/2010/main" spd="slow" advTm="1602"/>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アプローチ</a:t>
            </a:r>
            <a:endParaRPr lang="en-US" dirty="0"/>
          </a:p>
        </p:txBody>
      </p:sp>
      <p:sp>
        <p:nvSpPr>
          <p:cNvPr id="3" name="Content Placeholder 2"/>
          <p:cNvSpPr>
            <a:spLocks noGrp="1"/>
          </p:cNvSpPr>
          <p:nvPr>
            <p:ph idx="1"/>
          </p:nvPr>
        </p:nvSpPr>
        <p:spPr/>
        <p:txBody>
          <a:bodyPr/>
          <a:lstStyle/>
          <a:p>
            <a:r>
              <a:rPr kumimoji="1" lang="ja-JP" altLang="en-US" dirty="0"/>
              <a:t>簡単なインタラクションで</a:t>
            </a:r>
            <a:r>
              <a:rPr kumimoji="1" lang="en-US" altLang="ja-JP" dirty="0"/>
              <a:t>WSN</a:t>
            </a:r>
            <a:r>
              <a:rPr kumimoji="1" lang="ja-JP" altLang="en-US" dirty="0"/>
              <a:t>の構築</a:t>
            </a:r>
            <a:endParaRPr kumimoji="1" lang="en-US" altLang="ja-JP" dirty="0" smtClean="0"/>
          </a:p>
          <a:p>
            <a:pPr lvl="1"/>
            <a:r>
              <a:rPr kumimoji="1" lang="ja-JP" altLang="en-US" dirty="0" smtClean="0"/>
              <a:t>光</a:t>
            </a:r>
            <a:r>
              <a:rPr kumimoji="1" lang="ja-JP" altLang="en-US" dirty="0" smtClean="0"/>
              <a:t>データ</a:t>
            </a:r>
            <a:r>
              <a:rPr kumimoji="1" lang="ja-JP" altLang="en-US" dirty="0" smtClean="0"/>
              <a:t>を</a:t>
            </a:r>
            <a:r>
              <a:rPr kumimoji="1" lang="ja-JP" altLang="en-US" dirty="0" smtClean="0"/>
              <a:t>通信</a:t>
            </a:r>
            <a:r>
              <a:rPr kumimoji="1" lang="ja-JP" altLang="en-US" dirty="0" smtClean="0"/>
              <a:t>（照度センサや</a:t>
            </a:r>
            <a:r>
              <a:rPr kumimoji="1" lang="en-US" altLang="ja-JP" dirty="0" smtClean="0"/>
              <a:t>LED</a:t>
            </a:r>
            <a:r>
              <a:rPr kumimoji="1" lang="ja-JP" altLang="en-US" dirty="0" smtClean="0"/>
              <a:t>が突いている想定）</a:t>
            </a:r>
            <a:endParaRPr kumimoji="1" lang="en-US" altLang="ja-JP" dirty="0" smtClean="0"/>
          </a:p>
          <a:p>
            <a:r>
              <a:rPr kumimoji="1" lang="ja-JP" altLang="en-US" dirty="0" smtClean="0"/>
              <a:t>ノード</a:t>
            </a:r>
            <a:r>
              <a:rPr kumimoji="1" lang="ja-JP" altLang="en-US" dirty="0" smtClean="0"/>
              <a:t>の機能の違いを</a:t>
            </a:r>
            <a:r>
              <a:rPr kumimoji="1" lang="ja-JP" altLang="en-US" dirty="0" smtClean="0"/>
              <a:t>考量した、追加ステップを用いる</a:t>
            </a:r>
            <a:endParaRPr lang="en-US" altLang="ja-JP" dirty="0" smtClean="0"/>
          </a:p>
          <a:p>
            <a:r>
              <a:rPr kumimoji="1" lang="ja-JP" altLang="en-US" dirty="0"/>
              <a:t>自動的に</a:t>
            </a:r>
            <a:r>
              <a:rPr lang="ja-JP" altLang="en-US" dirty="0" smtClean="0"/>
              <a:t>鍵を生成して交換</a:t>
            </a:r>
            <a:endParaRPr lang="en-US" altLang="ja-JP" dirty="0"/>
          </a:p>
          <a:p>
            <a:pPr lvl="1"/>
            <a:r>
              <a:rPr kumimoji="1" lang="ja-JP" altLang="en-US" dirty="0"/>
              <a:t>センサのペアリングのために</a:t>
            </a:r>
            <a:r>
              <a:rPr kumimoji="1" lang="ja-JP" altLang="en-US" dirty="0" smtClean="0"/>
              <a:t>，ノード</a:t>
            </a:r>
            <a:r>
              <a:rPr kumimoji="1" lang="en-US" altLang="ja-JP" dirty="0" smtClean="0"/>
              <a:t>ID</a:t>
            </a:r>
            <a:r>
              <a:rPr kumimoji="1" lang="ja-JP" altLang="en-US" dirty="0" smtClean="0"/>
              <a:t>と</a:t>
            </a:r>
            <a:r>
              <a:rPr kumimoji="1" lang="vi-VN" altLang="ja-JP" dirty="0" smtClean="0"/>
              <a:t>MasterKey</a:t>
            </a:r>
            <a:r>
              <a:rPr kumimoji="1" lang="ja-JP" altLang="en-US" dirty="0" smtClean="0"/>
              <a:t>を</a:t>
            </a:r>
            <a:r>
              <a:rPr kumimoji="1" lang="ja-JP" altLang="en-US" dirty="0"/>
              <a:t>送信する</a:t>
            </a:r>
            <a:endParaRPr kumimoji="1" lang="en-US" altLang="ja-JP" dirty="0"/>
          </a:p>
        </p:txBody>
      </p:sp>
      <p:pic>
        <p:nvPicPr>
          <p:cNvPr id="4" name="図 3"/>
          <p:cNvPicPr>
            <a:picLocks noChangeAspect="1"/>
          </p:cNvPicPr>
          <p:nvPr/>
        </p:nvPicPr>
        <p:blipFill>
          <a:blip r:embed="rId3"/>
          <a:stretch>
            <a:fillRect/>
          </a:stretch>
        </p:blipFill>
        <p:spPr>
          <a:xfrm>
            <a:off x="2177578" y="4481969"/>
            <a:ext cx="3697469" cy="2287516"/>
          </a:xfrm>
          <a:prstGeom prst="rect">
            <a:avLst/>
          </a:prstGeom>
        </p:spPr>
      </p:pic>
      <p:cxnSp>
        <p:nvCxnSpPr>
          <p:cNvPr id="10" name="直線矢印コネクタ 9"/>
          <p:cNvCxnSpPr/>
          <p:nvPr/>
        </p:nvCxnSpPr>
        <p:spPr>
          <a:xfrm>
            <a:off x="2009517" y="6741571"/>
            <a:ext cx="407485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p:nvPr/>
        </p:nvCxnSpPr>
        <p:spPr>
          <a:xfrm flipV="1">
            <a:off x="2177578" y="4481969"/>
            <a:ext cx="0" cy="2432434"/>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sp>
        <p:nvSpPr>
          <p:cNvPr id="13" name="テキスト ボックス 12"/>
          <p:cNvSpPr txBox="1"/>
          <p:nvPr/>
        </p:nvSpPr>
        <p:spPr>
          <a:xfrm>
            <a:off x="5822385" y="6488668"/>
            <a:ext cx="261986" cy="369332"/>
          </a:xfrm>
          <a:prstGeom prst="rect">
            <a:avLst/>
          </a:prstGeom>
          <a:noFill/>
        </p:spPr>
        <p:txBody>
          <a:bodyPr wrap="none" rtlCol="0">
            <a:spAutoFit/>
          </a:bodyPr>
          <a:lstStyle/>
          <a:p>
            <a:r>
              <a:rPr kumimoji="1" lang="en-US" altLang="ja-JP" dirty="0" smtClean="0"/>
              <a:t>t</a:t>
            </a:r>
            <a:endParaRPr kumimoji="1" lang="ja-JP" altLang="en-US" dirty="0"/>
          </a:p>
        </p:txBody>
      </p:sp>
      <p:sp>
        <p:nvSpPr>
          <p:cNvPr id="14" name="テキスト ボックス 13"/>
          <p:cNvSpPr txBox="1"/>
          <p:nvPr/>
        </p:nvSpPr>
        <p:spPr>
          <a:xfrm>
            <a:off x="1782420" y="4572681"/>
            <a:ext cx="466106" cy="369332"/>
          </a:xfrm>
          <a:prstGeom prst="rect">
            <a:avLst/>
          </a:prstGeom>
          <a:noFill/>
        </p:spPr>
        <p:txBody>
          <a:bodyPr wrap="none" rtlCol="0">
            <a:spAutoFit/>
          </a:bodyPr>
          <a:lstStyle/>
          <a:p>
            <a:r>
              <a:rPr kumimoji="1" lang="en-US" altLang="ja-JP" dirty="0" smtClean="0"/>
              <a:t>Lm</a:t>
            </a:r>
          </a:p>
        </p:txBody>
      </p:sp>
      <p:sp>
        <p:nvSpPr>
          <p:cNvPr id="5" name="正方形/長方形 4"/>
          <p:cNvSpPr/>
          <p:nvPr/>
        </p:nvSpPr>
        <p:spPr>
          <a:xfrm>
            <a:off x="479594" y="1600200"/>
            <a:ext cx="5615312" cy="429243"/>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solidFill>
                <a:srgbClr val="0000FF"/>
              </a:solidFill>
            </a:endParaRPr>
          </a:p>
        </p:txBody>
      </p:sp>
    </p:spTree>
    <p:extLst>
      <p:ext uri="{BB962C8B-B14F-4D97-AF65-F5344CB8AC3E}">
        <p14:creationId xmlns:p14="http://schemas.microsoft.com/office/powerpoint/2010/main" val="362993971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光通信の実装</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717657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a:t>既存のデータ送信</a:t>
            </a:r>
            <a:r>
              <a:rPr kumimoji="1" lang="ja-JP" altLang="en-US" dirty="0" smtClean="0"/>
              <a:t>手法の比較</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22665371"/>
              </p:ext>
            </p:extLst>
          </p:nvPr>
        </p:nvGraphicFramePr>
        <p:xfrm>
          <a:off x="153505" y="1656611"/>
          <a:ext cx="8233438" cy="2886572"/>
        </p:xfrm>
        <a:graphic>
          <a:graphicData uri="http://schemas.openxmlformats.org/drawingml/2006/table">
            <a:tbl>
              <a:tblPr firstRow="1" bandRow="1">
                <a:tableStyleId>{5C22544A-7EE6-4342-B048-85BDC9FD1C3A}</a:tableStyleId>
              </a:tblPr>
              <a:tblGrid>
                <a:gridCol w="1144308"/>
                <a:gridCol w="1451318"/>
                <a:gridCol w="1911832"/>
                <a:gridCol w="1925787"/>
                <a:gridCol w="1800193"/>
              </a:tblGrid>
              <a:tr h="800471">
                <a:tc>
                  <a:txBody>
                    <a:bodyPr/>
                    <a:lstStyle/>
                    <a:p>
                      <a:pPr algn="ctr"/>
                      <a:endParaRPr lang="en-US" dirty="0"/>
                    </a:p>
                  </a:txBody>
                  <a:tcPr>
                    <a:solidFill>
                      <a:schemeClr val="accent6">
                        <a:lumMod val="75000"/>
                      </a:schemeClr>
                    </a:solidFill>
                  </a:tcPr>
                </a:tc>
                <a:tc>
                  <a:txBody>
                    <a:bodyPr/>
                    <a:lstStyle/>
                    <a:p>
                      <a:pPr algn="ctr"/>
                      <a:r>
                        <a:rPr lang="en-US" altLang="ja-JP" dirty="0" smtClean="0"/>
                        <a:t>L</a:t>
                      </a:r>
                      <a:r>
                        <a:rPr lang="en-US" dirty="0" smtClean="0"/>
                        <a:t>ight</a:t>
                      </a:r>
                      <a:endParaRPr lang="en-US" dirty="0"/>
                    </a:p>
                  </a:txBody>
                  <a:tcPr>
                    <a:solidFill>
                      <a:schemeClr val="accent6">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dirty="0" err="1" smtClean="0"/>
                        <a:t>Zigbee</a:t>
                      </a:r>
                      <a:endParaRPr lang="en-US" altLang="ja-JP" dirty="0" smtClean="0"/>
                    </a:p>
                    <a:p>
                      <a:pPr algn="ctr"/>
                      <a:endParaRPr lang="ja-JP" altLang="en-US" dirty="0"/>
                    </a:p>
                  </a:txBody>
                  <a:tcPr>
                    <a:solidFill>
                      <a:schemeClr val="accent3">
                        <a:lumMod val="75000"/>
                      </a:schemeClr>
                    </a:solidFill>
                  </a:tcPr>
                </a:tc>
                <a:tc>
                  <a:txBody>
                    <a:bodyPr/>
                    <a:lstStyle/>
                    <a:p>
                      <a:pPr algn="ctr"/>
                      <a:r>
                        <a:rPr lang="en-US" dirty="0" err="1" smtClean="0"/>
                        <a:t>Vib</a:t>
                      </a:r>
                      <a:r>
                        <a:rPr lang="en-US" dirty="0" smtClean="0"/>
                        <a:t>-Connect</a:t>
                      </a:r>
                      <a:endParaRPr lang="en-US" dirty="0"/>
                    </a:p>
                  </a:txBody>
                  <a:tcPr>
                    <a:solidFill>
                      <a:schemeClr val="accent2">
                        <a:lumMod val="75000"/>
                      </a:schemeClr>
                    </a:solidFill>
                  </a:tcPr>
                </a:tc>
                <a:tc>
                  <a:txBody>
                    <a:bodyPr/>
                    <a:lstStyle/>
                    <a:p>
                      <a:pPr algn="ctr"/>
                      <a:r>
                        <a:rPr lang="en-US" dirty="0" smtClean="0"/>
                        <a:t>High frequency sound</a:t>
                      </a:r>
                      <a:endParaRPr lang="en-US" dirty="0"/>
                    </a:p>
                  </a:txBody>
                  <a:tcPr>
                    <a:solidFill>
                      <a:schemeClr val="accent2">
                        <a:lumMod val="75000"/>
                      </a:schemeClr>
                    </a:solidFill>
                  </a:tcPr>
                </a:tc>
              </a:tr>
              <a:tr h="632218">
                <a:tc>
                  <a:txBody>
                    <a:bodyPr/>
                    <a:lstStyle/>
                    <a:p>
                      <a:pPr algn="ctr"/>
                      <a:r>
                        <a:rPr lang="ja-JP" altLang="en-US" dirty="0" smtClean="0"/>
                        <a:t>必要：</a:t>
                      </a:r>
                      <a:endParaRPr lang="en-US" dirty="0"/>
                    </a:p>
                  </a:txBody>
                  <a:tcPr/>
                </a:tc>
                <a:tc>
                  <a:txBody>
                    <a:bodyPr/>
                    <a:lstStyle/>
                    <a:p>
                      <a:pPr algn="ctr"/>
                      <a:r>
                        <a:rPr lang="en-US" baseline="0" dirty="0" smtClean="0"/>
                        <a:t> LED</a:t>
                      </a:r>
                    </a:p>
                    <a:p>
                      <a:pPr algn="ctr"/>
                      <a:r>
                        <a:rPr lang="ja-JP" altLang="en-US" baseline="0" dirty="0" smtClean="0"/>
                        <a:t>照度センサ</a:t>
                      </a:r>
                      <a:endParaRPr lang="en-US" dirty="0"/>
                    </a:p>
                  </a:txBody>
                  <a:tcPr>
                    <a:solidFill>
                      <a:schemeClr val="accent5">
                        <a:lumMod val="60000"/>
                        <a:lumOff val="40000"/>
                      </a:schemeClr>
                    </a:solidFill>
                  </a:tcPr>
                </a:tc>
                <a:tc>
                  <a:txBody>
                    <a:bodyPr/>
                    <a:lstStyle/>
                    <a:p>
                      <a:pPr algn="ctr"/>
                      <a:r>
                        <a:rPr lang="en-US" dirty="0" err="1" smtClean="0"/>
                        <a:t>Zigbee</a:t>
                      </a:r>
                      <a:r>
                        <a:rPr lang="ja-JP" altLang="en-US" dirty="0" smtClean="0"/>
                        <a:t>のチップ</a:t>
                      </a:r>
                      <a:endParaRPr lang="en-US" dirty="0"/>
                    </a:p>
                  </a:txBody>
                  <a:tcPr/>
                </a:tc>
                <a:tc>
                  <a:txBody>
                    <a:bodyPr/>
                    <a:lstStyle/>
                    <a:p>
                      <a:pPr algn="ctr"/>
                      <a:r>
                        <a:rPr lang="ja-JP" altLang="en-US" dirty="0" smtClean="0"/>
                        <a:t>加速度センサー</a:t>
                      </a:r>
                      <a:endParaRPr lang="en-US" altLang="ja-JP" dirty="0" smtClean="0"/>
                    </a:p>
                    <a:p>
                      <a:pPr algn="ctr"/>
                      <a:r>
                        <a:rPr lang="ja-JP" altLang="en-US" dirty="0" smtClean="0"/>
                        <a:t>バイブレーター</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ja-JP" altLang="en-US" dirty="0" smtClean="0"/>
                        <a:t>マイクロフォン</a:t>
                      </a:r>
                      <a:endParaRPr lang="en-US" altLang="ja-JP" dirty="0" smtClean="0"/>
                    </a:p>
                    <a:p>
                      <a:pPr algn="ctr"/>
                      <a:r>
                        <a:rPr lang="ja-JP" altLang="en-US" dirty="0" smtClean="0"/>
                        <a:t>スピーカー</a:t>
                      </a:r>
                      <a:endParaRPr lang="en-US" dirty="0"/>
                    </a:p>
                  </a:txBody>
                  <a:tcPr/>
                </a:tc>
              </a:tr>
              <a:tr h="434427">
                <a:tc>
                  <a:txBody>
                    <a:bodyPr/>
                    <a:lstStyle/>
                    <a:p>
                      <a:pPr algn="ctr"/>
                      <a:r>
                        <a:rPr lang="ja-JP" altLang="en-US" dirty="0" smtClean="0"/>
                        <a:t>セキュア</a:t>
                      </a:r>
                      <a:endParaRPr lang="en-US" dirty="0"/>
                    </a:p>
                  </a:txBody>
                  <a:tcPr/>
                </a:tc>
                <a:tc>
                  <a:txBody>
                    <a:bodyPr/>
                    <a:lstStyle/>
                    <a:p>
                      <a:pPr algn="ctr"/>
                      <a:r>
                        <a:rPr lang="en-US" altLang="ja-JP" dirty="0" smtClean="0"/>
                        <a:t>◯</a:t>
                      </a:r>
                      <a:endParaRPr lang="en-US" dirty="0"/>
                    </a:p>
                  </a:txBody>
                  <a:tcPr>
                    <a:solidFill>
                      <a:schemeClr val="accent5">
                        <a:lumMod val="60000"/>
                        <a:lumOff val="40000"/>
                      </a:schemeClr>
                    </a:solidFill>
                  </a:tcPr>
                </a:tc>
                <a:tc>
                  <a:txBody>
                    <a:bodyPr/>
                    <a:lstStyle/>
                    <a:p>
                      <a:pPr algn="ctr"/>
                      <a:r>
                        <a:rPr lang="ja-JP" altLang="en-US" dirty="0" smtClean="0"/>
                        <a:t>　❌</a:t>
                      </a:r>
                      <a:endParaRPr lang="en-US" dirty="0"/>
                    </a:p>
                  </a:txBody>
                  <a:tcPr/>
                </a:tc>
                <a:tc>
                  <a:txBody>
                    <a:bodyPr/>
                    <a:lstStyle/>
                    <a:p>
                      <a:pPr algn="ctr"/>
                      <a:r>
                        <a:rPr lang="en-US" altLang="ja-JP" dirty="0" smtClean="0"/>
                        <a:t>◯</a:t>
                      </a:r>
                      <a:endParaRPr lang="en-US" dirty="0"/>
                    </a:p>
                  </a:txBody>
                  <a:tcPr/>
                </a:tc>
                <a:tc>
                  <a:txBody>
                    <a:bodyPr/>
                    <a:lstStyle/>
                    <a:p>
                      <a:pPr algn="ctr"/>
                      <a:r>
                        <a:rPr lang="ja-JP" altLang="en-US" dirty="0" smtClean="0"/>
                        <a:t>　</a:t>
                      </a:r>
                      <a:r>
                        <a:rPr lang="ja-JP" altLang="en-US" dirty="0" smtClean="0"/>
                        <a:t>❌</a:t>
                      </a:r>
                      <a:endParaRPr lang="en-US" dirty="0"/>
                    </a:p>
                  </a:txBody>
                  <a:tcPr/>
                </a:tc>
              </a:tr>
              <a:tr h="560330">
                <a:tc>
                  <a:txBody>
                    <a:bodyPr/>
                    <a:lstStyle/>
                    <a:p>
                      <a:pPr algn="ctr"/>
                      <a:r>
                        <a:rPr lang="ja-JP" altLang="en-US" dirty="0" smtClean="0"/>
                        <a:t>計算量</a:t>
                      </a:r>
                      <a:endParaRPr lang="en-US" dirty="0"/>
                    </a:p>
                  </a:txBody>
                  <a:tcPr/>
                </a:tc>
                <a:tc>
                  <a:txBody>
                    <a:bodyPr/>
                    <a:lstStyle/>
                    <a:p>
                      <a:pPr algn="ctr"/>
                      <a:r>
                        <a:rPr lang="ja-JP" altLang="en-US" dirty="0" smtClean="0"/>
                        <a:t>少ない</a:t>
                      </a:r>
                      <a:endParaRPr lang="en-US" dirty="0"/>
                    </a:p>
                  </a:txBody>
                  <a:tcPr>
                    <a:solidFill>
                      <a:schemeClr val="accent5">
                        <a:lumMod val="60000"/>
                        <a:lumOff val="40000"/>
                      </a:schemeClr>
                    </a:solidFill>
                  </a:tcPr>
                </a:tc>
                <a:tc>
                  <a:txBody>
                    <a:bodyPr/>
                    <a:lstStyle/>
                    <a:p>
                      <a:pPr algn="ctr"/>
                      <a:r>
                        <a:rPr lang="en-US" dirty="0" smtClean="0"/>
                        <a:t> - </a:t>
                      </a:r>
                      <a:endParaRPr lang="en-US" dirty="0"/>
                    </a:p>
                  </a:txBody>
                  <a:tcPr/>
                </a:tc>
                <a:tc>
                  <a:txBody>
                    <a:bodyPr/>
                    <a:lstStyle/>
                    <a:p>
                      <a:pPr algn="ctr"/>
                      <a:r>
                        <a:rPr lang="ja-JP" altLang="en-US" dirty="0" smtClean="0"/>
                        <a:t>少ない</a:t>
                      </a:r>
                      <a:endParaRPr lang="en-US" dirty="0"/>
                    </a:p>
                  </a:txBody>
                  <a:tcPr/>
                </a:tc>
                <a:tc>
                  <a:txBody>
                    <a:bodyPr/>
                    <a:lstStyle/>
                    <a:p>
                      <a:pPr algn="ctr"/>
                      <a:r>
                        <a:rPr lang="ja-JP" altLang="en-US" dirty="0" smtClean="0"/>
                        <a:t>多い</a:t>
                      </a:r>
                      <a:endParaRPr lang="en-US" altLang="ja-JP" dirty="0" smtClean="0"/>
                    </a:p>
                  </a:txBody>
                  <a:tcPr/>
                </a:tc>
              </a:tr>
              <a:tr h="451264">
                <a:tc>
                  <a:txBody>
                    <a:bodyPr/>
                    <a:lstStyle/>
                    <a:p>
                      <a:pPr algn="ctr"/>
                      <a:r>
                        <a:rPr lang="ja-JP" altLang="en-US" dirty="0" smtClean="0"/>
                        <a:t>速度</a:t>
                      </a:r>
                      <a:endParaRPr lang="en-US" dirty="0"/>
                    </a:p>
                  </a:txBody>
                  <a:tcPr/>
                </a:tc>
                <a:tc>
                  <a:txBody>
                    <a:bodyPr/>
                    <a:lstStyle/>
                    <a:p>
                      <a:pPr algn="ctr"/>
                      <a:r>
                        <a:rPr lang="ja-JP" altLang="en-US" dirty="0" smtClean="0"/>
                        <a:t>約</a:t>
                      </a:r>
                      <a:r>
                        <a:rPr lang="en-US" dirty="0" smtClean="0"/>
                        <a:t>25bs</a:t>
                      </a:r>
                      <a:endParaRPr lang="en-US" dirty="0"/>
                    </a:p>
                  </a:txBody>
                  <a:tcPr>
                    <a:solidFill>
                      <a:schemeClr val="accent5">
                        <a:lumMod val="60000"/>
                        <a:lumOff val="40000"/>
                      </a:schemeClr>
                    </a:solidFill>
                  </a:tcPr>
                </a:tc>
                <a:tc>
                  <a:txBody>
                    <a:bodyPr/>
                    <a:lstStyle/>
                    <a:p>
                      <a:pPr algn="ctr"/>
                      <a:r>
                        <a:rPr lang="en-US" dirty="0" smtClean="0"/>
                        <a:t> - </a:t>
                      </a:r>
                      <a:endParaRPr lang="en-US" dirty="0"/>
                    </a:p>
                  </a:txBody>
                  <a:tcPr/>
                </a:tc>
                <a:tc>
                  <a:txBody>
                    <a:bodyPr/>
                    <a:lstStyle/>
                    <a:p>
                      <a:pPr algn="ctr"/>
                      <a:r>
                        <a:rPr lang="ja-JP" altLang="en-US" dirty="0" smtClean="0"/>
                        <a:t>約</a:t>
                      </a:r>
                      <a:r>
                        <a:rPr lang="en-US" dirty="0" smtClean="0"/>
                        <a:t>10bs</a:t>
                      </a:r>
                      <a:endParaRPr lang="en-US" dirty="0"/>
                    </a:p>
                  </a:txBody>
                  <a:tcPr/>
                </a:tc>
                <a:tc>
                  <a:txBody>
                    <a:bodyPr/>
                    <a:lstStyle/>
                    <a:p>
                      <a:pPr algn="ctr"/>
                      <a:r>
                        <a:rPr lang="ja-JP" altLang="en-US" dirty="0" smtClean="0"/>
                        <a:t>不明</a:t>
                      </a:r>
                      <a:endParaRPr lang="en-US" dirty="0"/>
                    </a:p>
                  </a:txBody>
                  <a:tcPr/>
                </a:tc>
              </a:tr>
            </a:tbl>
          </a:graphicData>
        </a:graphic>
      </p:graphicFrame>
      <p:sp>
        <p:nvSpPr>
          <p:cNvPr id="3" name="テキスト ボックス 2"/>
          <p:cNvSpPr txBox="1"/>
          <p:nvPr/>
        </p:nvSpPr>
        <p:spPr>
          <a:xfrm>
            <a:off x="1646688" y="5582702"/>
            <a:ext cx="184666" cy="369332"/>
          </a:xfrm>
          <a:prstGeom prst="rect">
            <a:avLst/>
          </a:prstGeom>
          <a:noFill/>
        </p:spPr>
        <p:txBody>
          <a:bodyPr wrap="none" rtlCol="0">
            <a:spAutoFit/>
          </a:bodyPr>
          <a:lstStyle/>
          <a:p>
            <a:endParaRPr kumimoji="1" lang="ja-JP" altLang="en-US" dirty="0"/>
          </a:p>
        </p:txBody>
      </p:sp>
      <p:sp>
        <p:nvSpPr>
          <p:cNvPr id="7" name="正方形/長方形 6"/>
          <p:cNvSpPr/>
          <p:nvPr/>
        </p:nvSpPr>
        <p:spPr>
          <a:xfrm>
            <a:off x="332302" y="4908081"/>
            <a:ext cx="8054641" cy="1754327"/>
          </a:xfrm>
          <a:prstGeom prst="rect">
            <a:avLst/>
          </a:prstGeom>
        </p:spPr>
        <p:txBody>
          <a:bodyPr wrap="square">
            <a:spAutoFit/>
          </a:bodyPr>
          <a:lstStyle/>
          <a:p>
            <a:r>
              <a:rPr lang="en-US" altLang="ja-JP" dirty="0" smtClean="0"/>
              <a:t>•Fundamental </a:t>
            </a:r>
            <a:r>
              <a:rPr lang="en-US" altLang="ja-JP" dirty="0"/>
              <a:t>Analysis for Visible-Light Communication System using LED Lights, </a:t>
            </a:r>
            <a:r>
              <a:rPr lang="ja-JP" altLang="en-US" dirty="0" smtClean="0"/>
              <a:t>　　　　　　　</a:t>
            </a:r>
            <a:r>
              <a:rPr lang="en-US" altLang="ja-JP" dirty="0" err="1" smtClean="0"/>
              <a:t>Komine</a:t>
            </a:r>
            <a:r>
              <a:rPr lang="en-US" altLang="ja-JP" dirty="0" smtClean="0"/>
              <a:t> </a:t>
            </a:r>
            <a:r>
              <a:rPr lang="en-US" altLang="ja-JP" dirty="0"/>
              <a:t>T.,  Nakagawa M. , Consumer Electronics, IEEE Transactions on 2004</a:t>
            </a:r>
          </a:p>
          <a:p>
            <a:r>
              <a:rPr lang="en-US" altLang="ja-JP" dirty="0" smtClean="0"/>
              <a:t>•</a:t>
            </a:r>
            <a:r>
              <a:rPr lang="pl-PL" altLang="ja-JP" dirty="0" err="1" smtClean="0"/>
              <a:t>Vib</a:t>
            </a:r>
            <a:r>
              <a:rPr lang="pl-PL" altLang="ja-JP" dirty="0"/>
              <a:t>-Connect: A Device Collaboration Interface Using  </a:t>
            </a:r>
            <a:r>
              <a:rPr lang="pl-PL" altLang="ja-JP" dirty="0" err="1"/>
              <a:t>Vibration</a:t>
            </a:r>
            <a:r>
              <a:rPr lang="pl-PL" altLang="ja-JP" dirty="0" smtClean="0"/>
              <a:t>,</a:t>
            </a:r>
          </a:p>
          <a:p>
            <a:r>
              <a:rPr lang="pl-PL" altLang="ja-JP" dirty="0" err="1" smtClean="0"/>
              <a:t>Takuro</a:t>
            </a:r>
            <a:r>
              <a:rPr lang="pl-PL" altLang="ja-JP" dirty="0" smtClean="0"/>
              <a:t> </a:t>
            </a:r>
            <a:r>
              <a:rPr lang="pl-PL" altLang="ja-JP" dirty="0" err="1" smtClean="0"/>
              <a:t>Yonezawa</a:t>
            </a:r>
            <a:r>
              <a:rPr lang="pl-PL" altLang="ja-JP" dirty="0" err="1"/>
              <a:t>,RTCSA</a:t>
            </a:r>
            <a:r>
              <a:rPr lang="pl-PL" altLang="ja-JP" dirty="0"/>
              <a:t> 2011</a:t>
            </a:r>
          </a:p>
          <a:p>
            <a:r>
              <a:rPr lang="en-US" altLang="ja-JP" dirty="0" smtClean="0"/>
              <a:t>•</a:t>
            </a:r>
            <a:r>
              <a:rPr lang="is-IS" altLang="ja-JP" dirty="0" smtClean="0"/>
              <a:t>Near </a:t>
            </a:r>
            <a:r>
              <a:rPr lang="is-IS" altLang="ja-JP" dirty="0"/>
              <a:t>Ultrasonic Directional Data Transfer for Modern Smartphones</a:t>
            </a:r>
            <a:r>
              <a:rPr lang="is-IS" altLang="ja-JP" dirty="0" smtClean="0"/>
              <a:t>,</a:t>
            </a:r>
          </a:p>
          <a:p>
            <a:r>
              <a:rPr lang="is-IS" altLang="ja-JP" dirty="0" smtClean="0"/>
              <a:t>Will </a:t>
            </a:r>
            <a:r>
              <a:rPr lang="is-IS" altLang="ja-JP" dirty="0"/>
              <a:t>Archer Arentz , Udana Bandara ,UbiComp 2011</a:t>
            </a:r>
          </a:p>
        </p:txBody>
      </p:sp>
    </p:spTree>
    <p:extLst>
      <p:ext uri="{BB962C8B-B14F-4D97-AF65-F5344CB8AC3E}">
        <p14:creationId xmlns:p14="http://schemas.microsoft.com/office/powerpoint/2010/main" val="222371123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構築：データ通信</a:t>
            </a:r>
            <a:endParaRPr lang="en-US" dirty="0"/>
          </a:p>
        </p:txBody>
      </p:sp>
      <p:sp>
        <p:nvSpPr>
          <p:cNvPr id="3" name="Content Placeholder 2"/>
          <p:cNvSpPr>
            <a:spLocks noGrp="1"/>
          </p:cNvSpPr>
          <p:nvPr>
            <p:ph idx="1"/>
          </p:nvPr>
        </p:nvSpPr>
        <p:spPr>
          <a:xfrm>
            <a:off x="457200" y="1307103"/>
            <a:ext cx="7620000" cy="4800600"/>
          </a:xfrm>
        </p:spPr>
        <p:txBody>
          <a:bodyPr>
            <a:normAutofit/>
          </a:bodyPr>
          <a:lstStyle/>
          <a:p>
            <a:r>
              <a:rPr lang="ja-JP" altLang="en-US" dirty="0" smtClean="0"/>
              <a:t>最小の時間の単位を</a:t>
            </a:r>
            <a:r>
              <a:rPr lang="en-US" altLang="ja-JP" dirty="0" smtClean="0"/>
              <a:t>t</a:t>
            </a:r>
            <a:r>
              <a:rPr lang="ja-JP" altLang="en-US" dirty="0" smtClean="0"/>
              <a:t>で表す（例えば：</a:t>
            </a:r>
            <a:r>
              <a:rPr lang="en-US" altLang="ja-JP" dirty="0" smtClean="0"/>
              <a:t>t=12ms</a:t>
            </a:r>
            <a:r>
              <a:rPr lang="ja-JP" altLang="en-US" dirty="0" smtClean="0"/>
              <a:t>）</a:t>
            </a:r>
            <a:endParaRPr lang="en-US" altLang="ja-JP" dirty="0" smtClean="0"/>
          </a:p>
          <a:p>
            <a:r>
              <a:rPr lang="ja-JP" altLang="en-US" dirty="0" smtClean="0"/>
              <a:t>ビットによって、光の強さと継続時間を変える</a:t>
            </a:r>
            <a:endParaRPr lang="en-US" altLang="ja-JP" dirty="0" smtClean="0"/>
          </a:p>
          <a:p>
            <a:r>
              <a:rPr lang="ja-JP" altLang="en-US" dirty="0" smtClean="0"/>
              <a:t>データ</a:t>
            </a:r>
            <a:r>
              <a:rPr lang="ja-JP" altLang="en-US" dirty="0" smtClean="0"/>
              <a:t>を認識して、送るのため、特別な合図を</a:t>
            </a:r>
            <a:r>
              <a:rPr lang="ja-JP" altLang="en-US" dirty="0" smtClean="0"/>
              <a:t>用いる</a:t>
            </a:r>
            <a:endParaRPr lang="en-US" altLang="ja-JP" dirty="0" smtClean="0"/>
          </a:p>
          <a:p>
            <a:pPr lvl="1"/>
            <a:r>
              <a:rPr lang="en-US" altLang="ja-JP" dirty="0" smtClean="0"/>
              <a:t>START,FINISH,OK,FALSE</a:t>
            </a:r>
            <a:endParaRPr lang="en-US" altLang="ja-JP" dirty="0" smtClean="0"/>
          </a:p>
          <a:p>
            <a:r>
              <a:rPr lang="ja-JP" altLang="en-US" dirty="0" smtClean="0"/>
              <a:t>データ</a:t>
            </a:r>
            <a:r>
              <a:rPr lang="ja-JP" altLang="en-US" dirty="0" smtClean="0"/>
              <a:t>をチェック</a:t>
            </a:r>
            <a:endParaRPr lang="en-US" altLang="ja-JP" dirty="0" smtClean="0"/>
          </a:p>
          <a:p>
            <a:pPr lvl="1"/>
            <a:r>
              <a:rPr lang="en-US" altLang="ja-JP" dirty="0" smtClean="0"/>
              <a:t>8-CRC checksum </a:t>
            </a:r>
            <a:r>
              <a:rPr lang="ja-JP" altLang="en-US" dirty="0" smtClean="0"/>
              <a:t>を使う</a:t>
            </a:r>
            <a:endParaRPr lang="en-US" altLang="ja-JP" dirty="0" smtClean="0"/>
          </a:p>
          <a:p>
            <a:pPr lvl="1"/>
            <a:r>
              <a:rPr lang="ja-JP" altLang="en-US" dirty="0" smtClean="0"/>
              <a:t>データ構造</a:t>
            </a:r>
            <a:r>
              <a:rPr lang="en-US" altLang="ja-JP" dirty="0" smtClean="0"/>
              <a:t> </a:t>
            </a:r>
            <a:r>
              <a:rPr lang="en-US" altLang="ja-JP" dirty="0" err="1" smtClean="0"/>
              <a:t>CheckSum</a:t>
            </a:r>
            <a:r>
              <a:rPr lang="en-US" altLang="ja-JP" dirty="0" smtClean="0"/>
              <a:t> + </a:t>
            </a:r>
            <a:r>
              <a:rPr lang="ja-JP" altLang="en-US" dirty="0" smtClean="0"/>
              <a:t>内容</a:t>
            </a:r>
            <a:endParaRPr lang="en-US" altLang="ja-JP" dirty="0"/>
          </a:p>
          <a:p>
            <a:pPr lvl="1"/>
            <a:r>
              <a:rPr lang="ja-JP" altLang="en-US" dirty="0" smtClean="0"/>
              <a:t>正しくない場合はもう１度送る</a:t>
            </a:r>
            <a:endParaRPr lang="en-US" altLang="ja-JP" dirty="0"/>
          </a:p>
          <a:p>
            <a:r>
              <a:rPr lang="ja-JP" altLang="en-US" dirty="0" smtClean="0"/>
              <a:t>データの平滑化</a:t>
            </a:r>
            <a:endParaRPr lang="en-US" altLang="ja-JP" dirty="0" smtClean="0"/>
          </a:p>
          <a:p>
            <a:pPr lvl="1"/>
            <a:r>
              <a:rPr lang="fr-FR" altLang="ja-JP" dirty="0" err="1" smtClean="0"/>
              <a:t>Gaussian</a:t>
            </a:r>
            <a:r>
              <a:rPr lang="fr-FR" altLang="ja-JP" dirty="0" smtClean="0"/>
              <a:t> </a:t>
            </a:r>
            <a:r>
              <a:rPr lang="fr-FR" altLang="ja-JP" b="1" dirty="0" err="1"/>
              <a:t>smoothing</a:t>
            </a:r>
            <a:r>
              <a:rPr lang="ja-JP" altLang="en-US" b="1" dirty="0"/>
              <a:t>を</a:t>
            </a:r>
            <a:r>
              <a:rPr lang="ja-JP" altLang="en-US" b="1" dirty="0" smtClean="0"/>
              <a:t>用いて受信データを平滑化</a:t>
            </a:r>
            <a:endParaRPr lang="en-US" altLang="ja-JP" dirty="0"/>
          </a:p>
          <a:p>
            <a:pPr lvl="1"/>
            <a:endParaRPr lang="en-US" altLang="ja-JP" dirty="0" smtClean="0"/>
          </a:p>
        </p:txBody>
      </p:sp>
      <p:pic>
        <p:nvPicPr>
          <p:cNvPr id="4" name="図 3"/>
          <p:cNvPicPr>
            <a:picLocks noChangeAspect="1"/>
          </p:cNvPicPr>
          <p:nvPr/>
        </p:nvPicPr>
        <p:blipFill>
          <a:blip r:embed="rId3"/>
          <a:stretch>
            <a:fillRect/>
          </a:stretch>
        </p:blipFill>
        <p:spPr>
          <a:xfrm>
            <a:off x="6545020" y="5069456"/>
            <a:ext cx="1650017" cy="1020817"/>
          </a:xfrm>
          <a:prstGeom prst="rect">
            <a:avLst/>
          </a:prstGeom>
        </p:spPr>
      </p:pic>
      <p:cxnSp>
        <p:nvCxnSpPr>
          <p:cNvPr id="5" name="直線矢印コネクタ 4"/>
          <p:cNvCxnSpPr/>
          <p:nvPr/>
        </p:nvCxnSpPr>
        <p:spPr>
          <a:xfrm>
            <a:off x="6376959" y="6090273"/>
            <a:ext cx="1952838"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 name="直線矢印コネクタ 5"/>
          <p:cNvCxnSpPr/>
          <p:nvPr/>
        </p:nvCxnSpPr>
        <p:spPr>
          <a:xfrm flipV="1">
            <a:off x="6545020" y="4916158"/>
            <a:ext cx="0" cy="1346947"/>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119296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データ通信：</a:t>
            </a:r>
            <a:r>
              <a:rPr lang="ja-JP" altLang="en-US" dirty="0" smtClean="0"/>
              <a:t>実装</a:t>
            </a:r>
            <a:r>
              <a:rPr lang="ja-JP" altLang="en-US" dirty="0"/>
              <a:t>の結果</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スムーズの結果</a:t>
            </a:r>
            <a:endParaRPr kumimoji="1" lang="ja-JP" altLang="en-US" dirty="0"/>
          </a:p>
        </p:txBody>
      </p:sp>
      <p:pic>
        <p:nvPicPr>
          <p:cNvPr id="6" name="図 5"/>
          <p:cNvPicPr>
            <a:picLocks noChangeAspect="1"/>
          </p:cNvPicPr>
          <p:nvPr/>
        </p:nvPicPr>
        <p:blipFill>
          <a:blip r:embed="rId3"/>
          <a:stretch>
            <a:fillRect/>
          </a:stretch>
        </p:blipFill>
        <p:spPr>
          <a:xfrm>
            <a:off x="1474905" y="2351881"/>
            <a:ext cx="5372100" cy="2489200"/>
          </a:xfrm>
          <a:prstGeom prst="rect">
            <a:avLst/>
          </a:prstGeom>
        </p:spPr>
      </p:pic>
      <p:sp>
        <p:nvSpPr>
          <p:cNvPr id="7" name="テキスト ボックス 6"/>
          <p:cNvSpPr txBox="1"/>
          <p:nvPr/>
        </p:nvSpPr>
        <p:spPr>
          <a:xfrm>
            <a:off x="2065337" y="4965376"/>
            <a:ext cx="4781668" cy="646331"/>
          </a:xfrm>
          <a:prstGeom prst="rect">
            <a:avLst/>
          </a:prstGeom>
          <a:noFill/>
        </p:spPr>
        <p:txBody>
          <a:bodyPr wrap="square" rtlCol="0">
            <a:spAutoFit/>
          </a:bodyPr>
          <a:lstStyle/>
          <a:p>
            <a:r>
              <a:rPr kumimoji="1" lang="ja-JP" altLang="en-US" dirty="0" smtClean="0"/>
              <a:t>青：スムーズ前</a:t>
            </a:r>
            <a:endParaRPr kumimoji="1" lang="en-US" altLang="ja-JP" dirty="0" smtClean="0"/>
          </a:p>
          <a:p>
            <a:r>
              <a:rPr kumimoji="1" lang="ja-JP" altLang="en-US" dirty="0" smtClean="0"/>
              <a:t>赤：スムーズした後</a:t>
            </a:r>
            <a:endParaRPr kumimoji="1" lang="ja-JP" altLang="en-US" dirty="0"/>
          </a:p>
        </p:txBody>
      </p:sp>
      <p:sp>
        <p:nvSpPr>
          <p:cNvPr id="4" name="正方形/長方形 3"/>
          <p:cNvSpPr/>
          <p:nvPr/>
        </p:nvSpPr>
        <p:spPr>
          <a:xfrm>
            <a:off x="1175512" y="4593391"/>
            <a:ext cx="5823516" cy="24769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8" name="直線矢印コネクタ 7"/>
          <p:cNvCxnSpPr/>
          <p:nvPr/>
        </p:nvCxnSpPr>
        <p:spPr>
          <a:xfrm flipV="1">
            <a:off x="1306844" y="4593391"/>
            <a:ext cx="5908370" cy="1809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9" name="直線矢印コネクタ 8"/>
          <p:cNvCxnSpPr/>
          <p:nvPr/>
        </p:nvCxnSpPr>
        <p:spPr>
          <a:xfrm flipV="1">
            <a:off x="1474905" y="2351881"/>
            <a:ext cx="0" cy="2432434"/>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sp>
        <p:nvSpPr>
          <p:cNvPr id="10" name="テキスト ボックス 9"/>
          <p:cNvSpPr txBox="1"/>
          <p:nvPr/>
        </p:nvSpPr>
        <p:spPr>
          <a:xfrm>
            <a:off x="6737042" y="4593391"/>
            <a:ext cx="261986" cy="369332"/>
          </a:xfrm>
          <a:prstGeom prst="rect">
            <a:avLst/>
          </a:prstGeom>
          <a:noFill/>
        </p:spPr>
        <p:txBody>
          <a:bodyPr wrap="none" rtlCol="0">
            <a:spAutoFit/>
          </a:bodyPr>
          <a:lstStyle/>
          <a:p>
            <a:r>
              <a:rPr kumimoji="1" lang="en-US" altLang="ja-JP" dirty="0" smtClean="0"/>
              <a:t>t</a:t>
            </a:r>
            <a:endParaRPr kumimoji="1" lang="ja-JP" altLang="en-US" dirty="0"/>
          </a:p>
        </p:txBody>
      </p:sp>
      <p:sp>
        <p:nvSpPr>
          <p:cNvPr id="11" name="テキスト ボックス 10"/>
          <p:cNvSpPr txBox="1"/>
          <p:nvPr/>
        </p:nvSpPr>
        <p:spPr>
          <a:xfrm>
            <a:off x="1055655" y="2397707"/>
            <a:ext cx="466106" cy="369332"/>
          </a:xfrm>
          <a:prstGeom prst="rect">
            <a:avLst/>
          </a:prstGeom>
          <a:noFill/>
        </p:spPr>
        <p:txBody>
          <a:bodyPr wrap="none" rtlCol="0">
            <a:spAutoFit/>
          </a:bodyPr>
          <a:lstStyle/>
          <a:p>
            <a:r>
              <a:rPr kumimoji="1" lang="en-US" altLang="ja-JP" dirty="0" smtClean="0"/>
              <a:t>Lm</a:t>
            </a:r>
          </a:p>
        </p:txBody>
      </p:sp>
    </p:spTree>
    <p:extLst>
      <p:ext uri="{BB962C8B-B14F-4D97-AF65-F5344CB8AC3E}">
        <p14:creationId xmlns:p14="http://schemas.microsoft.com/office/powerpoint/2010/main" val="36991307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データ通信：実装</a:t>
            </a:r>
            <a:r>
              <a:rPr lang="ja-JP" altLang="en-US" dirty="0" smtClean="0"/>
              <a:t>の結果</a:t>
            </a:r>
            <a:endParaRPr lang="en-US" dirty="0"/>
          </a:p>
        </p:txBody>
      </p:sp>
      <p:sp>
        <p:nvSpPr>
          <p:cNvPr id="7" name="Rectangle 6"/>
          <p:cNvSpPr/>
          <p:nvPr/>
        </p:nvSpPr>
        <p:spPr>
          <a:xfrm>
            <a:off x="2089444" y="5311651"/>
            <a:ext cx="464283" cy="10787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738648" y="5308738"/>
            <a:ext cx="232142" cy="10787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3205602" y="6235230"/>
            <a:ext cx="184889" cy="1551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3555968" y="6232317"/>
            <a:ext cx="184889" cy="1551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919121" y="6243607"/>
            <a:ext cx="184889" cy="1551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254964" y="5308738"/>
            <a:ext cx="184889" cy="10871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5248068" y="6232317"/>
            <a:ext cx="184889" cy="1551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5569148" y="6229958"/>
            <a:ext cx="184889" cy="1551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5935168" y="5308738"/>
            <a:ext cx="184889" cy="10984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6488539" y="5311651"/>
            <a:ext cx="310105" cy="10927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7072296" y="5311651"/>
            <a:ext cx="453884" cy="10955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2089444" y="6446899"/>
            <a:ext cx="5900768" cy="369332"/>
          </a:xfrm>
          <a:prstGeom prst="rect">
            <a:avLst/>
          </a:prstGeom>
          <a:noFill/>
        </p:spPr>
        <p:txBody>
          <a:bodyPr wrap="square" rtlCol="0">
            <a:spAutoFit/>
          </a:bodyPr>
          <a:lstStyle/>
          <a:p>
            <a:r>
              <a:rPr lang="en-US" dirty="0" smtClean="0"/>
              <a:t>   </a:t>
            </a:r>
            <a:r>
              <a:rPr lang="en-US" altLang="ja-JP" dirty="0"/>
              <a:t>Start     0     0    0    1                       0    0     1              stop</a:t>
            </a:r>
          </a:p>
        </p:txBody>
      </p:sp>
      <p:sp>
        <p:nvSpPr>
          <p:cNvPr id="24" name="Rectangle 23"/>
          <p:cNvSpPr/>
          <p:nvPr/>
        </p:nvSpPr>
        <p:spPr>
          <a:xfrm>
            <a:off x="2050674" y="1463136"/>
            <a:ext cx="464283" cy="10787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2637855" y="1463136"/>
            <a:ext cx="232142" cy="10787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2940552" y="2386715"/>
            <a:ext cx="184889" cy="1551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3298046" y="2383802"/>
            <a:ext cx="184889" cy="1551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3641787" y="2383802"/>
            <a:ext cx="184889" cy="1551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4011565" y="1463136"/>
            <a:ext cx="184889" cy="10842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5233917" y="2400740"/>
            <a:ext cx="184889" cy="1551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5555493" y="2428679"/>
            <a:ext cx="184889" cy="1551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5935168" y="1398937"/>
            <a:ext cx="184889" cy="11484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6554459" y="1398937"/>
            <a:ext cx="310428" cy="11569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7072296" y="1401758"/>
            <a:ext cx="510838" cy="11569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2061534" y="2598384"/>
            <a:ext cx="5900768" cy="369332"/>
          </a:xfrm>
          <a:prstGeom prst="rect">
            <a:avLst/>
          </a:prstGeom>
          <a:noFill/>
        </p:spPr>
        <p:txBody>
          <a:bodyPr wrap="square" rtlCol="0">
            <a:spAutoFit/>
          </a:bodyPr>
          <a:lstStyle/>
          <a:p>
            <a:r>
              <a:rPr lang="en-US" dirty="0" smtClean="0"/>
              <a:t>   Start     0     0    0    1                       0    0     1              stop</a:t>
            </a:r>
            <a:endParaRPr lang="en-US" dirty="0"/>
          </a:p>
        </p:txBody>
      </p:sp>
      <p:sp>
        <p:nvSpPr>
          <p:cNvPr id="3" name="TextBox 2"/>
          <p:cNvSpPr txBox="1"/>
          <p:nvPr/>
        </p:nvSpPr>
        <p:spPr>
          <a:xfrm>
            <a:off x="178855" y="1845939"/>
            <a:ext cx="1287762" cy="369332"/>
          </a:xfrm>
          <a:prstGeom prst="rect">
            <a:avLst/>
          </a:prstGeom>
          <a:noFill/>
        </p:spPr>
        <p:txBody>
          <a:bodyPr wrap="square" rtlCol="0">
            <a:spAutoFit/>
          </a:bodyPr>
          <a:lstStyle/>
          <a:p>
            <a:r>
              <a:rPr lang="ja-JP" altLang="en-US" dirty="0" smtClean="0"/>
              <a:t>送る側</a:t>
            </a:r>
            <a:endParaRPr lang="en-US" dirty="0"/>
          </a:p>
        </p:txBody>
      </p:sp>
      <p:sp>
        <p:nvSpPr>
          <p:cNvPr id="40" name="TextBox 39"/>
          <p:cNvSpPr txBox="1"/>
          <p:nvPr/>
        </p:nvSpPr>
        <p:spPr>
          <a:xfrm>
            <a:off x="178855" y="3534688"/>
            <a:ext cx="1287762" cy="646331"/>
          </a:xfrm>
          <a:prstGeom prst="rect">
            <a:avLst/>
          </a:prstGeom>
          <a:noFill/>
        </p:spPr>
        <p:txBody>
          <a:bodyPr wrap="square" rtlCol="0">
            <a:spAutoFit/>
          </a:bodyPr>
          <a:lstStyle/>
          <a:p>
            <a:r>
              <a:rPr lang="ja-JP" altLang="en-US" dirty="0" smtClean="0"/>
              <a:t>光センサーのシグナル</a:t>
            </a:r>
            <a:endParaRPr lang="en-US" dirty="0"/>
          </a:p>
        </p:txBody>
      </p:sp>
      <p:sp>
        <p:nvSpPr>
          <p:cNvPr id="41" name="TextBox 40"/>
          <p:cNvSpPr txBox="1"/>
          <p:nvPr/>
        </p:nvSpPr>
        <p:spPr>
          <a:xfrm>
            <a:off x="178855" y="5534840"/>
            <a:ext cx="1287762" cy="369332"/>
          </a:xfrm>
          <a:prstGeom prst="rect">
            <a:avLst/>
          </a:prstGeom>
          <a:noFill/>
        </p:spPr>
        <p:txBody>
          <a:bodyPr wrap="square" rtlCol="0">
            <a:spAutoFit/>
          </a:bodyPr>
          <a:lstStyle/>
          <a:p>
            <a:r>
              <a:rPr lang="ja-JP" altLang="en-US" dirty="0" smtClean="0"/>
              <a:t>もらう側</a:t>
            </a:r>
            <a:endParaRPr lang="en-US" dirty="0"/>
          </a:p>
        </p:txBody>
      </p:sp>
      <p:pic>
        <p:nvPicPr>
          <p:cNvPr id="4" name="図 3"/>
          <p:cNvPicPr>
            <a:picLocks noChangeAspect="1"/>
          </p:cNvPicPr>
          <p:nvPr/>
        </p:nvPicPr>
        <p:blipFill>
          <a:blip r:embed="rId3"/>
          <a:stretch>
            <a:fillRect/>
          </a:stretch>
        </p:blipFill>
        <p:spPr>
          <a:xfrm>
            <a:off x="1723597" y="3093327"/>
            <a:ext cx="2680330" cy="1838493"/>
          </a:xfrm>
          <a:prstGeom prst="rect">
            <a:avLst/>
          </a:prstGeom>
        </p:spPr>
      </p:pic>
      <p:pic>
        <p:nvPicPr>
          <p:cNvPr id="9" name="図 8"/>
          <p:cNvPicPr>
            <a:picLocks noChangeAspect="1"/>
          </p:cNvPicPr>
          <p:nvPr/>
        </p:nvPicPr>
        <p:blipFill>
          <a:blip r:embed="rId4"/>
          <a:stretch>
            <a:fillRect/>
          </a:stretch>
        </p:blipFill>
        <p:spPr>
          <a:xfrm>
            <a:off x="5165105" y="3203119"/>
            <a:ext cx="2918586" cy="1728701"/>
          </a:xfrm>
          <a:prstGeom prst="rect">
            <a:avLst/>
          </a:prstGeom>
        </p:spPr>
      </p:pic>
    </p:spTree>
    <p:extLst>
      <p:ext uri="{BB962C8B-B14F-4D97-AF65-F5344CB8AC3E}">
        <p14:creationId xmlns:p14="http://schemas.microsoft.com/office/powerpoint/2010/main" val="620229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データ通信：実装の結果</a:t>
            </a:r>
            <a:endParaRPr lang="en-US" dirty="0"/>
          </a:p>
        </p:txBody>
      </p:sp>
      <p:sp>
        <p:nvSpPr>
          <p:cNvPr id="3" name="Content Placeholder 2"/>
          <p:cNvSpPr>
            <a:spLocks noGrp="1"/>
          </p:cNvSpPr>
          <p:nvPr>
            <p:ph idx="1"/>
          </p:nvPr>
        </p:nvSpPr>
        <p:spPr/>
        <p:txBody>
          <a:bodyPr/>
          <a:lstStyle/>
          <a:p>
            <a:r>
              <a:rPr lang="ja-JP" altLang="en-US" dirty="0" smtClean="0"/>
              <a:t>速度：（</a:t>
            </a:r>
            <a:r>
              <a:rPr lang="en-US" altLang="ja-JP" dirty="0"/>
              <a:t>t=12ms</a:t>
            </a:r>
            <a:r>
              <a:rPr lang="ja-JP" altLang="en-US" dirty="0" smtClean="0"/>
              <a:t>）</a:t>
            </a:r>
            <a:endParaRPr lang="en-US" altLang="ja-JP" dirty="0"/>
          </a:p>
          <a:p>
            <a:pPr lvl="1"/>
            <a:r>
              <a:rPr lang="ja-JP" altLang="en-US" dirty="0" smtClean="0"/>
              <a:t>約</a:t>
            </a:r>
            <a:r>
              <a:rPr lang="ja-JP" altLang="vi-VN" dirty="0" smtClean="0"/>
              <a:t>２５</a:t>
            </a:r>
            <a:r>
              <a:rPr lang="en-US" altLang="ja-JP" dirty="0" smtClean="0"/>
              <a:t>bit/s</a:t>
            </a:r>
          </a:p>
          <a:p>
            <a:r>
              <a:rPr lang="ja-JP" altLang="en-US" dirty="0" smtClean="0"/>
              <a:t>誤差（</a:t>
            </a:r>
            <a:r>
              <a:rPr lang="en-US" altLang="ja-JP" dirty="0" smtClean="0"/>
              <a:t>t=12ms</a:t>
            </a:r>
            <a:r>
              <a:rPr lang="ja-JP" altLang="en-US" dirty="0" smtClean="0"/>
              <a:t>）</a:t>
            </a:r>
            <a:endParaRPr lang="en-US" altLang="ja-JP" dirty="0" smtClean="0"/>
          </a:p>
          <a:p>
            <a:pPr lvl="1"/>
            <a:r>
              <a:rPr lang="ja-JP" altLang="en-US" dirty="0" smtClean="0"/>
              <a:t>１２８ビットを６９回送信</a:t>
            </a:r>
            <a:endParaRPr lang="en-US" altLang="ja-JP" dirty="0" smtClean="0"/>
          </a:p>
          <a:p>
            <a:pPr lvl="2"/>
            <a:r>
              <a:rPr lang="ja-JP" altLang="en-US" dirty="0" smtClean="0"/>
              <a:t>正：５９</a:t>
            </a:r>
            <a:r>
              <a:rPr lang="en-US" altLang="ja-JP" dirty="0"/>
              <a:t> </a:t>
            </a:r>
            <a:r>
              <a:rPr lang="en-US" altLang="ja-JP" dirty="0" smtClean="0"/>
              <a:t>-&gt; 85.5% </a:t>
            </a:r>
          </a:p>
          <a:p>
            <a:pPr lvl="2"/>
            <a:r>
              <a:rPr lang="ja-JP" altLang="en-US" dirty="0" smtClean="0"/>
              <a:t>誤：１０</a:t>
            </a:r>
            <a:r>
              <a:rPr lang="en-US" altLang="ja-JP" dirty="0" smtClean="0"/>
              <a:t>(</a:t>
            </a:r>
            <a:r>
              <a:rPr lang="ja-JP" altLang="en-US" dirty="0" smtClean="0"/>
              <a:t>長さ：７</a:t>
            </a:r>
            <a:r>
              <a:rPr lang="en-US" altLang="ja-JP" dirty="0" smtClean="0"/>
              <a:t>, </a:t>
            </a:r>
            <a:r>
              <a:rPr lang="ja-JP" altLang="en-US" dirty="0" smtClean="0"/>
              <a:t>ビット：３</a:t>
            </a:r>
            <a:r>
              <a:rPr lang="en-US" altLang="ja-JP" dirty="0" smtClean="0"/>
              <a:t>)</a:t>
            </a:r>
          </a:p>
          <a:p>
            <a:pPr lvl="1"/>
            <a:r>
              <a:rPr lang="ja-JP" altLang="en-US" dirty="0" smtClean="0"/>
              <a:t>ビットの誤差</a:t>
            </a:r>
            <a:endParaRPr lang="en-US" altLang="ja-JP" dirty="0" smtClean="0"/>
          </a:p>
          <a:p>
            <a:pPr lvl="2"/>
            <a:r>
              <a:rPr lang="ja-JP" altLang="en-US" dirty="0" smtClean="0"/>
              <a:t>正：</a:t>
            </a:r>
            <a:r>
              <a:rPr lang="en-US" altLang="ja-JP" dirty="0" smtClean="0"/>
              <a:t>99.5</a:t>
            </a:r>
            <a:r>
              <a:rPr lang="ja-JP" altLang="en-US" dirty="0" smtClean="0"/>
              <a:t>％</a:t>
            </a:r>
            <a:endParaRPr lang="en-US" altLang="ja-JP" dirty="0" smtClean="0"/>
          </a:p>
          <a:p>
            <a:pPr lvl="2"/>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2570387984"/>
              </p:ext>
            </p:extLst>
          </p:nvPr>
        </p:nvGraphicFramePr>
        <p:xfrm>
          <a:off x="1373690" y="4673441"/>
          <a:ext cx="5123208" cy="1125434"/>
        </p:xfrm>
        <a:graphic>
          <a:graphicData uri="http://schemas.openxmlformats.org/drawingml/2006/table">
            <a:tbl>
              <a:tblPr firstRow="1" bandRow="1">
                <a:tableStyleId>{5C22544A-7EE6-4342-B048-85BDC9FD1C3A}</a:tableStyleId>
              </a:tblPr>
              <a:tblGrid>
                <a:gridCol w="1561564"/>
                <a:gridCol w="1853908"/>
                <a:gridCol w="1707736"/>
              </a:tblGrid>
              <a:tr h="383754">
                <a:tc>
                  <a:txBody>
                    <a:bodyPr/>
                    <a:lstStyle/>
                    <a:p>
                      <a:endParaRPr kumimoji="1" lang="ja-JP" altLang="en-US" dirty="0"/>
                    </a:p>
                  </a:txBody>
                  <a:tcPr/>
                </a:tc>
                <a:tc>
                  <a:txBody>
                    <a:bodyPr/>
                    <a:lstStyle/>
                    <a:p>
                      <a:r>
                        <a:rPr kumimoji="1" lang="ja-JP" altLang="en-US" dirty="0" smtClean="0"/>
                        <a:t>０（もらう）</a:t>
                      </a:r>
                      <a:endParaRPr kumimoji="1" lang="ja-JP" altLang="en-US" dirty="0"/>
                    </a:p>
                  </a:txBody>
                  <a:tcPr/>
                </a:tc>
                <a:tc>
                  <a:txBody>
                    <a:bodyPr/>
                    <a:lstStyle/>
                    <a:p>
                      <a:r>
                        <a:rPr kumimoji="1" lang="ja-JP" altLang="en-US" dirty="0" smtClean="0"/>
                        <a:t>１（もらう）</a:t>
                      </a:r>
                      <a:endParaRPr kumimoji="1" lang="ja-JP" altLang="en-US" dirty="0"/>
                    </a:p>
                  </a:txBody>
                  <a:tcPr/>
                </a:tc>
              </a:tr>
              <a:tr h="370840">
                <a:tc>
                  <a:txBody>
                    <a:bodyPr/>
                    <a:lstStyle/>
                    <a:p>
                      <a:r>
                        <a:rPr kumimoji="1" lang="ja-JP" altLang="en-US" dirty="0" smtClean="0"/>
                        <a:t>０（送る）</a:t>
                      </a:r>
                      <a:endParaRPr kumimoji="1" lang="ja-JP" altLang="en-US" dirty="0"/>
                    </a:p>
                  </a:txBody>
                  <a:tcPr/>
                </a:tc>
                <a:tc>
                  <a:txBody>
                    <a:bodyPr/>
                    <a:lstStyle/>
                    <a:p>
                      <a:r>
                        <a:rPr kumimoji="1" lang="en-US" altLang="ja-JP" dirty="0" smtClean="0"/>
                        <a:t>928</a:t>
                      </a:r>
                      <a:endParaRPr kumimoji="1" lang="ja-JP" altLang="en-US" dirty="0"/>
                    </a:p>
                  </a:txBody>
                  <a:tcPr/>
                </a:tc>
                <a:tc>
                  <a:txBody>
                    <a:bodyPr/>
                    <a:lstStyle/>
                    <a:p>
                      <a:r>
                        <a:rPr kumimoji="1" lang="en-US" altLang="ja-JP" dirty="0" smtClean="0"/>
                        <a:t>0</a:t>
                      </a:r>
                      <a:endParaRPr kumimoji="1" lang="ja-JP" altLang="en-US" dirty="0"/>
                    </a:p>
                  </a:txBody>
                  <a:tcPr/>
                </a:tc>
              </a:tr>
              <a:tr h="370840">
                <a:tc>
                  <a:txBody>
                    <a:bodyPr/>
                    <a:lstStyle/>
                    <a:p>
                      <a:r>
                        <a:rPr kumimoji="1" lang="ja-JP" altLang="en-US" dirty="0" smtClean="0"/>
                        <a:t>１（送る）</a:t>
                      </a:r>
                      <a:endParaRPr kumimoji="1" lang="ja-JP" altLang="en-US" dirty="0"/>
                    </a:p>
                  </a:txBody>
                  <a:tcPr/>
                </a:tc>
                <a:tc>
                  <a:txBody>
                    <a:bodyPr/>
                    <a:lstStyle/>
                    <a:p>
                      <a:r>
                        <a:rPr kumimoji="1" lang="en-US" altLang="ja-JP" dirty="0" smtClean="0"/>
                        <a:t>919</a:t>
                      </a:r>
                      <a:endParaRPr kumimoji="1" lang="ja-JP" altLang="en-US" dirty="0"/>
                    </a:p>
                  </a:txBody>
                  <a:tcPr/>
                </a:tc>
                <a:tc>
                  <a:txBody>
                    <a:bodyPr/>
                    <a:lstStyle/>
                    <a:p>
                      <a:r>
                        <a:rPr kumimoji="1" lang="en-US" altLang="ja-JP" dirty="0" smtClean="0"/>
                        <a:t>9</a:t>
                      </a:r>
                      <a:endParaRPr kumimoji="1" lang="ja-JP" altLang="en-US" dirty="0"/>
                    </a:p>
                  </a:txBody>
                  <a:tcPr/>
                </a:tc>
              </a:tr>
            </a:tbl>
          </a:graphicData>
        </a:graphic>
      </p:graphicFrame>
    </p:spTree>
    <p:extLst>
      <p:ext uri="{BB962C8B-B14F-4D97-AF65-F5344CB8AC3E}">
        <p14:creationId xmlns:p14="http://schemas.microsoft.com/office/powerpoint/2010/main" val="250275200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構築：追加ステップ</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534720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構築</a:t>
            </a:r>
            <a:r>
              <a:rPr kumimoji="1" lang="ja-JP" altLang="en-US" dirty="0" smtClean="0"/>
              <a:t>（１）</a:t>
            </a:r>
            <a:endParaRPr kumimoji="1" lang="ja-JP" altLang="en-US" dirty="0"/>
          </a:p>
        </p:txBody>
      </p:sp>
      <p:sp>
        <p:nvSpPr>
          <p:cNvPr id="3" name="コンテンツ プレースホルダー 2"/>
          <p:cNvSpPr>
            <a:spLocks noGrp="1"/>
          </p:cNvSpPr>
          <p:nvPr>
            <p:ph idx="1"/>
          </p:nvPr>
        </p:nvSpPr>
        <p:spPr/>
        <p:txBody>
          <a:bodyPr>
            <a:normAutofit/>
          </a:bodyPr>
          <a:lstStyle/>
          <a:p>
            <a:pPr marL="342900" lvl="2">
              <a:buClr>
                <a:schemeClr val="accent1"/>
              </a:buClr>
            </a:pPr>
            <a:r>
              <a:rPr kumimoji="1" lang="ja-JP" altLang="en-US" sz="2000" dirty="0" smtClean="0"/>
              <a:t>近い通信を用いる</a:t>
            </a:r>
            <a:endParaRPr kumimoji="1" lang="en-US" altLang="ja-JP" sz="2000" dirty="0" smtClean="0"/>
          </a:p>
          <a:p>
            <a:pPr marL="342900" lvl="2">
              <a:buClr>
                <a:schemeClr val="accent1"/>
              </a:buClr>
            </a:pPr>
            <a:r>
              <a:rPr kumimoji="1" lang="ja-JP" altLang="en-US" sz="2000" dirty="0" smtClean="0"/>
              <a:t>コネクタ</a:t>
            </a:r>
            <a:r>
              <a:rPr kumimoji="1" lang="ja-JP" altLang="en-US" sz="2000" dirty="0"/>
              <a:t>と追加したいノードを接地させ，</a:t>
            </a:r>
            <a:r>
              <a:rPr kumimoji="1" lang="en-US" altLang="ja-JP" sz="2000" dirty="0"/>
              <a:t>LED</a:t>
            </a:r>
            <a:r>
              <a:rPr kumimoji="1" lang="ja-JP" altLang="en-US" sz="2000" dirty="0"/>
              <a:t>の点滅パターン</a:t>
            </a:r>
            <a:r>
              <a:rPr kumimoji="1" lang="ja-JP" altLang="en-US" sz="2000" dirty="0" smtClean="0"/>
              <a:t>で必要なデータ</a:t>
            </a:r>
            <a:r>
              <a:rPr kumimoji="1" lang="ja-JP" altLang="en-US" sz="2000" dirty="0"/>
              <a:t>をやりとり</a:t>
            </a:r>
            <a:r>
              <a:rPr kumimoji="1" lang="ja-JP" altLang="en-US" sz="2000" dirty="0" smtClean="0"/>
              <a:t>する</a:t>
            </a:r>
            <a:endParaRPr kumimoji="1" lang="en-US" altLang="ja-JP" sz="2000" dirty="0" smtClean="0"/>
          </a:p>
          <a:p>
            <a:pPr marL="891540" lvl="4">
              <a:buClr>
                <a:schemeClr val="accent1"/>
              </a:buClr>
            </a:pPr>
            <a:endParaRPr kumimoji="1" lang="en-US" altLang="ja-JP" sz="2000" dirty="0" smtClean="0"/>
          </a:p>
          <a:p>
            <a:pPr marL="617220" lvl="3">
              <a:buClr>
                <a:schemeClr val="accent1"/>
              </a:buClr>
            </a:pPr>
            <a:endParaRPr kumimoji="1" lang="en-US" altLang="ja-JP" sz="2000" dirty="0" smtClean="0"/>
          </a:p>
          <a:p>
            <a:pPr marL="891540" lvl="4">
              <a:buClr>
                <a:schemeClr val="accent1"/>
              </a:buClr>
            </a:pPr>
            <a:endParaRPr kumimoji="1" lang="en-US" altLang="ja-JP" sz="2000" dirty="0" smtClean="0"/>
          </a:p>
          <a:p>
            <a:pPr marL="891540" lvl="4">
              <a:buClr>
                <a:schemeClr val="accent1"/>
              </a:buClr>
            </a:pPr>
            <a:endParaRPr kumimoji="1" lang="en-US" altLang="ja-JP" sz="2000" dirty="0"/>
          </a:p>
          <a:p>
            <a:endParaRPr kumimoji="1" lang="ja-JP" altLang="en-US" sz="2000" dirty="0"/>
          </a:p>
        </p:txBody>
      </p:sp>
    </p:spTree>
    <p:extLst>
      <p:ext uri="{BB962C8B-B14F-4D97-AF65-F5344CB8AC3E}">
        <p14:creationId xmlns:p14="http://schemas.microsoft.com/office/powerpoint/2010/main" val="58307401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構築（２）</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342900" lvl="2">
              <a:buClr>
                <a:schemeClr val="accent1"/>
              </a:buClr>
            </a:pPr>
            <a:r>
              <a:rPr kumimoji="1" lang="ja-JP" altLang="en-US" sz="2200" dirty="0"/>
              <a:t>ノードの機能によって、仕方が違う</a:t>
            </a:r>
            <a:endParaRPr kumimoji="1" lang="en-US" altLang="ja-JP" sz="2200" dirty="0"/>
          </a:p>
          <a:p>
            <a:pPr marL="617220" lvl="3">
              <a:buClr>
                <a:schemeClr val="accent1"/>
              </a:buClr>
            </a:pPr>
            <a:r>
              <a:rPr kumimoji="1" lang="en-US" altLang="ja-JP" sz="2000" dirty="0"/>
              <a:t>LED</a:t>
            </a:r>
            <a:r>
              <a:rPr kumimoji="1" lang="ja-JP" altLang="en-US" sz="2000" dirty="0"/>
              <a:t>だけがある：</a:t>
            </a:r>
            <a:endParaRPr kumimoji="1" lang="en-US" altLang="ja-JP" sz="2000" dirty="0"/>
          </a:p>
          <a:p>
            <a:pPr marL="891540" lvl="4">
              <a:buClr>
                <a:schemeClr val="accent1"/>
              </a:buClr>
            </a:pPr>
            <a:r>
              <a:rPr kumimoji="1" lang="ja-JP" altLang="en-US" sz="2000" dirty="0" smtClean="0"/>
              <a:t>ノードセンサで</a:t>
            </a:r>
            <a:r>
              <a:rPr kumimoji="1" lang="ja-JP" altLang="en-US" sz="2000" dirty="0" smtClean="0"/>
              <a:t>繰り返す</a:t>
            </a:r>
            <a:r>
              <a:rPr kumimoji="1" lang="ja-JP" altLang="en-US" sz="2000" dirty="0"/>
              <a:t>自分の</a:t>
            </a:r>
            <a:r>
              <a:rPr kumimoji="1" lang="en-US" altLang="ja-JP" sz="2000" dirty="0"/>
              <a:t>ID</a:t>
            </a:r>
            <a:r>
              <a:rPr kumimoji="1" lang="ja-JP" altLang="en-US" sz="2000" dirty="0"/>
              <a:t>と仮の鍵を送る</a:t>
            </a:r>
            <a:endParaRPr kumimoji="1" lang="en-US" altLang="ja-JP" sz="2000" dirty="0"/>
          </a:p>
          <a:p>
            <a:pPr marL="891540" lvl="4">
              <a:buClr>
                <a:schemeClr val="accent1"/>
              </a:buClr>
            </a:pPr>
            <a:r>
              <a:rPr kumimoji="1" lang="ja-JP" altLang="en-US" sz="2000" dirty="0"/>
              <a:t>ホストからリクエストを</a:t>
            </a:r>
            <a:r>
              <a:rPr kumimoji="1" lang="ja-JP" altLang="en-US" sz="2000" dirty="0" smtClean="0"/>
              <a:t>待つ</a:t>
            </a:r>
            <a:endParaRPr kumimoji="1" lang="en-US" altLang="ja-JP" sz="2000" dirty="0" smtClean="0"/>
          </a:p>
          <a:p>
            <a:pPr marL="891540" lvl="4">
              <a:buClr>
                <a:schemeClr val="accent1"/>
              </a:buClr>
            </a:pPr>
            <a:r>
              <a:rPr kumimoji="1" lang="ja-JP" altLang="en-US" sz="2000" dirty="0"/>
              <a:t>後に仮の鍵で暗号化して，</a:t>
            </a:r>
            <a:r>
              <a:rPr kumimoji="1" lang="en-US" altLang="ja-JP" sz="2000" dirty="0" err="1"/>
              <a:t>MasterKey</a:t>
            </a:r>
            <a:r>
              <a:rPr kumimoji="1" lang="ja-JP" altLang="en-US" sz="2000" dirty="0"/>
              <a:t>とホスト</a:t>
            </a:r>
            <a:r>
              <a:rPr kumimoji="1" lang="en-US" altLang="ja-JP" sz="2000" dirty="0"/>
              <a:t>ID</a:t>
            </a:r>
            <a:r>
              <a:rPr kumimoji="1" lang="ja-JP" altLang="en-US" sz="2000" dirty="0"/>
              <a:t>を</a:t>
            </a:r>
            <a:r>
              <a:rPr kumimoji="1" lang="ja-JP" altLang="en-US" sz="2000" dirty="0" smtClean="0"/>
              <a:t>通信</a:t>
            </a:r>
            <a:endParaRPr kumimoji="1" lang="en-US" altLang="ja-JP" sz="2000" dirty="0" smtClean="0"/>
          </a:p>
          <a:p>
            <a:pPr marL="617220" lvl="3">
              <a:buClr>
                <a:schemeClr val="accent1"/>
              </a:buClr>
            </a:pPr>
            <a:r>
              <a:rPr kumimoji="1" lang="ja-JP" altLang="en-US" sz="2000" dirty="0" smtClean="0"/>
              <a:t>照度</a:t>
            </a:r>
            <a:r>
              <a:rPr kumimoji="1" lang="ja-JP" altLang="en-US" sz="2000" dirty="0"/>
              <a:t>センサだけがある：</a:t>
            </a:r>
            <a:endParaRPr kumimoji="1" lang="en-US" altLang="ja-JP" sz="2000" dirty="0"/>
          </a:p>
          <a:p>
            <a:pPr marL="891540" lvl="4">
              <a:buClr>
                <a:schemeClr val="accent1"/>
              </a:buClr>
            </a:pPr>
            <a:r>
              <a:rPr kumimoji="1" lang="ja-JP" altLang="en-US" sz="2000" dirty="0" smtClean="0"/>
              <a:t>コネクタで繰り返す</a:t>
            </a:r>
            <a:r>
              <a:rPr kumimoji="1" lang="ja-JP" altLang="en-US" sz="2000" dirty="0"/>
              <a:t>ホストの</a:t>
            </a:r>
            <a:r>
              <a:rPr kumimoji="1" lang="en-US" altLang="ja-JP" sz="2000" dirty="0"/>
              <a:t>ID</a:t>
            </a:r>
            <a:r>
              <a:rPr kumimoji="1" lang="ja-JP" altLang="en-US" sz="2000" dirty="0"/>
              <a:t>とネットワークの</a:t>
            </a:r>
            <a:r>
              <a:rPr kumimoji="1" lang="en-US" altLang="ja-JP" sz="2000" dirty="0" err="1"/>
              <a:t>MasterKey</a:t>
            </a:r>
            <a:r>
              <a:rPr kumimoji="1" lang="ja-JP" altLang="en-US" sz="2000" dirty="0" smtClean="0"/>
              <a:t>を送る</a:t>
            </a:r>
            <a:endParaRPr kumimoji="1" lang="en-US" altLang="ja-JP" sz="2000" dirty="0"/>
          </a:p>
          <a:p>
            <a:pPr marL="891540" lvl="4">
              <a:buClr>
                <a:schemeClr val="accent1"/>
              </a:buClr>
            </a:pPr>
            <a:r>
              <a:rPr kumimoji="1" lang="ja-JP" altLang="en-US" sz="2000" dirty="0" smtClean="0"/>
              <a:t>ホストでノードの</a:t>
            </a:r>
            <a:r>
              <a:rPr kumimoji="1" lang="ja-JP" altLang="en-US" sz="2000" dirty="0"/>
              <a:t>リクエストも</a:t>
            </a:r>
            <a:r>
              <a:rPr kumimoji="1" lang="ja-JP" altLang="en-US" sz="2000" dirty="0" smtClean="0"/>
              <a:t>持つ</a:t>
            </a:r>
            <a:endParaRPr kumimoji="1" lang="en-US" altLang="ja-JP" sz="2000" dirty="0" smtClean="0"/>
          </a:p>
          <a:p>
            <a:pPr marL="891540" lvl="4">
              <a:buClr>
                <a:schemeClr val="accent1"/>
              </a:buClr>
            </a:pPr>
            <a:r>
              <a:rPr kumimoji="1" lang="ja-JP" altLang="en-US" sz="2000" dirty="0"/>
              <a:t>後に</a:t>
            </a:r>
            <a:r>
              <a:rPr kumimoji="1" lang="en-US" altLang="ja-JP" sz="2000" dirty="0" err="1"/>
              <a:t>MasterKey</a:t>
            </a:r>
            <a:r>
              <a:rPr kumimoji="1" lang="ja-JP" altLang="en-US" sz="2000" dirty="0"/>
              <a:t>で暗号化し</a:t>
            </a:r>
            <a:r>
              <a:rPr kumimoji="1" lang="ja-JP" altLang="en-US" sz="2000" dirty="0" smtClean="0"/>
              <a:t>，</a:t>
            </a:r>
            <a:r>
              <a:rPr kumimoji="1" lang="ja-JP" altLang="en-US" sz="2000" dirty="0" smtClean="0"/>
              <a:t>無線</a:t>
            </a:r>
            <a:r>
              <a:rPr kumimoji="1" lang="ja-JP" altLang="en-US" sz="2000" dirty="0" smtClean="0"/>
              <a:t>通信</a:t>
            </a:r>
            <a:r>
              <a:rPr kumimoji="1" lang="ja-JP" altLang="en-US" sz="2000" dirty="0"/>
              <a:t>でノードの</a:t>
            </a:r>
            <a:r>
              <a:rPr kumimoji="1" lang="en-US" altLang="ja-JP" sz="2000" dirty="0"/>
              <a:t>ID</a:t>
            </a:r>
            <a:r>
              <a:rPr kumimoji="1" lang="ja-JP" altLang="en-US" sz="2000" dirty="0"/>
              <a:t>を</a:t>
            </a:r>
            <a:r>
              <a:rPr kumimoji="1" lang="ja-JP" altLang="en-US" sz="2000" dirty="0" smtClean="0"/>
              <a:t>確認</a:t>
            </a:r>
            <a:r>
              <a:rPr kumimoji="1" lang="ja-JP" altLang="en-US" sz="2000" dirty="0" smtClean="0"/>
              <a:t>する</a:t>
            </a:r>
            <a:endParaRPr kumimoji="1" lang="en-US" altLang="ja-JP" sz="2000" dirty="0"/>
          </a:p>
          <a:p>
            <a:pPr marL="617220" lvl="3">
              <a:buClr>
                <a:schemeClr val="accent1"/>
              </a:buClr>
            </a:pPr>
            <a:r>
              <a:rPr kumimoji="1" lang="en-US" altLang="ja-JP" sz="2000" dirty="0"/>
              <a:t>LED</a:t>
            </a:r>
            <a:r>
              <a:rPr kumimoji="1" lang="ja-JP" altLang="en-US" sz="2000" dirty="0"/>
              <a:t>と照度センサがある</a:t>
            </a:r>
            <a:endParaRPr kumimoji="1" lang="en-US" altLang="ja-JP" sz="2000" dirty="0"/>
          </a:p>
          <a:p>
            <a:pPr marL="891540" lvl="4">
              <a:buClr>
                <a:schemeClr val="accent1"/>
              </a:buClr>
            </a:pPr>
            <a:r>
              <a:rPr kumimoji="1" lang="ja-JP" altLang="en-US" sz="2000" dirty="0"/>
              <a:t>ノードの</a:t>
            </a:r>
            <a:r>
              <a:rPr kumimoji="1" lang="en-US" altLang="ja-JP" sz="2000" dirty="0"/>
              <a:t>ID</a:t>
            </a:r>
            <a:r>
              <a:rPr kumimoji="1" lang="ja-JP" altLang="en-US" sz="2000" dirty="0"/>
              <a:t>とホストの</a:t>
            </a:r>
            <a:r>
              <a:rPr kumimoji="1" lang="en-US" altLang="ja-JP" sz="2000" dirty="0"/>
              <a:t>ID</a:t>
            </a:r>
            <a:r>
              <a:rPr kumimoji="1" lang="ja-JP" altLang="en-US" sz="2000" dirty="0"/>
              <a:t>とネットワークの</a:t>
            </a:r>
            <a:r>
              <a:rPr kumimoji="1" lang="en-US" altLang="ja-JP" sz="2000" dirty="0" err="1"/>
              <a:t>MasterKey</a:t>
            </a:r>
            <a:r>
              <a:rPr kumimoji="1" lang="ja-JP" altLang="en-US" sz="2000" dirty="0"/>
              <a:t>を送信</a:t>
            </a:r>
            <a:endParaRPr kumimoji="1" lang="en-US" altLang="ja-JP" sz="2000" dirty="0"/>
          </a:p>
          <a:p>
            <a:endParaRPr kumimoji="1" lang="ja-JP" altLang="en-US" dirty="0"/>
          </a:p>
        </p:txBody>
      </p:sp>
    </p:spTree>
    <p:extLst>
      <p:ext uri="{BB962C8B-B14F-4D97-AF65-F5344CB8AC3E}">
        <p14:creationId xmlns:p14="http://schemas.microsoft.com/office/powerpoint/2010/main" val="95921202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概要</a:t>
            </a:r>
            <a:endParaRPr lang="en-US" dirty="0"/>
          </a:p>
        </p:txBody>
      </p:sp>
      <p:sp>
        <p:nvSpPr>
          <p:cNvPr id="3" name="Content Placeholder 2"/>
          <p:cNvSpPr>
            <a:spLocks noGrp="1"/>
          </p:cNvSpPr>
          <p:nvPr>
            <p:ph idx="1"/>
          </p:nvPr>
        </p:nvSpPr>
        <p:spPr/>
        <p:txBody>
          <a:bodyPr/>
          <a:lstStyle/>
          <a:p>
            <a:r>
              <a:rPr lang="en-US" altLang="ja-JP" dirty="0" smtClean="0"/>
              <a:t>LED</a:t>
            </a:r>
            <a:r>
              <a:rPr lang="ja-JP" altLang="en-US" dirty="0" smtClean="0"/>
              <a:t>と</a:t>
            </a:r>
            <a:r>
              <a:rPr kumimoji="1" lang="ja-JP" altLang="en-US" dirty="0"/>
              <a:t>照度</a:t>
            </a:r>
            <a:r>
              <a:rPr kumimoji="1" lang="ja-JP" altLang="en-US" dirty="0" smtClean="0"/>
              <a:t>センサ</a:t>
            </a:r>
            <a:r>
              <a:rPr lang="ja-JP" altLang="en-US" dirty="0" smtClean="0"/>
              <a:t>で</a:t>
            </a:r>
            <a:r>
              <a:rPr lang="ja-JP" altLang="en-US" dirty="0" smtClean="0"/>
              <a:t>複数の機能のセンサノードで</a:t>
            </a:r>
            <a:r>
              <a:rPr lang="ja-JP" altLang="en-US" dirty="0" smtClean="0"/>
              <a:t>セキュア</a:t>
            </a:r>
            <a:r>
              <a:rPr lang="ja-JP" altLang="en-US" dirty="0" smtClean="0"/>
              <a:t>な</a:t>
            </a:r>
            <a:r>
              <a:rPr lang="en-US" altLang="ja-JP" dirty="0" smtClean="0"/>
              <a:t>WSN</a:t>
            </a:r>
            <a:r>
              <a:rPr lang="ja-JP" altLang="en-US" dirty="0" smtClean="0"/>
              <a:t>を</a:t>
            </a:r>
            <a:r>
              <a:rPr lang="en-US" altLang="en-US" dirty="0" smtClean="0"/>
              <a:t>構築</a:t>
            </a:r>
            <a:r>
              <a:rPr lang="ja-JP" altLang="en-US" dirty="0" smtClean="0"/>
              <a:t>する</a:t>
            </a:r>
            <a:endParaRPr lang="en-US" altLang="ja-JP" dirty="0" smtClean="0"/>
          </a:p>
          <a:p>
            <a:pPr marL="114300" indent="0">
              <a:buNone/>
            </a:pPr>
            <a:endParaRPr lang="en-US" altLang="ja-JP" dirty="0" smtClean="0"/>
          </a:p>
          <a:p>
            <a:pPr marL="0" indent="0">
              <a:buNone/>
            </a:pPr>
            <a:endParaRPr lang="en-US" altLang="ja-JP" dirty="0" smtClean="0"/>
          </a:p>
          <a:p>
            <a:endParaRPr lang="en-US" dirty="0"/>
          </a:p>
        </p:txBody>
      </p:sp>
      <p:pic>
        <p:nvPicPr>
          <p:cNvPr id="8" name="図 7"/>
          <p:cNvPicPr>
            <a:picLocks noChangeAspect="1"/>
          </p:cNvPicPr>
          <p:nvPr/>
        </p:nvPicPr>
        <p:blipFill>
          <a:blip r:embed="rId3"/>
          <a:stretch>
            <a:fillRect/>
          </a:stretch>
        </p:blipFill>
        <p:spPr>
          <a:xfrm rot="16200000">
            <a:off x="843698" y="3264001"/>
            <a:ext cx="4002920" cy="2989681"/>
          </a:xfrm>
          <a:prstGeom prst="rect">
            <a:avLst/>
          </a:prstGeom>
        </p:spPr>
      </p:pic>
      <p:sp>
        <p:nvSpPr>
          <p:cNvPr id="11" name="フリーフォーム 10"/>
          <p:cNvSpPr/>
          <p:nvPr/>
        </p:nvSpPr>
        <p:spPr>
          <a:xfrm>
            <a:off x="2536841" y="4326594"/>
            <a:ext cx="1036648" cy="334962"/>
          </a:xfrm>
          <a:custGeom>
            <a:avLst/>
            <a:gdLst>
              <a:gd name="connsiteX0" fmla="*/ 951904 w 1036648"/>
              <a:gd name="connsiteY0" fmla="*/ 111654 h 334962"/>
              <a:gd name="connsiteX1" fmla="*/ 951904 w 1036648"/>
              <a:gd name="connsiteY1" fmla="*/ 111654 h 334962"/>
              <a:gd name="connsiteX2" fmla="*/ 616984 w 1036648"/>
              <a:gd name="connsiteY2" fmla="*/ 111654 h 334962"/>
              <a:gd name="connsiteX3" fmla="*/ 575119 w 1036648"/>
              <a:gd name="connsiteY3" fmla="*/ 97697 h 334962"/>
              <a:gd name="connsiteX4" fmla="*/ 421615 w 1036648"/>
              <a:gd name="connsiteY4" fmla="*/ 69784 h 334962"/>
              <a:gd name="connsiteX5" fmla="*/ 296020 w 1036648"/>
              <a:gd name="connsiteY5" fmla="*/ 27913 h 334962"/>
              <a:gd name="connsiteX6" fmla="*/ 254155 w 1036648"/>
              <a:gd name="connsiteY6" fmla="*/ 13956 h 334962"/>
              <a:gd name="connsiteX7" fmla="*/ 86695 w 1036648"/>
              <a:gd name="connsiteY7" fmla="*/ 0 h 334962"/>
              <a:gd name="connsiteX8" fmla="*/ 2965 w 1036648"/>
              <a:gd name="connsiteY8" fmla="*/ 13956 h 334962"/>
              <a:gd name="connsiteX9" fmla="*/ 30875 w 1036648"/>
              <a:gd name="connsiteY9" fmla="*/ 55827 h 334962"/>
              <a:gd name="connsiteX10" fmla="*/ 142515 w 1036648"/>
              <a:gd name="connsiteY10" fmla="*/ 83740 h 334962"/>
              <a:gd name="connsiteX11" fmla="*/ 309975 w 1036648"/>
              <a:gd name="connsiteY11" fmla="*/ 153524 h 334962"/>
              <a:gd name="connsiteX12" fmla="*/ 393705 w 1036648"/>
              <a:gd name="connsiteY12" fmla="*/ 209351 h 334962"/>
              <a:gd name="connsiteX13" fmla="*/ 519299 w 1036648"/>
              <a:gd name="connsiteY13" fmla="*/ 251221 h 334962"/>
              <a:gd name="connsiteX14" fmla="*/ 603029 w 1036648"/>
              <a:gd name="connsiteY14" fmla="*/ 279135 h 334962"/>
              <a:gd name="connsiteX15" fmla="*/ 644894 w 1036648"/>
              <a:gd name="connsiteY15" fmla="*/ 293092 h 334962"/>
              <a:gd name="connsiteX16" fmla="*/ 728624 w 1036648"/>
              <a:gd name="connsiteY16" fmla="*/ 334962 h 334962"/>
              <a:gd name="connsiteX17" fmla="*/ 923994 w 1036648"/>
              <a:gd name="connsiteY17" fmla="*/ 321005 h 334962"/>
              <a:gd name="connsiteX18" fmla="*/ 965859 w 1036648"/>
              <a:gd name="connsiteY18" fmla="*/ 279135 h 334962"/>
              <a:gd name="connsiteX19" fmla="*/ 1007724 w 1036648"/>
              <a:gd name="connsiteY19" fmla="*/ 265178 h 334962"/>
              <a:gd name="connsiteX20" fmla="*/ 1035634 w 1036648"/>
              <a:gd name="connsiteY20" fmla="*/ 223308 h 334962"/>
              <a:gd name="connsiteX21" fmla="*/ 1021679 w 1036648"/>
              <a:gd name="connsiteY21" fmla="*/ 167481 h 334962"/>
              <a:gd name="connsiteX22" fmla="*/ 910039 w 1036648"/>
              <a:gd name="connsiteY22" fmla="*/ 139567 h 33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036648" h="334962">
                <a:moveTo>
                  <a:pt x="951904" y="111654"/>
                </a:moveTo>
                <a:lnTo>
                  <a:pt x="951904" y="111654"/>
                </a:lnTo>
                <a:cubicBezTo>
                  <a:pt x="784185" y="128428"/>
                  <a:pt x="807594" y="134082"/>
                  <a:pt x="616984" y="111654"/>
                </a:cubicBezTo>
                <a:cubicBezTo>
                  <a:pt x="602375" y="109935"/>
                  <a:pt x="589479" y="100888"/>
                  <a:pt x="575119" y="97697"/>
                </a:cubicBezTo>
                <a:cubicBezTo>
                  <a:pt x="517698" y="84935"/>
                  <a:pt x="477469" y="85019"/>
                  <a:pt x="421615" y="69784"/>
                </a:cubicBezTo>
                <a:lnTo>
                  <a:pt x="296020" y="27913"/>
                </a:lnTo>
                <a:cubicBezTo>
                  <a:pt x="282065" y="23261"/>
                  <a:pt x="268814" y="15178"/>
                  <a:pt x="254155" y="13956"/>
                </a:cubicBezTo>
                <a:lnTo>
                  <a:pt x="86695" y="0"/>
                </a:lnTo>
                <a:cubicBezTo>
                  <a:pt x="58785" y="4652"/>
                  <a:pt x="22971" y="-6053"/>
                  <a:pt x="2965" y="13956"/>
                </a:cubicBezTo>
                <a:cubicBezTo>
                  <a:pt x="-8895" y="25817"/>
                  <a:pt x="17778" y="45348"/>
                  <a:pt x="30875" y="55827"/>
                </a:cubicBezTo>
                <a:cubicBezTo>
                  <a:pt x="45180" y="67273"/>
                  <a:pt x="139037" y="83044"/>
                  <a:pt x="142515" y="83740"/>
                </a:cubicBezTo>
                <a:cubicBezTo>
                  <a:pt x="271309" y="148145"/>
                  <a:pt x="213791" y="129475"/>
                  <a:pt x="309975" y="153524"/>
                </a:cubicBezTo>
                <a:cubicBezTo>
                  <a:pt x="337885" y="172133"/>
                  <a:pt x="361882" y="198742"/>
                  <a:pt x="393705" y="209351"/>
                </a:cubicBezTo>
                <a:lnTo>
                  <a:pt x="519299" y="251221"/>
                </a:lnTo>
                <a:lnTo>
                  <a:pt x="603029" y="279135"/>
                </a:lnTo>
                <a:cubicBezTo>
                  <a:pt x="616984" y="283787"/>
                  <a:pt x="632655" y="284932"/>
                  <a:pt x="644894" y="293092"/>
                </a:cubicBezTo>
                <a:cubicBezTo>
                  <a:pt x="698998" y="329165"/>
                  <a:pt x="670848" y="315700"/>
                  <a:pt x="728624" y="334962"/>
                </a:cubicBezTo>
                <a:cubicBezTo>
                  <a:pt x="793747" y="330310"/>
                  <a:pt x="860441" y="335961"/>
                  <a:pt x="923994" y="321005"/>
                </a:cubicBezTo>
                <a:cubicBezTo>
                  <a:pt x="943206" y="316484"/>
                  <a:pt x="949438" y="290084"/>
                  <a:pt x="965859" y="279135"/>
                </a:cubicBezTo>
                <a:cubicBezTo>
                  <a:pt x="978098" y="270975"/>
                  <a:pt x="993769" y="269830"/>
                  <a:pt x="1007724" y="265178"/>
                </a:cubicBezTo>
                <a:cubicBezTo>
                  <a:pt x="1017027" y="251221"/>
                  <a:pt x="1033262" y="239913"/>
                  <a:pt x="1035634" y="223308"/>
                </a:cubicBezTo>
                <a:cubicBezTo>
                  <a:pt x="1038346" y="204319"/>
                  <a:pt x="1036242" y="179965"/>
                  <a:pt x="1021679" y="167481"/>
                </a:cubicBezTo>
                <a:cubicBezTo>
                  <a:pt x="985685" y="136625"/>
                  <a:pt x="949483" y="139567"/>
                  <a:pt x="910039" y="139567"/>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solidFill>
                <a:srgbClr val="0000FF"/>
              </a:solidFill>
            </a:endParaRPr>
          </a:p>
        </p:txBody>
      </p:sp>
      <p:sp>
        <p:nvSpPr>
          <p:cNvPr id="12" name="フリーフォーム 11"/>
          <p:cNvSpPr/>
          <p:nvPr/>
        </p:nvSpPr>
        <p:spPr>
          <a:xfrm>
            <a:off x="2400256" y="4633643"/>
            <a:ext cx="252404" cy="223308"/>
          </a:xfrm>
          <a:custGeom>
            <a:avLst/>
            <a:gdLst>
              <a:gd name="connsiteX0" fmla="*/ 181415 w 252404"/>
              <a:gd name="connsiteY0" fmla="*/ 0 h 223308"/>
              <a:gd name="connsiteX1" fmla="*/ 181415 w 252404"/>
              <a:gd name="connsiteY1" fmla="*/ 0 h 223308"/>
              <a:gd name="connsiteX2" fmla="*/ 55820 w 252404"/>
              <a:gd name="connsiteY2" fmla="*/ 13956 h 223308"/>
              <a:gd name="connsiteX3" fmla="*/ 13955 w 252404"/>
              <a:gd name="connsiteY3" fmla="*/ 27913 h 223308"/>
              <a:gd name="connsiteX4" fmla="*/ 0 w 252404"/>
              <a:gd name="connsiteY4" fmla="*/ 69783 h 223308"/>
              <a:gd name="connsiteX5" fmla="*/ 13955 w 252404"/>
              <a:gd name="connsiteY5" fmla="*/ 125610 h 223308"/>
              <a:gd name="connsiteX6" fmla="*/ 27910 w 252404"/>
              <a:gd name="connsiteY6" fmla="*/ 167481 h 223308"/>
              <a:gd name="connsiteX7" fmla="*/ 111640 w 252404"/>
              <a:gd name="connsiteY7" fmla="*/ 195394 h 223308"/>
              <a:gd name="connsiteX8" fmla="*/ 153505 w 252404"/>
              <a:gd name="connsiteY8" fmla="*/ 223308 h 223308"/>
              <a:gd name="connsiteX9" fmla="*/ 223280 w 252404"/>
              <a:gd name="connsiteY9" fmla="*/ 209351 h 223308"/>
              <a:gd name="connsiteX10" fmla="*/ 251190 w 252404"/>
              <a:gd name="connsiteY10" fmla="*/ 167481 h 223308"/>
              <a:gd name="connsiteX11" fmla="*/ 153505 w 252404"/>
              <a:gd name="connsiteY11" fmla="*/ 0 h 223308"/>
              <a:gd name="connsiteX12" fmla="*/ 181415 w 252404"/>
              <a:gd name="connsiteY12" fmla="*/ 0 h 22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404" h="223308">
                <a:moveTo>
                  <a:pt x="181415" y="0"/>
                </a:moveTo>
                <a:lnTo>
                  <a:pt x="181415" y="0"/>
                </a:lnTo>
                <a:cubicBezTo>
                  <a:pt x="139550" y="4652"/>
                  <a:pt x="97369" y="7030"/>
                  <a:pt x="55820" y="13956"/>
                </a:cubicBezTo>
                <a:cubicBezTo>
                  <a:pt x="41310" y="16375"/>
                  <a:pt x="24356" y="17511"/>
                  <a:pt x="13955" y="27913"/>
                </a:cubicBezTo>
                <a:cubicBezTo>
                  <a:pt x="3553" y="38316"/>
                  <a:pt x="4652" y="55826"/>
                  <a:pt x="0" y="69783"/>
                </a:cubicBezTo>
                <a:cubicBezTo>
                  <a:pt x="4652" y="88392"/>
                  <a:pt x="8686" y="107166"/>
                  <a:pt x="13955" y="125610"/>
                </a:cubicBezTo>
                <a:cubicBezTo>
                  <a:pt x="17996" y="139756"/>
                  <a:pt x="15939" y="158929"/>
                  <a:pt x="27910" y="167481"/>
                </a:cubicBezTo>
                <a:cubicBezTo>
                  <a:pt x="51849" y="184583"/>
                  <a:pt x="87162" y="179073"/>
                  <a:pt x="111640" y="195394"/>
                </a:cubicBezTo>
                <a:lnTo>
                  <a:pt x="153505" y="223308"/>
                </a:lnTo>
                <a:cubicBezTo>
                  <a:pt x="176763" y="218656"/>
                  <a:pt x="202687" y="221120"/>
                  <a:pt x="223280" y="209351"/>
                </a:cubicBezTo>
                <a:cubicBezTo>
                  <a:pt x="237843" y="201028"/>
                  <a:pt x="249672" y="184185"/>
                  <a:pt x="251190" y="167481"/>
                </a:cubicBezTo>
                <a:cubicBezTo>
                  <a:pt x="256576" y="108228"/>
                  <a:pt x="247424" y="0"/>
                  <a:pt x="153505" y="0"/>
                </a:cubicBezTo>
                <a:lnTo>
                  <a:pt x="181415" y="0"/>
                </a:lnTo>
                <a:close/>
              </a:path>
            </a:pathLst>
          </a:cu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3" name="角丸四角形吹き出し 12"/>
          <p:cNvSpPr/>
          <p:nvPr/>
        </p:nvSpPr>
        <p:spPr>
          <a:xfrm>
            <a:off x="3288020" y="3447318"/>
            <a:ext cx="1051979" cy="739708"/>
          </a:xfrm>
          <a:prstGeom prst="wedgeRoundRectCallout">
            <a:avLst>
              <a:gd name="adj1" fmla="val -31445"/>
              <a:gd name="adj2" fmla="val 92689"/>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0000FF"/>
                </a:solidFill>
              </a:rPr>
              <a:t>LED</a:t>
            </a:r>
            <a:endParaRPr kumimoji="1" lang="ja-JP" altLang="en-US" dirty="0">
              <a:solidFill>
                <a:srgbClr val="0000FF"/>
              </a:solidFill>
            </a:endParaRPr>
          </a:p>
        </p:txBody>
      </p:sp>
      <p:sp>
        <p:nvSpPr>
          <p:cNvPr id="14" name="角丸四角形吹き出し 13"/>
          <p:cNvSpPr/>
          <p:nvPr/>
        </p:nvSpPr>
        <p:spPr>
          <a:xfrm>
            <a:off x="1646689" y="3077464"/>
            <a:ext cx="1005972" cy="739708"/>
          </a:xfrm>
          <a:prstGeom prst="wedgeRoundRectCallout">
            <a:avLst>
              <a:gd name="adj1" fmla="val 33135"/>
              <a:gd name="adj2" fmla="val 162500"/>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rgbClr val="0000FF"/>
                </a:solidFill>
              </a:rPr>
              <a:t>照度</a:t>
            </a:r>
            <a:endParaRPr kumimoji="1" lang="en-US" altLang="ja-JP" dirty="0" smtClean="0">
              <a:solidFill>
                <a:srgbClr val="0000FF"/>
              </a:solidFill>
            </a:endParaRPr>
          </a:p>
          <a:p>
            <a:pPr algn="ctr"/>
            <a:r>
              <a:rPr kumimoji="1" lang="ja-JP" altLang="en-US" dirty="0" smtClean="0">
                <a:solidFill>
                  <a:srgbClr val="0000FF"/>
                </a:solidFill>
              </a:rPr>
              <a:t>センサ</a:t>
            </a:r>
            <a:endParaRPr kumimoji="1" lang="ja-JP" altLang="en-US" dirty="0">
              <a:solidFill>
                <a:srgbClr val="0000FF"/>
              </a:solidFill>
            </a:endParaRPr>
          </a:p>
        </p:txBody>
      </p:sp>
      <p:pic>
        <p:nvPicPr>
          <p:cNvPr id="16" name="図 15"/>
          <p:cNvPicPr>
            <a:picLocks noChangeAspect="1"/>
          </p:cNvPicPr>
          <p:nvPr/>
        </p:nvPicPr>
        <p:blipFill>
          <a:blip r:embed="rId4"/>
          <a:stretch>
            <a:fillRect/>
          </a:stretch>
        </p:blipFill>
        <p:spPr>
          <a:xfrm>
            <a:off x="4884242" y="3102220"/>
            <a:ext cx="2929662" cy="3118672"/>
          </a:xfrm>
          <a:prstGeom prst="rect">
            <a:avLst/>
          </a:prstGeom>
        </p:spPr>
      </p:pic>
      <p:sp>
        <p:nvSpPr>
          <p:cNvPr id="19" name="四角形吹き出し 18"/>
          <p:cNvSpPr/>
          <p:nvPr/>
        </p:nvSpPr>
        <p:spPr>
          <a:xfrm>
            <a:off x="6547094" y="3684584"/>
            <a:ext cx="1660642" cy="581547"/>
          </a:xfrm>
          <a:prstGeom prst="wedgeRectCallout">
            <a:avLst>
              <a:gd name="adj1" fmla="val -53881"/>
              <a:gd name="adj2" fmla="val 130242"/>
            </a:avLst>
          </a:prstGeom>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b="1" dirty="0">
                <a:solidFill>
                  <a:srgbClr val="0000FF"/>
                </a:solidFill>
              </a:rPr>
              <a:t>追加したいノード</a:t>
            </a:r>
          </a:p>
        </p:txBody>
      </p:sp>
      <p:sp>
        <p:nvSpPr>
          <p:cNvPr id="20" name="角丸四角形吹き出し 19"/>
          <p:cNvSpPr/>
          <p:nvPr/>
        </p:nvSpPr>
        <p:spPr>
          <a:xfrm>
            <a:off x="4682535" y="3886957"/>
            <a:ext cx="1360959" cy="390790"/>
          </a:xfrm>
          <a:prstGeom prst="wedgeRoundRectCallout">
            <a:avLst>
              <a:gd name="adj1" fmla="val 29411"/>
              <a:gd name="adj2" fmla="val 155357"/>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b="1" dirty="0">
                <a:solidFill>
                  <a:srgbClr val="0000FF"/>
                </a:solidFill>
              </a:rPr>
              <a:t>コネクタ</a:t>
            </a:r>
          </a:p>
        </p:txBody>
      </p:sp>
    </p:spTree>
    <p:extLst>
      <p:ext uri="{BB962C8B-B14F-4D97-AF65-F5344CB8AC3E}">
        <p14:creationId xmlns:p14="http://schemas.microsoft.com/office/powerpoint/2010/main" val="60881581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セキュアな設定</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466074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セキュア</a:t>
            </a:r>
            <a:r>
              <a:rPr lang="ja-JP" altLang="en-US" dirty="0" smtClean="0"/>
              <a:t>設定</a:t>
            </a:r>
            <a:endParaRPr lang="en-US" dirty="0"/>
          </a:p>
        </p:txBody>
      </p:sp>
      <p:sp>
        <p:nvSpPr>
          <p:cNvPr id="3" name="Content Placeholder 2"/>
          <p:cNvSpPr>
            <a:spLocks noGrp="1"/>
          </p:cNvSpPr>
          <p:nvPr>
            <p:ph idx="1"/>
          </p:nvPr>
        </p:nvSpPr>
        <p:spPr/>
        <p:txBody>
          <a:bodyPr/>
          <a:lstStyle/>
          <a:p>
            <a:r>
              <a:rPr lang="ja-JP" altLang="en-US" dirty="0" smtClean="0"/>
              <a:t>コネクタは追加したいノードにホストの</a:t>
            </a:r>
            <a:r>
              <a:rPr lang="en-US" altLang="ja-JP" dirty="0" smtClean="0"/>
              <a:t>ID</a:t>
            </a:r>
            <a:r>
              <a:rPr lang="ja-JP" altLang="en-US" dirty="0" smtClean="0"/>
              <a:t>と</a:t>
            </a:r>
            <a:r>
              <a:rPr kumimoji="1" lang="ja-JP" altLang="en-US" dirty="0"/>
              <a:t>ネットワークの</a:t>
            </a:r>
            <a:r>
              <a:rPr kumimoji="1" lang="en-US" altLang="ja-JP" dirty="0" err="1"/>
              <a:t>MasterKey</a:t>
            </a:r>
            <a:r>
              <a:rPr kumimoji="1" lang="ja-JP" altLang="en-US" dirty="0" smtClean="0"/>
              <a:t>を送る</a:t>
            </a:r>
            <a:endParaRPr kumimoji="1" lang="en-US" altLang="ja-JP" dirty="0" smtClean="0"/>
          </a:p>
          <a:p>
            <a:r>
              <a:rPr kumimoji="1" lang="ja-JP" altLang="en-US" dirty="0" smtClean="0"/>
              <a:t>追加したいノードは</a:t>
            </a:r>
            <a:r>
              <a:rPr kumimoji="1" lang="en-US" altLang="ja-JP" dirty="0" smtClean="0"/>
              <a:t>ID</a:t>
            </a:r>
            <a:r>
              <a:rPr kumimoji="1" lang="ja-JP" altLang="en-US" dirty="0" smtClean="0"/>
              <a:t>を送る</a:t>
            </a:r>
            <a:endParaRPr kumimoji="1" lang="en-US" altLang="ja-JP" dirty="0" smtClean="0"/>
          </a:p>
          <a:p>
            <a:r>
              <a:rPr kumimoji="1" lang="ja-JP" altLang="en-US" dirty="0" smtClean="0"/>
              <a:t>この情報でハッシュファンションを用いて、鍵を</a:t>
            </a:r>
            <a:r>
              <a:rPr kumimoji="1" lang="ja-JP" altLang="en-US" dirty="0" smtClean="0"/>
              <a:t>計算</a:t>
            </a:r>
            <a:endParaRPr kumimoji="1" lang="en-US" altLang="ja-JP" dirty="0" smtClean="0"/>
          </a:p>
          <a:p>
            <a:pPr lvl="1"/>
            <a:r>
              <a:rPr kumimoji="1" lang="en-US" altLang="ja-JP" dirty="0"/>
              <a:t>K</a:t>
            </a:r>
            <a:r>
              <a:rPr kumimoji="1" lang="vi-VN" altLang="ja-JP" dirty="0"/>
              <a:t>ey=hash(M | ID1 | ID2)</a:t>
            </a:r>
          </a:p>
          <a:p>
            <a:pPr lvl="2"/>
            <a:r>
              <a:rPr kumimoji="1" lang="vi-VN" altLang="ja-JP" dirty="0"/>
              <a:t>M:</a:t>
            </a:r>
            <a:r>
              <a:rPr kumimoji="1" lang="ja-JP" altLang="en-US" dirty="0"/>
              <a:t>ネットワークの</a:t>
            </a:r>
            <a:r>
              <a:rPr kumimoji="1" lang="en-US" altLang="ja-JP" dirty="0" err="1"/>
              <a:t>MasterKey</a:t>
            </a:r>
            <a:endParaRPr kumimoji="1" lang="en-US" altLang="ja-JP" dirty="0"/>
          </a:p>
          <a:p>
            <a:pPr lvl="2"/>
            <a:r>
              <a:rPr kumimoji="1" lang="en-US" altLang="ja-JP" dirty="0"/>
              <a:t>ID1: </a:t>
            </a:r>
            <a:r>
              <a:rPr kumimoji="1" lang="ja-JP" altLang="en-US" dirty="0"/>
              <a:t>センサ１の</a:t>
            </a:r>
            <a:r>
              <a:rPr kumimoji="1" lang="en-US" altLang="ja-JP" dirty="0"/>
              <a:t>ID</a:t>
            </a:r>
          </a:p>
          <a:p>
            <a:pPr lvl="2"/>
            <a:r>
              <a:rPr kumimoji="1" lang="en-US" altLang="ja-JP" dirty="0"/>
              <a:t>ID2: </a:t>
            </a:r>
            <a:r>
              <a:rPr kumimoji="1" lang="ja-JP" altLang="en-US" dirty="0"/>
              <a:t>センサ２の</a:t>
            </a:r>
            <a:r>
              <a:rPr kumimoji="1" lang="en-US" altLang="ja-JP" dirty="0"/>
              <a:t>ID</a:t>
            </a:r>
          </a:p>
          <a:p>
            <a:endParaRPr kumimoji="1" lang="en-US" altLang="ja-JP" dirty="0" smtClean="0"/>
          </a:p>
        </p:txBody>
      </p:sp>
    </p:spTree>
    <p:extLst>
      <p:ext uri="{BB962C8B-B14F-4D97-AF65-F5344CB8AC3E}">
        <p14:creationId xmlns:p14="http://schemas.microsoft.com/office/powerpoint/2010/main" val="318418858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2143" y="274638"/>
            <a:ext cx="8398074" cy="1143000"/>
          </a:xfrm>
        </p:spPr>
        <p:txBody>
          <a:bodyPr/>
          <a:lstStyle/>
          <a:p>
            <a:r>
              <a:rPr kumimoji="1" lang="ja-JP" altLang="en-US" dirty="0" smtClean="0"/>
              <a:t>セキュア設定（２）</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鍵を生成する</a:t>
            </a:r>
            <a:endParaRPr kumimoji="1" lang="en-US" altLang="ja-JP" dirty="0" smtClean="0"/>
          </a:p>
          <a:p>
            <a:pPr lvl="1"/>
            <a:r>
              <a:rPr kumimoji="1" lang="en-US" altLang="ja-JP" dirty="0"/>
              <a:t>K</a:t>
            </a:r>
            <a:r>
              <a:rPr kumimoji="1" lang="vi-VN" altLang="ja-JP" dirty="0"/>
              <a:t>ey=hash</a:t>
            </a:r>
            <a:r>
              <a:rPr kumimoji="1" lang="vi-VN" altLang="ja-JP" dirty="0" smtClean="0"/>
              <a:t>(M | ID1 | ID2)</a:t>
            </a:r>
          </a:p>
          <a:p>
            <a:pPr lvl="2"/>
            <a:r>
              <a:rPr kumimoji="1" lang="vi-VN" altLang="ja-JP" dirty="0" smtClean="0"/>
              <a:t>M:</a:t>
            </a:r>
            <a:r>
              <a:rPr kumimoji="1" lang="ja-JP" altLang="en-US" dirty="0" smtClean="0"/>
              <a:t>ネットワークの</a:t>
            </a:r>
            <a:r>
              <a:rPr kumimoji="1" lang="en-US" altLang="ja-JP" dirty="0" err="1" smtClean="0"/>
              <a:t>MasterKey</a:t>
            </a:r>
            <a:endParaRPr kumimoji="1" lang="en-US" altLang="ja-JP" dirty="0" smtClean="0"/>
          </a:p>
          <a:p>
            <a:pPr lvl="2"/>
            <a:r>
              <a:rPr kumimoji="1" lang="en-US" altLang="ja-JP" dirty="0" smtClean="0"/>
              <a:t>ID1: </a:t>
            </a:r>
            <a:r>
              <a:rPr kumimoji="1" lang="ja-JP" altLang="en-US" dirty="0" smtClean="0"/>
              <a:t>センサ１の</a:t>
            </a:r>
            <a:r>
              <a:rPr kumimoji="1" lang="en-US" altLang="ja-JP" dirty="0" smtClean="0"/>
              <a:t>ID</a:t>
            </a:r>
          </a:p>
          <a:p>
            <a:pPr lvl="2"/>
            <a:r>
              <a:rPr kumimoji="1" lang="en-US" altLang="ja-JP" dirty="0" smtClean="0"/>
              <a:t>ID2: </a:t>
            </a:r>
            <a:r>
              <a:rPr kumimoji="1" lang="ja-JP" altLang="en-US" dirty="0" smtClean="0"/>
              <a:t>センサ２の</a:t>
            </a:r>
            <a:r>
              <a:rPr kumimoji="1" lang="en-US" altLang="ja-JP" dirty="0" smtClean="0"/>
              <a:t>ID</a:t>
            </a:r>
          </a:p>
          <a:p>
            <a:pPr lvl="2"/>
            <a:endParaRPr lang="en-US" altLang="ja-JP" dirty="0"/>
          </a:p>
          <a:p>
            <a:endParaRPr kumimoji="1" lang="ja-JP" altLang="en-US" dirty="0"/>
          </a:p>
        </p:txBody>
      </p:sp>
    </p:spTree>
    <p:extLst>
      <p:ext uri="{BB962C8B-B14F-4D97-AF65-F5344CB8AC3E}">
        <p14:creationId xmlns:p14="http://schemas.microsoft.com/office/powerpoint/2010/main" val="33286086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a:t>
            </a:r>
            <a:r>
              <a:rPr kumimoji="1" lang="ja-JP" altLang="en-US" dirty="0" smtClean="0"/>
              <a:t>構成図</a:t>
            </a:r>
            <a:endParaRPr kumimoji="1" lang="ja-JP" altLang="en-US" dirty="0"/>
          </a:p>
        </p:txBody>
      </p:sp>
      <p:sp>
        <p:nvSpPr>
          <p:cNvPr id="5" name="正方形/長方形 4"/>
          <p:cNvSpPr/>
          <p:nvPr/>
        </p:nvSpPr>
        <p:spPr>
          <a:xfrm>
            <a:off x="461031" y="4082791"/>
            <a:ext cx="7131374" cy="2618635"/>
          </a:xfrm>
          <a:prstGeom prst="rect">
            <a:avLst/>
          </a:prstGeom>
        </p:spPr>
        <p:style>
          <a:lnRef idx="2">
            <a:schemeClr val="dk1"/>
          </a:lnRef>
          <a:fillRef idx="1">
            <a:schemeClr val="lt1"/>
          </a:fillRef>
          <a:effectRef idx="0">
            <a:schemeClr val="dk1"/>
          </a:effectRef>
          <a:fontRef idx="minor">
            <a:schemeClr val="dk1"/>
          </a:fontRef>
        </p:style>
        <p:txBody>
          <a:bodyPr vert="horz" rtlCol="0" anchor="b" anchorCtr="0"/>
          <a:lstStyle/>
          <a:p>
            <a:r>
              <a:rPr kumimoji="1" lang="ja-JP" altLang="en-US" dirty="0" smtClean="0">
                <a:solidFill>
                  <a:srgbClr val="0000FF"/>
                </a:solidFill>
              </a:rPr>
              <a:t>追加ノード</a:t>
            </a:r>
            <a:r>
              <a:rPr kumimoji="1" lang="en-US" altLang="ja-JP" dirty="0" smtClean="0">
                <a:solidFill>
                  <a:srgbClr val="0000FF"/>
                </a:solidFill>
              </a:rPr>
              <a:t>	</a:t>
            </a:r>
            <a:r>
              <a:rPr kumimoji="1" lang="ja-JP" altLang="en-US" dirty="0" smtClean="0">
                <a:solidFill>
                  <a:srgbClr val="0000FF"/>
                </a:solidFill>
              </a:rPr>
              <a:t>　　　</a:t>
            </a:r>
            <a:r>
              <a:rPr kumimoji="1" lang="ja-JP" altLang="en-US" dirty="0" smtClean="0">
                <a:solidFill>
                  <a:srgbClr val="FF0000"/>
                </a:solidFill>
              </a:rPr>
              <a:t>光送信モジュール　　　　無線通信モジュール</a:t>
            </a:r>
            <a:endParaRPr kumimoji="1" lang="ja-JP" altLang="en-US" dirty="0">
              <a:solidFill>
                <a:srgbClr val="FF0000"/>
              </a:solidFill>
            </a:endParaRPr>
          </a:p>
        </p:txBody>
      </p:sp>
      <p:sp>
        <p:nvSpPr>
          <p:cNvPr id="8" name="正方形/長方形 7"/>
          <p:cNvSpPr/>
          <p:nvPr/>
        </p:nvSpPr>
        <p:spPr>
          <a:xfrm>
            <a:off x="475302" y="1254985"/>
            <a:ext cx="6983287" cy="2290030"/>
          </a:xfrm>
          <a:prstGeom prst="rect">
            <a:avLst/>
          </a:prstGeom>
          <a:ln>
            <a:solidFill>
              <a:srgbClr val="2F2B20"/>
            </a:solidFill>
          </a:ln>
        </p:spPr>
        <p:style>
          <a:lnRef idx="2">
            <a:schemeClr val="dk1"/>
          </a:lnRef>
          <a:fillRef idx="1">
            <a:schemeClr val="lt1"/>
          </a:fillRef>
          <a:effectRef idx="0">
            <a:schemeClr val="dk1"/>
          </a:effectRef>
          <a:fontRef idx="minor">
            <a:schemeClr val="dk1"/>
          </a:fontRef>
        </p:style>
        <p:txBody>
          <a:bodyPr rtlCol="0" anchor="t" anchorCtr="0"/>
          <a:lstStyle/>
          <a:p>
            <a:r>
              <a:rPr kumimoji="1" lang="ja-JP" altLang="en-US" dirty="0" smtClean="0">
                <a:solidFill>
                  <a:srgbClr val="0000FF"/>
                </a:solidFill>
              </a:rPr>
              <a:t>コネクタ</a:t>
            </a:r>
            <a:r>
              <a:rPr kumimoji="1" lang="en-US" altLang="ja-JP" dirty="0" smtClean="0">
                <a:solidFill>
                  <a:srgbClr val="FF0000"/>
                </a:solidFill>
              </a:rPr>
              <a:t>		</a:t>
            </a:r>
            <a:r>
              <a:rPr kumimoji="1" lang="ja-JP" altLang="en-US" dirty="0" smtClean="0">
                <a:solidFill>
                  <a:srgbClr val="FF0000"/>
                </a:solidFill>
              </a:rPr>
              <a:t>光送信モジュール</a:t>
            </a:r>
            <a:r>
              <a:rPr kumimoji="1" lang="en-US" altLang="ja-JP" dirty="0" smtClean="0">
                <a:solidFill>
                  <a:srgbClr val="FF0000"/>
                </a:solidFill>
              </a:rPr>
              <a:t>	</a:t>
            </a:r>
            <a:r>
              <a:rPr kumimoji="1" lang="ja-JP" altLang="en-US" dirty="0" smtClean="0">
                <a:solidFill>
                  <a:srgbClr val="FF0000"/>
                </a:solidFill>
              </a:rPr>
              <a:t>無線</a:t>
            </a:r>
            <a:r>
              <a:rPr kumimoji="1" lang="en-US" altLang="ja-JP" dirty="0" smtClean="0">
                <a:solidFill>
                  <a:srgbClr val="FF0000"/>
                </a:solidFill>
              </a:rPr>
              <a:t>L</a:t>
            </a:r>
            <a:r>
              <a:rPr kumimoji="1" lang="ja-JP" altLang="en-US" dirty="0" smtClean="0">
                <a:solidFill>
                  <a:srgbClr val="FF0000"/>
                </a:solidFill>
              </a:rPr>
              <a:t>通信モジュール</a:t>
            </a:r>
            <a:r>
              <a:rPr kumimoji="1" lang="en-US" altLang="ja-JP" dirty="0" smtClean="0">
                <a:solidFill>
                  <a:srgbClr val="FF0000"/>
                </a:solidFill>
              </a:rPr>
              <a:t>	</a:t>
            </a:r>
            <a:endParaRPr kumimoji="1" lang="ja-JP" altLang="en-US" dirty="0">
              <a:solidFill>
                <a:srgbClr val="FF0000"/>
              </a:solidFill>
            </a:endParaRPr>
          </a:p>
        </p:txBody>
      </p:sp>
      <p:sp>
        <p:nvSpPr>
          <p:cNvPr id="286" name="正方形/長方形 285"/>
          <p:cNvSpPr/>
          <p:nvPr/>
        </p:nvSpPr>
        <p:spPr>
          <a:xfrm>
            <a:off x="457200" y="4082982"/>
            <a:ext cx="4226604" cy="2618635"/>
          </a:xfrm>
          <a:prstGeom prst="rect">
            <a:avLst/>
          </a:prstGeom>
          <a:solidFill>
            <a:srgbClr val="C4D8D7"/>
          </a:solidFill>
        </p:spPr>
        <p:style>
          <a:lnRef idx="2">
            <a:schemeClr val="dk1"/>
          </a:lnRef>
          <a:fillRef idx="1">
            <a:schemeClr val="lt1"/>
          </a:fillRef>
          <a:effectRef idx="0">
            <a:schemeClr val="dk1"/>
          </a:effectRef>
          <a:fontRef idx="minor">
            <a:schemeClr val="dk1"/>
          </a:fontRef>
        </p:style>
        <p:txBody>
          <a:bodyPr rtlCol="0" anchor="b" anchorCtr="0"/>
          <a:lstStyle/>
          <a:p>
            <a:r>
              <a:rPr kumimoji="1" lang="ja-JP" altLang="en-US" dirty="0">
                <a:solidFill>
                  <a:srgbClr val="0000FF"/>
                </a:solidFill>
              </a:rPr>
              <a:t>追加ノード</a:t>
            </a:r>
            <a:r>
              <a:rPr kumimoji="1" lang="en-US" altLang="ja-JP" dirty="0">
                <a:solidFill>
                  <a:srgbClr val="0000FF"/>
                </a:solidFill>
              </a:rPr>
              <a:t>	</a:t>
            </a:r>
            <a:r>
              <a:rPr kumimoji="1" lang="ja-JP" altLang="en-US" dirty="0">
                <a:solidFill>
                  <a:srgbClr val="0000FF"/>
                </a:solidFill>
              </a:rPr>
              <a:t>　　　</a:t>
            </a:r>
            <a:r>
              <a:rPr kumimoji="1" lang="ja-JP" altLang="en-US" dirty="0">
                <a:solidFill>
                  <a:srgbClr val="FF0000"/>
                </a:solidFill>
              </a:rPr>
              <a:t>光送信モジュール　　　　</a:t>
            </a:r>
          </a:p>
        </p:txBody>
      </p:sp>
      <p:sp>
        <p:nvSpPr>
          <p:cNvPr id="297" name="正方形/長方形 296"/>
          <p:cNvSpPr/>
          <p:nvPr/>
        </p:nvSpPr>
        <p:spPr>
          <a:xfrm>
            <a:off x="461031" y="1230830"/>
            <a:ext cx="4222773" cy="2339940"/>
          </a:xfrm>
          <a:prstGeom prst="rect">
            <a:avLst/>
          </a:prstGeom>
          <a:solidFill>
            <a:schemeClr val="accent2">
              <a:lumMod val="60000"/>
              <a:lumOff val="40000"/>
            </a:schemeClr>
          </a:solidFill>
          <a:ln>
            <a:solidFill>
              <a:schemeClr val="dk1"/>
            </a:solidFill>
          </a:ln>
        </p:spPr>
        <p:style>
          <a:lnRef idx="2">
            <a:schemeClr val="dk1"/>
          </a:lnRef>
          <a:fillRef idx="1">
            <a:schemeClr val="lt1"/>
          </a:fillRef>
          <a:effectRef idx="0">
            <a:schemeClr val="dk1"/>
          </a:effectRef>
          <a:fontRef idx="minor">
            <a:schemeClr val="dk1"/>
          </a:fontRef>
        </p:style>
        <p:txBody>
          <a:bodyPr rtlCol="0" anchor="t" anchorCtr="0"/>
          <a:lstStyle/>
          <a:p>
            <a:r>
              <a:rPr kumimoji="1" lang="ja-JP" altLang="en-US" dirty="0">
                <a:solidFill>
                  <a:srgbClr val="0000FF"/>
                </a:solidFill>
              </a:rPr>
              <a:t>コネクタ</a:t>
            </a:r>
            <a:r>
              <a:rPr kumimoji="1" lang="en-US" altLang="ja-JP" dirty="0">
                <a:solidFill>
                  <a:srgbClr val="FF0000"/>
                </a:solidFill>
              </a:rPr>
              <a:t>		</a:t>
            </a:r>
            <a:r>
              <a:rPr kumimoji="1" lang="ja-JP" altLang="en-US" dirty="0">
                <a:solidFill>
                  <a:srgbClr val="FF0000"/>
                </a:solidFill>
              </a:rPr>
              <a:t>光送信</a:t>
            </a:r>
            <a:r>
              <a:rPr kumimoji="1" lang="ja-JP" altLang="en-US" dirty="0" smtClean="0">
                <a:solidFill>
                  <a:srgbClr val="FF0000"/>
                </a:solidFill>
              </a:rPr>
              <a:t>モジュール</a:t>
            </a:r>
            <a:endParaRPr kumimoji="1" lang="ja-JP" altLang="en-US" dirty="0">
              <a:solidFill>
                <a:srgbClr val="FF0000"/>
              </a:solidFill>
            </a:endParaRPr>
          </a:p>
        </p:txBody>
      </p:sp>
      <p:sp>
        <p:nvSpPr>
          <p:cNvPr id="6" name="正方形/長方形 5"/>
          <p:cNvSpPr/>
          <p:nvPr/>
        </p:nvSpPr>
        <p:spPr>
          <a:xfrm>
            <a:off x="732226" y="5097850"/>
            <a:ext cx="1553722" cy="33130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パターン生成</a:t>
            </a:r>
            <a:endParaRPr kumimoji="1" lang="en-US" altLang="ja-JP" dirty="0"/>
          </a:p>
        </p:txBody>
      </p:sp>
      <p:sp>
        <p:nvSpPr>
          <p:cNvPr id="7" name="正方形/長方形 6"/>
          <p:cNvSpPr/>
          <p:nvPr/>
        </p:nvSpPr>
        <p:spPr>
          <a:xfrm>
            <a:off x="2727874" y="4169580"/>
            <a:ext cx="1724046" cy="6420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データ取得</a:t>
            </a:r>
            <a:endParaRPr kumimoji="1" lang="ja-JP" altLang="en-US" dirty="0"/>
          </a:p>
        </p:txBody>
      </p:sp>
      <p:sp>
        <p:nvSpPr>
          <p:cNvPr id="9" name="正方形/長方形 8"/>
          <p:cNvSpPr/>
          <p:nvPr/>
        </p:nvSpPr>
        <p:spPr>
          <a:xfrm>
            <a:off x="2658838" y="1896469"/>
            <a:ext cx="1721772" cy="4701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パターン生成</a:t>
            </a:r>
            <a:endParaRPr kumimoji="1" lang="en-US" altLang="ja-JP" dirty="0" smtClean="0"/>
          </a:p>
        </p:txBody>
      </p:sp>
      <p:sp>
        <p:nvSpPr>
          <p:cNvPr id="10" name="正方形/長方形 9"/>
          <p:cNvSpPr/>
          <p:nvPr/>
        </p:nvSpPr>
        <p:spPr>
          <a:xfrm>
            <a:off x="573964" y="2695709"/>
            <a:ext cx="1737902" cy="6420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データ取得</a:t>
            </a:r>
            <a:endParaRPr kumimoji="1" lang="ja-JP" altLang="en-US" dirty="0"/>
          </a:p>
        </p:txBody>
      </p:sp>
      <p:cxnSp>
        <p:nvCxnSpPr>
          <p:cNvPr id="11" name="直線矢印コネクタ 10"/>
          <p:cNvCxnSpPr/>
          <p:nvPr/>
        </p:nvCxnSpPr>
        <p:spPr>
          <a:xfrm>
            <a:off x="3519724" y="3337719"/>
            <a:ext cx="0" cy="910368"/>
          </a:xfrm>
          <a:prstGeom prst="straightConnector1">
            <a:avLst/>
          </a:prstGeom>
          <a:ln w="38100" cmpd="sng">
            <a:solidFill>
              <a:schemeClr val="tx2">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p:nvPr/>
        </p:nvCxnSpPr>
        <p:spPr>
          <a:xfrm flipV="1">
            <a:off x="1271316" y="3337719"/>
            <a:ext cx="0" cy="876097"/>
          </a:xfrm>
          <a:prstGeom prst="straightConnector1">
            <a:avLst/>
          </a:prstGeom>
          <a:ln w="38100" cmpd="sng">
            <a:solidFill>
              <a:schemeClr val="tx2">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 name="角丸四角形 16"/>
          <p:cNvSpPr/>
          <p:nvPr/>
        </p:nvSpPr>
        <p:spPr>
          <a:xfrm>
            <a:off x="7692683" y="2520049"/>
            <a:ext cx="1451317" cy="121947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サーバ</a:t>
            </a:r>
            <a:endParaRPr kumimoji="1" lang="ja-JP" altLang="en-US" dirty="0"/>
          </a:p>
        </p:txBody>
      </p:sp>
      <p:sp>
        <p:nvSpPr>
          <p:cNvPr id="21" name="テキスト ボックス 20"/>
          <p:cNvSpPr txBox="1"/>
          <p:nvPr/>
        </p:nvSpPr>
        <p:spPr>
          <a:xfrm>
            <a:off x="6984291" y="2094364"/>
            <a:ext cx="1569660" cy="369332"/>
          </a:xfrm>
          <a:prstGeom prst="rect">
            <a:avLst/>
          </a:prstGeom>
          <a:solidFill>
            <a:schemeClr val="bg2">
              <a:lumMod val="60000"/>
              <a:lumOff val="40000"/>
            </a:schemeClr>
          </a:solidFill>
          <a:ln>
            <a:solidFill>
              <a:schemeClr val="tx1"/>
            </a:solidFill>
          </a:ln>
        </p:spPr>
        <p:txBody>
          <a:bodyPr wrap="none" rtlCol="0">
            <a:spAutoFit/>
          </a:bodyPr>
          <a:lstStyle/>
          <a:p>
            <a:r>
              <a:rPr kumimoji="1" lang="ja-JP" altLang="en-US" dirty="0" smtClean="0"/>
              <a:t>サーバの情報</a:t>
            </a:r>
            <a:endParaRPr kumimoji="1" lang="ja-JP" altLang="en-US" dirty="0"/>
          </a:p>
        </p:txBody>
      </p:sp>
      <p:sp>
        <p:nvSpPr>
          <p:cNvPr id="26" name="テキスト ボックス 25"/>
          <p:cNvSpPr txBox="1"/>
          <p:nvPr/>
        </p:nvSpPr>
        <p:spPr>
          <a:xfrm>
            <a:off x="6353855" y="3129785"/>
            <a:ext cx="1338828" cy="369332"/>
          </a:xfrm>
          <a:prstGeom prst="rect">
            <a:avLst/>
          </a:prstGeom>
          <a:solidFill>
            <a:schemeClr val="bg2">
              <a:lumMod val="60000"/>
              <a:lumOff val="40000"/>
            </a:schemeClr>
          </a:solidFill>
          <a:ln>
            <a:solidFill>
              <a:schemeClr val="tx1"/>
            </a:solidFill>
          </a:ln>
        </p:spPr>
        <p:txBody>
          <a:bodyPr wrap="none" rtlCol="0">
            <a:spAutoFit/>
          </a:bodyPr>
          <a:lstStyle/>
          <a:p>
            <a:r>
              <a:rPr kumimoji="1" lang="ja-JP" altLang="en-US" dirty="0" smtClean="0"/>
              <a:t>リクエスト</a:t>
            </a:r>
            <a:endParaRPr kumimoji="1" lang="ja-JP" altLang="en-US" dirty="0"/>
          </a:p>
        </p:txBody>
      </p:sp>
      <p:sp>
        <p:nvSpPr>
          <p:cNvPr id="27" name="テキスト ボックス 26"/>
          <p:cNvSpPr txBox="1"/>
          <p:nvPr/>
        </p:nvSpPr>
        <p:spPr>
          <a:xfrm>
            <a:off x="475302" y="3613577"/>
            <a:ext cx="1338828" cy="369332"/>
          </a:xfrm>
          <a:prstGeom prst="rect">
            <a:avLst/>
          </a:prstGeom>
          <a:noFill/>
          <a:ln>
            <a:solidFill>
              <a:srgbClr val="2F2B20"/>
            </a:solidFill>
          </a:ln>
        </p:spPr>
        <p:txBody>
          <a:bodyPr wrap="none" rtlCol="0">
            <a:spAutoFit/>
          </a:bodyPr>
          <a:lstStyle/>
          <a:p>
            <a:r>
              <a:rPr kumimoji="1" lang="ja-JP" altLang="en-US" dirty="0" smtClean="0"/>
              <a:t>ノード情報</a:t>
            </a:r>
            <a:endParaRPr kumimoji="1" lang="ja-JP" altLang="en-US" dirty="0"/>
          </a:p>
        </p:txBody>
      </p:sp>
      <p:sp>
        <p:nvSpPr>
          <p:cNvPr id="29" name="テキスト ボックス 28"/>
          <p:cNvSpPr txBox="1"/>
          <p:nvPr/>
        </p:nvSpPr>
        <p:spPr>
          <a:xfrm>
            <a:off x="2574234" y="3613577"/>
            <a:ext cx="2031325" cy="369332"/>
          </a:xfrm>
          <a:prstGeom prst="rect">
            <a:avLst/>
          </a:prstGeom>
          <a:noFill/>
          <a:ln>
            <a:solidFill>
              <a:srgbClr val="2F2B20"/>
            </a:solidFill>
          </a:ln>
        </p:spPr>
        <p:txBody>
          <a:bodyPr wrap="none" rtlCol="0">
            <a:spAutoFit/>
          </a:bodyPr>
          <a:lstStyle/>
          <a:p>
            <a:r>
              <a:rPr kumimoji="1" lang="ja-JP" altLang="en-US" dirty="0" smtClean="0"/>
              <a:t>ネットワーク情報</a:t>
            </a:r>
            <a:endParaRPr kumimoji="1" lang="ja-JP" altLang="en-US" dirty="0"/>
          </a:p>
        </p:txBody>
      </p:sp>
      <p:cxnSp>
        <p:nvCxnSpPr>
          <p:cNvPr id="20" name="直線矢印コネクタ 19"/>
          <p:cNvCxnSpPr>
            <a:stCxn id="34" idx="2"/>
            <a:endCxn id="9" idx="1"/>
          </p:cNvCxnSpPr>
          <p:nvPr/>
        </p:nvCxnSpPr>
        <p:spPr>
          <a:xfrm flipV="1">
            <a:off x="1433555" y="2131535"/>
            <a:ext cx="1225283" cy="52121"/>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sp>
        <p:nvSpPr>
          <p:cNvPr id="28" name="正方形/長方形 27"/>
          <p:cNvSpPr/>
          <p:nvPr/>
        </p:nvSpPr>
        <p:spPr>
          <a:xfrm>
            <a:off x="2945858" y="5268650"/>
            <a:ext cx="1283785" cy="3210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CRC</a:t>
            </a:r>
            <a:endParaRPr kumimoji="1" lang="ja-JP" altLang="en-US" dirty="0"/>
          </a:p>
        </p:txBody>
      </p:sp>
      <p:cxnSp>
        <p:nvCxnSpPr>
          <p:cNvPr id="32" name="直線矢印コネクタ 31"/>
          <p:cNvCxnSpPr>
            <a:stCxn id="28" idx="1"/>
            <a:endCxn id="6" idx="3"/>
          </p:cNvCxnSpPr>
          <p:nvPr/>
        </p:nvCxnSpPr>
        <p:spPr>
          <a:xfrm flipH="1" flipV="1">
            <a:off x="2285948" y="5263502"/>
            <a:ext cx="659910" cy="165651"/>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sp>
        <p:nvSpPr>
          <p:cNvPr id="34" name="正方形/長方形 33"/>
          <p:cNvSpPr/>
          <p:nvPr/>
        </p:nvSpPr>
        <p:spPr>
          <a:xfrm>
            <a:off x="559643" y="1740640"/>
            <a:ext cx="1747824" cy="4430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CRC</a:t>
            </a:r>
            <a:endParaRPr kumimoji="1" lang="ja-JP" altLang="en-US" dirty="0"/>
          </a:p>
        </p:txBody>
      </p:sp>
      <p:cxnSp>
        <p:nvCxnSpPr>
          <p:cNvPr id="37" name="直線矢印コネクタ 36"/>
          <p:cNvCxnSpPr>
            <a:stCxn id="10" idx="0"/>
            <a:endCxn id="34" idx="2"/>
          </p:cNvCxnSpPr>
          <p:nvPr/>
        </p:nvCxnSpPr>
        <p:spPr>
          <a:xfrm flipH="1" flipV="1">
            <a:off x="1433555" y="2183656"/>
            <a:ext cx="9360" cy="512053"/>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42" name="直線矢印コネクタ 41"/>
          <p:cNvCxnSpPr>
            <a:stCxn id="7" idx="2"/>
            <a:endCxn id="28" idx="0"/>
          </p:cNvCxnSpPr>
          <p:nvPr/>
        </p:nvCxnSpPr>
        <p:spPr>
          <a:xfrm flipH="1">
            <a:off x="3587751" y="4811590"/>
            <a:ext cx="2146" cy="457060"/>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sp>
        <p:nvSpPr>
          <p:cNvPr id="45" name="円/楕円 44"/>
          <p:cNvSpPr/>
          <p:nvPr/>
        </p:nvSpPr>
        <p:spPr>
          <a:xfrm>
            <a:off x="475302" y="5739860"/>
            <a:ext cx="1414694" cy="642011"/>
          </a:xfrm>
          <a:prstGeom prst="ellipse">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ノードの情報</a:t>
            </a:r>
            <a:endParaRPr kumimoji="1" lang="ja-JP" altLang="en-US" dirty="0"/>
          </a:p>
        </p:txBody>
      </p:sp>
      <p:cxnSp>
        <p:nvCxnSpPr>
          <p:cNvPr id="47" name="直線矢印コネクタ 46"/>
          <p:cNvCxnSpPr>
            <a:stCxn id="45" idx="6"/>
            <a:endCxn id="28" idx="2"/>
          </p:cNvCxnSpPr>
          <p:nvPr/>
        </p:nvCxnSpPr>
        <p:spPr>
          <a:xfrm flipV="1">
            <a:off x="1889996" y="5589655"/>
            <a:ext cx="1697755" cy="471211"/>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sp>
        <p:nvSpPr>
          <p:cNvPr id="35" name="正方形/長方形 34"/>
          <p:cNvSpPr/>
          <p:nvPr/>
        </p:nvSpPr>
        <p:spPr>
          <a:xfrm>
            <a:off x="714362" y="4213816"/>
            <a:ext cx="1597504" cy="6815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送信</a:t>
            </a:r>
            <a:endParaRPr kumimoji="1" lang="ja-JP" altLang="en-US" dirty="0"/>
          </a:p>
        </p:txBody>
      </p:sp>
      <p:sp>
        <p:nvSpPr>
          <p:cNvPr id="48" name="正方形/長方形 47"/>
          <p:cNvSpPr/>
          <p:nvPr/>
        </p:nvSpPr>
        <p:spPr>
          <a:xfrm>
            <a:off x="2905389" y="2640757"/>
            <a:ext cx="1218538" cy="4543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送信</a:t>
            </a:r>
            <a:endParaRPr kumimoji="1" lang="ja-JP" altLang="en-US" dirty="0"/>
          </a:p>
        </p:txBody>
      </p:sp>
      <p:cxnSp>
        <p:nvCxnSpPr>
          <p:cNvPr id="108" name="直線矢印コネクタ 107"/>
          <p:cNvCxnSpPr>
            <a:stCxn id="9" idx="2"/>
            <a:endCxn id="48" idx="0"/>
          </p:cNvCxnSpPr>
          <p:nvPr/>
        </p:nvCxnSpPr>
        <p:spPr>
          <a:xfrm flipH="1">
            <a:off x="3514658" y="2366601"/>
            <a:ext cx="5066" cy="274156"/>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128" name="直線矢印コネクタ 127"/>
          <p:cNvCxnSpPr>
            <a:stCxn id="6" idx="0"/>
            <a:endCxn id="35" idx="2"/>
          </p:cNvCxnSpPr>
          <p:nvPr/>
        </p:nvCxnSpPr>
        <p:spPr>
          <a:xfrm flipV="1">
            <a:off x="1509087" y="4895331"/>
            <a:ext cx="4027" cy="202519"/>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sp>
        <p:nvSpPr>
          <p:cNvPr id="134" name="円/楕円 133"/>
          <p:cNvSpPr/>
          <p:nvPr/>
        </p:nvSpPr>
        <p:spPr>
          <a:xfrm>
            <a:off x="5916806" y="5851959"/>
            <a:ext cx="1536522" cy="463411"/>
          </a:xfrm>
          <a:prstGeom prst="ellipse">
            <a:avLst/>
          </a:prstGeom>
          <a:solidFill>
            <a:srgbClr val="9CBEB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センサデータ</a:t>
            </a:r>
            <a:endParaRPr kumimoji="1" lang="ja-JP" altLang="en-US" dirty="0"/>
          </a:p>
        </p:txBody>
      </p:sp>
      <p:sp>
        <p:nvSpPr>
          <p:cNvPr id="135" name="正方形/長方形 134"/>
          <p:cNvSpPr/>
          <p:nvPr/>
        </p:nvSpPr>
        <p:spPr>
          <a:xfrm>
            <a:off x="6066701" y="4972540"/>
            <a:ext cx="1386627" cy="6171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暗号</a:t>
            </a:r>
            <a:endParaRPr kumimoji="1" lang="en-US" altLang="ja-JP" dirty="0" smtClean="0"/>
          </a:p>
          <a:p>
            <a:pPr algn="ctr"/>
            <a:r>
              <a:rPr kumimoji="1" lang="ja-JP" altLang="en-US" dirty="0" smtClean="0"/>
              <a:t>生成</a:t>
            </a:r>
            <a:endParaRPr kumimoji="1" lang="ja-JP" altLang="en-US" dirty="0"/>
          </a:p>
        </p:txBody>
      </p:sp>
      <p:sp>
        <p:nvSpPr>
          <p:cNvPr id="144" name="正方形/長方形 143"/>
          <p:cNvSpPr/>
          <p:nvPr/>
        </p:nvSpPr>
        <p:spPr>
          <a:xfrm>
            <a:off x="5979508" y="4169580"/>
            <a:ext cx="1479081" cy="624833"/>
          </a:xfrm>
          <a:prstGeom prst="rect">
            <a:avLst/>
          </a:prstGeom>
          <a:solidFill>
            <a:srgbClr val="00009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無線</a:t>
            </a:r>
            <a:endParaRPr kumimoji="1" lang="en-US" altLang="ja-JP" dirty="0" smtClean="0"/>
          </a:p>
          <a:p>
            <a:pPr algn="ctr"/>
            <a:r>
              <a:rPr kumimoji="1" lang="ja-JP" altLang="en-US" dirty="0" smtClean="0"/>
              <a:t>通信</a:t>
            </a:r>
            <a:endParaRPr kumimoji="1" lang="ja-JP" altLang="en-US" dirty="0"/>
          </a:p>
        </p:txBody>
      </p:sp>
      <p:cxnSp>
        <p:nvCxnSpPr>
          <p:cNvPr id="145" name="直線矢印コネクタ 144"/>
          <p:cNvCxnSpPr>
            <a:stCxn id="144" idx="3"/>
            <a:endCxn id="17" idx="2"/>
          </p:cNvCxnSpPr>
          <p:nvPr/>
        </p:nvCxnSpPr>
        <p:spPr>
          <a:xfrm flipV="1">
            <a:off x="7458589" y="3739520"/>
            <a:ext cx="959753" cy="742477"/>
          </a:xfrm>
          <a:prstGeom prst="straightConnector1">
            <a:avLst/>
          </a:prstGeom>
          <a:ln>
            <a:solidFill>
              <a:srgbClr val="2F2B2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150" name="直線矢印コネクタ 149"/>
          <p:cNvCxnSpPr>
            <a:stCxn id="134" idx="0"/>
            <a:endCxn id="135" idx="2"/>
          </p:cNvCxnSpPr>
          <p:nvPr/>
        </p:nvCxnSpPr>
        <p:spPr>
          <a:xfrm flipV="1">
            <a:off x="6685067" y="5589655"/>
            <a:ext cx="74948" cy="2623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2" name="直線矢印コネクタ 151"/>
          <p:cNvCxnSpPr>
            <a:stCxn id="135" idx="0"/>
            <a:endCxn id="144" idx="2"/>
          </p:cNvCxnSpPr>
          <p:nvPr/>
        </p:nvCxnSpPr>
        <p:spPr>
          <a:xfrm flipH="1" flipV="1">
            <a:off x="6719049" y="4794413"/>
            <a:ext cx="40966" cy="1781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0" name="正方形/長方形 299"/>
          <p:cNvSpPr/>
          <p:nvPr/>
        </p:nvSpPr>
        <p:spPr>
          <a:xfrm>
            <a:off x="5916806" y="1581956"/>
            <a:ext cx="1386627" cy="5631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暗号</a:t>
            </a:r>
            <a:endParaRPr kumimoji="1" lang="en-US" altLang="ja-JP" dirty="0" smtClean="0"/>
          </a:p>
          <a:p>
            <a:pPr algn="ctr"/>
            <a:r>
              <a:rPr kumimoji="1" lang="ja-JP" altLang="en-US" dirty="0" smtClean="0"/>
              <a:t>生成</a:t>
            </a:r>
            <a:endParaRPr kumimoji="1" lang="ja-JP" altLang="en-US" dirty="0"/>
          </a:p>
        </p:txBody>
      </p:sp>
      <p:sp>
        <p:nvSpPr>
          <p:cNvPr id="301" name="正方形/長方形 300"/>
          <p:cNvSpPr/>
          <p:nvPr/>
        </p:nvSpPr>
        <p:spPr>
          <a:xfrm>
            <a:off x="5824352" y="2504952"/>
            <a:ext cx="1479081" cy="624833"/>
          </a:xfrm>
          <a:prstGeom prst="rect">
            <a:avLst/>
          </a:prstGeom>
          <a:solidFill>
            <a:srgbClr val="00009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無線</a:t>
            </a:r>
            <a:endParaRPr kumimoji="1" lang="en-US" altLang="ja-JP" dirty="0" smtClean="0"/>
          </a:p>
          <a:p>
            <a:pPr algn="ctr"/>
            <a:r>
              <a:rPr kumimoji="1" lang="ja-JP" altLang="en-US" dirty="0" smtClean="0"/>
              <a:t>通信</a:t>
            </a:r>
            <a:endParaRPr kumimoji="1" lang="ja-JP" altLang="en-US" dirty="0"/>
          </a:p>
        </p:txBody>
      </p:sp>
      <p:cxnSp>
        <p:nvCxnSpPr>
          <p:cNvPr id="302" name="直線矢印コネクタ 301"/>
          <p:cNvCxnSpPr>
            <a:stCxn id="301" idx="3"/>
            <a:endCxn id="17" idx="1"/>
          </p:cNvCxnSpPr>
          <p:nvPr/>
        </p:nvCxnSpPr>
        <p:spPr>
          <a:xfrm>
            <a:off x="7303433" y="2817369"/>
            <a:ext cx="389250" cy="312416"/>
          </a:xfrm>
          <a:prstGeom prst="straightConnector1">
            <a:avLst/>
          </a:prstGeom>
          <a:ln>
            <a:solidFill>
              <a:srgbClr val="2F2B2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05" name="直線矢印コネクタ 304"/>
          <p:cNvCxnSpPr>
            <a:stCxn id="17" idx="0"/>
          </p:cNvCxnSpPr>
          <p:nvPr/>
        </p:nvCxnSpPr>
        <p:spPr>
          <a:xfrm flipH="1">
            <a:off x="6760014" y="2520049"/>
            <a:ext cx="1658328" cy="0"/>
          </a:xfrm>
          <a:prstGeom prst="straightConnector1">
            <a:avLst/>
          </a:prstGeom>
          <a:ln>
            <a:solidFill>
              <a:srgbClr val="2F2B2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09" name="直線矢印コネクタ 308"/>
          <p:cNvCxnSpPr>
            <a:stCxn id="301" idx="0"/>
            <a:endCxn id="300" idx="2"/>
          </p:cNvCxnSpPr>
          <p:nvPr/>
        </p:nvCxnSpPr>
        <p:spPr>
          <a:xfrm flipV="1">
            <a:off x="6563893" y="2145113"/>
            <a:ext cx="46227" cy="35983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33" name="直線矢印コネクタ 332"/>
          <p:cNvCxnSpPr>
            <a:stCxn id="300" idx="1"/>
            <a:endCxn id="34" idx="0"/>
          </p:cNvCxnSpPr>
          <p:nvPr/>
        </p:nvCxnSpPr>
        <p:spPr>
          <a:xfrm flipH="1" flipV="1">
            <a:off x="1433555" y="1740640"/>
            <a:ext cx="4483251" cy="122895"/>
          </a:xfrm>
          <a:prstGeom prst="straightConnector1">
            <a:avLst/>
          </a:prstGeom>
          <a:ln>
            <a:solidFill>
              <a:srgbClr val="2F2B2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49" name="正方形/長方形 48"/>
          <p:cNvSpPr/>
          <p:nvPr/>
        </p:nvSpPr>
        <p:spPr>
          <a:xfrm>
            <a:off x="4814283" y="4977022"/>
            <a:ext cx="1036278" cy="6171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鍵生成</a:t>
            </a:r>
            <a:endParaRPr kumimoji="1" lang="ja-JP" altLang="en-US" dirty="0"/>
          </a:p>
        </p:txBody>
      </p:sp>
      <p:cxnSp>
        <p:nvCxnSpPr>
          <p:cNvPr id="19" name="直線矢印コネクタ 18"/>
          <p:cNvCxnSpPr>
            <a:stCxn id="49" idx="3"/>
            <a:endCxn id="135" idx="1"/>
          </p:cNvCxnSpPr>
          <p:nvPr/>
        </p:nvCxnSpPr>
        <p:spPr>
          <a:xfrm flipV="1">
            <a:off x="5850561" y="5281098"/>
            <a:ext cx="216140" cy="44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円/楕円 21"/>
          <p:cNvSpPr/>
          <p:nvPr/>
        </p:nvSpPr>
        <p:spPr>
          <a:xfrm>
            <a:off x="2574234" y="5836737"/>
            <a:ext cx="2031325" cy="545134"/>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solidFill>
                  <a:srgbClr val="0000FF"/>
                </a:solidFill>
              </a:rPr>
              <a:t>セキュアなデータ</a:t>
            </a:r>
            <a:endParaRPr kumimoji="1" lang="ja-JP" altLang="en-US" dirty="0">
              <a:solidFill>
                <a:srgbClr val="0000FF"/>
              </a:solidFill>
            </a:endParaRPr>
          </a:p>
        </p:txBody>
      </p:sp>
      <p:cxnSp>
        <p:nvCxnSpPr>
          <p:cNvPr id="24" name="直線矢印コネクタ 23"/>
          <p:cNvCxnSpPr>
            <a:stCxn id="28" idx="2"/>
            <a:endCxn id="22" idx="0"/>
          </p:cNvCxnSpPr>
          <p:nvPr/>
        </p:nvCxnSpPr>
        <p:spPr>
          <a:xfrm>
            <a:off x="3587751" y="5589655"/>
            <a:ext cx="2146" cy="247082"/>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30" name="直線矢印コネクタ 29"/>
          <p:cNvCxnSpPr>
            <a:stCxn id="22" idx="7"/>
            <a:endCxn id="49" idx="1"/>
          </p:cNvCxnSpPr>
          <p:nvPr/>
        </p:nvCxnSpPr>
        <p:spPr>
          <a:xfrm flipV="1">
            <a:off x="4308078" y="5285580"/>
            <a:ext cx="506205" cy="630990"/>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sp>
        <p:nvSpPr>
          <p:cNvPr id="50" name="正方形/長方形 49"/>
          <p:cNvSpPr/>
          <p:nvPr/>
        </p:nvSpPr>
        <p:spPr>
          <a:xfrm>
            <a:off x="4725219" y="2394666"/>
            <a:ext cx="1036278" cy="6171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鍵生成</a:t>
            </a:r>
            <a:endParaRPr kumimoji="1" lang="ja-JP" altLang="en-US" dirty="0"/>
          </a:p>
        </p:txBody>
      </p:sp>
      <p:cxnSp>
        <p:nvCxnSpPr>
          <p:cNvPr id="18" name="直線矢印コネクタ 17"/>
          <p:cNvCxnSpPr>
            <a:stCxn id="50" idx="0"/>
            <a:endCxn id="300" idx="1"/>
          </p:cNvCxnSpPr>
          <p:nvPr/>
        </p:nvCxnSpPr>
        <p:spPr>
          <a:xfrm flipV="1">
            <a:off x="5243358" y="1863535"/>
            <a:ext cx="673448" cy="5311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9" name="円/楕円 58"/>
          <p:cNvSpPr/>
          <p:nvPr/>
        </p:nvSpPr>
        <p:spPr>
          <a:xfrm>
            <a:off x="4492715" y="3071955"/>
            <a:ext cx="1573986" cy="498815"/>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solidFill>
                  <a:srgbClr val="0000FF"/>
                </a:solidFill>
              </a:rPr>
              <a:t>セキュアなデータ</a:t>
            </a:r>
            <a:endParaRPr kumimoji="1" lang="ja-JP" altLang="en-US" sz="1600" dirty="0">
              <a:solidFill>
                <a:srgbClr val="0000FF"/>
              </a:solidFill>
            </a:endParaRPr>
          </a:p>
        </p:txBody>
      </p:sp>
      <p:cxnSp>
        <p:nvCxnSpPr>
          <p:cNvPr id="258" name="直線矢印コネクタ 257"/>
          <p:cNvCxnSpPr>
            <a:stCxn id="59" idx="0"/>
            <a:endCxn id="50" idx="2"/>
          </p:cNvCxnSpPr>
          <p:nvPr/>
        </p:nvCxnSpPr>
        <p:spPr>
          <a:xfrm flipH="1" flipV="1">
            <a:off x="5243358" y="3011781"/>
            <a:ext cx="36350" cy="6017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782729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実装環境</a:t>
            </a:r>
            <a:r>
              <a:rPr kumimoji="1" lang="en-US" altLang="ja-JP" dirty="0" smtClean="0"/>
              <a:t>	</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センサノード：</a:t>
            </a:r>
            <a:r>
              <a:rPr kumimoji="1" lang="en-US" altLang="ja-JP" dirty="0" smtClean="0"/>
              <a:t>Sunspot</a:t>
            </a:r>
          </a:p>
          <a:p>
            <a:r>
              <a:rPr kumimoji="1" lang="ja-JP" altLang="en-US" dirty="0" smtClean="0"/>
              <a:t>プログラミング言語：</a:t>
            </a:r>
            <a:endParaRPr kumimoji="1" lang="en-US" altLang="ja-JP" dirty="0" smtClean="0"/>
          </a:p>
          <a:p>
            <a:pPr lvl="1"/>
            <a:r>
              <a:rPr kumimoji="1" lang="en-US" altLang="ja-JP" dirty="0" smtClean="0"/>
              <a:t>Java</a:t>
            </a:r>
          </a:p>
          <a:p>
            <a:pPr lvl="1"/>
            <a:r>
              <a:rPr kumimoji="1" lang="en-US" altLang="ja-JP" dirty="0" err="1" smtClean="0"/>
              <a:t>Netbean</a:t>
            </a:r>
            <a:r>
              <a:rPr kumimoji="1" lang="en-US" altLang="ja-JP" dirty="0" smtClean="0"/>
              <a:t> 6.9</a:t>
            </a:r>
          </a:p>
          <a:p>
            <a:r>
              <a:rPr kumimoji="1" lang="ja-JP" altLang="en-US" dirty="0" smtClean="0"/>
              <a:t>サーバ：</a:t>
            </a:r>
            <a:r>
              <a:rPr kumimoji="1" lang="en-US" altLang="ja-JP" dirty="0" err="1" smtClean="0"/>
              <a:t>Macbook</a:t>
            </a:r>
            <a:r>
              <a:rPr kumimoji="1" lang="en-US" altLang="ja-JP" dirty="0" smtClean="0"/>
              <a:t> Pro</a:t>
            </a:r>
          </a:p>
          <a:p>
            <a:endParaRPr kumimoji="1" lang="ja-JP" altLang="en-US" dirty="0"/>
          </a:p>
        </p:txBody>
      </p:sp>
    </p:spTree>
    <p:extLst>
      <p:ext uri="{BB962C8B-B14F-4D97-AF65-F5344CB8AC3E}">
        <p14:creationId xmlns:p14="http://schemas.microsoft.com/office/powerpoint/2010/main" val="568624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評価方針</a:t>
            </a:r>
          </a:p>
        </p:txBody>
      </p:sp>
      <p:sp>
        <p:nvSpPr>
          <p:cNvPr id="3" name="Content Placeholder 2"/>
          <p:cNvSpPr>
            <a:spLocks noGrp="1"/>
          </p:cNvSpPr>
          <p:nvPr>
            <p:ph idx="1"/>
          </p:nvPr>
        </p:nvSpPr>
        <p:spPr/>
        <p:txBody>
          <a:bodyPr/>
          <a:lstStyle/>
          <a:p>
            <a:r>
              <a:rPr lang="ja-JP" altLang="en-US" dirty="0" smtClean="0"/>
              <a:t>定量的な評価</a:t>
            </a:r>
            <a:endParaRPr lang="en-US" altLang="ja-JP" dirty="0" smtClean="0"/>
          </a:p>
          <a:p>
            <a:pPr lvl="1"/>
            <a:r>
              <a:rPr lang="en-US" altLang="ja-JP" dirty="0" smtClean="0"/>
              <a:t>LED</a:t>
            </a:r>
            <a:r>
              <a:rPr lang="ja-JP" altLang="en-US" dirty="0" smtClean="0"/>
              <a:t>と照度センサの通信を評価する</a:t>
            </a:r>
            <a:endParaRPr lang="en-US" altLang="ja-JP" dirty="0" smtClean="0"/>
          </a:p>
          <a:p>
            <a:pPr lvl="2"/>
            <a:r>
              <a:rPr lang="ja-JP" altLang="en-US" dirty="0" smtClean="0"/>
              <a:t>速度</a:t>
            </a:r>
            <a:endParaRPr lang="en-US" altLang="ja-JP" dirty="0" smtClean="0"/>
          </a:p>
          <a:p>
            <a:pPr lvl="2"/>
            <a:r>
              <a:rPr lang="ja-JP" altLang="en-US" dirty="0" smtClean="0"/>
              <a:t>誤差</a:t>
            </a:r>
            <a:endParaRPr lang="en-US" altLang="ja-JP" dirty="0" smtClean="0"/>
          </a:p>
          <a:p>
            <a:r>
              <a:rPr lang="ja-JP" altLang="en-US" dirty="0" smtClean="0"/>
              <a:t>定性的な評価</a:t>
            </a:r>
            <a:endParaRPr lang="en-US" altLang="ja-JP" dirty="0" smtClean="0"/>
          </a:p>
          <a:p>
            <a:pPr lvl="1"/>
            <a:r>
              <a:rPr lang="en-US" altLang="ja-JP" dirty="0" smtClean="0"/>
              <a:t>WSN</a:t>
            </a:r>
            <a:r>
              <a:rPr lang="ja-JP" altLang="en-US" dirty="0" smtClean="0"/>
              <a:t>の構築を評価する</a:t>
            </a:r>
            <a:endParaRPr lang="en-US" altLang="ja-JP" dirty="0" smtClean="0"/>
          </a:p>
          <a:p>
            <a:pPr lvl="2"/>
            <a:r>
              <a:rPr lang="ja-JP" altLang="en-US" dirty="0" smtClean="0"/>
              <a:t>ノードを追加する時、どのぐらい時間がかかる</a:t>
            </a:r>
            <a:endParaRPr lang="en-US" altLang="ja-JP" dirty="0" smtClean="0"/>
          </a:p>
          <a:p>
            <a:pPr lvl="2"/>
            <a:r>
              <a:rPr lang="ja-JP" altLang="en-US" dirty="0" smtClean="0"/>
              <a:t>ユーザの評価</a:t>
            </a:r>
            <a:endParaRPr lang="en-US" altLang="ja-JP" dirty="0" smtClean="0"/>
          </a:p>
        </p:txBody>
      </p:sp>
    </p:spTree>
    <p:extLst>
      <p:ext uri="{BB962C8B-B14F-4D97-AF65-F5344CB8AC3E}">
        <p14:creationId xmlns:p14="http://schemas.microsoft.com/office/powerpoint/2010/main" val="66807743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照度</a:t>
            </a:r>
            <a:r>
              <a:rPr kumimoji="1" lang="ja-JP" altLang="en-US" dirty="0"/>
              <a:t>センサと</a:t>
            </a:r>
            <a:r>
              <a:rPr kumimoji="1" lang="en-US" altLang="ja-JP" dirty="0"/>
              <a:t>LED</a:t>
            </a:r>
            <a:r>
              <a:rPr kumimoji="1" lang="ja-JP" altLang="en-US" dirty="0"/>
              <a:t>を用いて，センサノードとコネクタがデータ通信が可能に</a:t>
            </a:r>
            <a:r>
              <a:rPr kumimoji="1" lang="ja-JP" altLang="en-US" dirty="0" smtClean="0"/>
              <a:t>する</a:t>
            </a:r>
            <a:endParaRPr kumimoji="1" lang="en-US" altLang="ja-JP" dirty="0" smtClean="0"/>
          </a:p>
          <a:p>
            <a:r>
              <a:rPr kumimoji="1" lang="ja-JP" altLang="en-US" dirty="0" smtClean="0"/>
              <a:t>複数の機能のセンサノード間でも追加可能できる</a:t>
            </a:r>
            <a:endParaRPr kumimoji="1" lang="en-US" altLang="ja-JP" dirty="0" smtClean="0"/>
          </a:p>
          <a:p>
            <a:r>
              <a:rPr kumimoji="1" lang="ja-JP" altLang="en-US" dirty="0" smtClean="0"/>
              <a:t>この</a:t>
            </a:r>
            <a:r>
              <a:rPr kumimoji="1" lang="ja-JP" altLang="en-US" dirty="0"/>
              <a:t>手法で簡単なインタラクションでセキュアな</a:t>
            </a:r>
            <a:r>
              <a:rPr kumimoji="1" lang="en-US" altLang="ja-JP" dirty="0"/>
              <a:t>WSN</a:t>
            </a:r>
            <a:r>
              <a:rPr kumimoji="1" lang="ja-JP" altLang="en-US" dirty="0"/>
              <a:t>が構築が</a:t>
            </a:r>
            <a:r>
              <a:rPr kumimoji="1" lang="ja-JP" altLang="en-US" dirty="0" smtClean="0"/>
              <a:t>出来</a:t>
            </a:r>
            <a:r>
              <a:rPr kumimoji="1" lang="ja-JP" altLang="en-US" dirty="0" smtClean="0"/>
              <a:t>る</a:t>
            </a:r>
            <a:endParaRPr kumimoji="1" lang="en-US" altLang="ja-JP" dirty="0" smtClean="0"/>
          </a:p>
          <a:p>
            <a:endParaRPr kumimoji="1" lang="en-US" altLang="ja-JP" dirty="0"/>
          </a:p>
          <a:p>
            <a:r>
              <a:rPr kumimoji="1" lang="ja-JP" altLang="en-US" dirty="0" smtClean="0"/>
              <a:t>フューチャーワーク</a:t>
            </a:r>
            <a:endParaRPr kumimoji="1" lang="en-US" altLang="ja-JP" dirty="0" smtClean="0"/>
          </a:p>
          <a:p>
            <a:pPr lvl="1"/>
            <a:r>
              <a:rPr kumimoji="1" lang="ja-JP" altLang="en-US" dirty="0" smtClean="0"/>
              <a:t>データ</a:t>
            </a:r>
            <a:r>
              <a:rPr kumimoji="1" lang="ja-JP" altLang="en-US" dirty="0"/>
              <a:t>通信の</a:t>
            </a:r>
            <a:r>
              <a:rPr kumimoji="1" lang="ja-JP" altLang="en-US" dirty="0" smtClean="0"/>
              <a:t>精度</a:t>
            </a:r>
            <a:r>
              <a:rPr kumimoji="1" lang="ja-JP" altLang="en-US" dirty="0" smtClean="0"/>
              <a:t>を改善する</a:t>
            </a:r>
          </a:p>
          <a:p>
            <a:pPr lvl="1"/>
            <a:r>
              <a:rPr kumimoji="1" lang="ja-JP" altLang="en-US" dirty="0" smtClean="0"/>
              <a:t>複数種類のセンサノードで実装すると思う</a:t>
            </a:r>
            <a:endParaRPr kumimoji="1" lang="ja-JP" altLang="en-US" dirty="0"/>
          </a:p>
        </p:txBody>
      </p:sp>
    </p:spTree>
    <p:extLst>
      <p:ext uri="{BB962C8B-B14F-4D97-AF65-F5344CB8AC3E}">
        <p14:creationId xmlns:p14="http://schemas.microsoft.com/office/powerpoint/2010/main" val="1557818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スケジュール</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現在：</a:t>
            </a:r>
            <a:endParaRPr kumimoji="1" lang="en-US" altLang="ja-JP" dirty="0" smtClean="0"/>
          </a:p>
          <a:p>
            <a:pPr lvl="1"/>
            <a:r>
              <a:rPr kumimoji="1" lang="ja-JP" altLang="en-US" dirty="0"/>
              <a:t>近いデータ送信モジュール</a:t>
            </a:r>
            <a:endParaRPr kumimoji="1" lang="en-US" altLang="ja-JP" dirty="0" smtClean="0"/>
          </a:p>
          <a:p>
            <a:r>
              <a:rPr kumimoji="1" lang="ja-JP" altLang="en-US" dirty="0" smtClean="0"/>
              <a:t>１２月２５日まで無線通信モジュールができる</a:t>
            </a:r>
            <a:endParaRPr kumimoji="1" lang="en-US" altLang="ja-JP" dirty="0" smtClean="0"/>
          </a:p>
          <a:p>
            <a:r>
              <a:rPr kumimoji="1" lang="ja-JP" altLang="en-US" dirty="0" smtClean="0"/>
              <a:t>１月まで暗号モジュールができる</a:t>
            </a:r>
            <a:endParaRPr kumimoji="1" lang="en-US" altLang="ja-JP" dirty="0" smtClean="0"/>
          </a:p>
          <a:p>
            <a:r>
              <a:rPr kumimoji="1" lang="ja-JP" altLang="en-US" dirty="0" smtClean="0"/>
              <a:t>１月実装と評価</a:t>
            </a:r>
            <a:endParaRPr kumimoji="1" lang="ja-JP" altLang="en-US" dirty="0"/>
          </a:p>
        </p:txBody>
      </p:sp>
    </p:spTree>
    <p:extLst>
      <p:ext uri="{BB962C8B-B14F-4D97-AF65-F5344CB8AC3E}">
        <p14:creationId xmlns:p14="http://schemas.microsoft.com/office/powerpoint/2010/main" val="221618809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819409" y="3116799"/>
            <a:ext cx="7659687" cy="1168400"/>
          </a:xfrm>
        </p:spPr>
        <p:txBody>
          <a:bodyPr/>
          <a:lstStyle/>
          <a:p>
            <a:r>
              <a:rPr kumimoji="1" lang="ja-JP" altLang="en-US" dirty="0" smtClean="0"/>
              <a:t>ご清聴ありがとうございました</a:t>
            </a:r>
            <a:endParaRPr kumimoji="1" lang="ja-JP" altLang="en-US" dirty="0"/>
          </a:p>
        </p:txBody>
      </p:sp>
      <p:sp>
        <p:nvSpPr>
          <p:cNvPr id="6" name="テキスト プレースホルダー 5"/>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90857388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データ通信：特別合図</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合図</a:t>
            </a:r>
            <a:endParaRPr kumimoji="1" lang="en-US" altLang="ja-JP" dirty="0" smtClean="0"/>
          </a:p>
          <a:p>
            <a:pPr lvl="1"/>
            <a:r>
              <a:rPr kumimoji="1" lang="en-US" altLang="ja-JP" dirty="0" smtClean="0"/>
              <a:t>START</a:t>
            </a:r>
            <a:endParaRPr kumimoji="1" lang="en-US" altLang="ja-JP" dirty="0"/>
          </a:p>
          <a:p>
            <a:pPr lvl="1"/>
            <a:endParaRPr kumimoji="1" lang="en-US" altLang="ja-JP" dirty="0" smtClean="0"/>
          </a:p>
          <a:p>
            <a:pPr lvl="1"/>
            <a:r>
              <a:rPr kumimoji="1" lang="en-US" altLang="ja-JP" dirty="0" smtClean="0"/>
              <a:t>FIN</a:t>
            </a:r>
          </a:p>
          <a:p>
            <a:pPr lvl="1"/>
            <a:endParaRPr kumimoji="1" lang="en-US" altLang="ja-JP" dirty="0" smtClean="0"/>
          </a:p>
          <a:p>
            <a:pPr lvl="1"/>
            <a:r>
              <a:rPr kumimoji="1" lang="en-US" altLang="ja-JP" dirty="0" smtClean="0"/>
              <a:t>OK</a:t>
            </a:r>
          </a:p>
          <a:p>
            <a:pPr lvl="1"/>
            <a:endParaRPr kumimoji="1" lang="en-US" altLang="ja-JP" dirty="0" smtClean="0"/>
          </a:p>
          <a:p>
            <a:pPr lvl="1"/>
            <a:endParaRPr kumimoji="1" lang="en-US" altLang="ja-JP" dirty="0" smtClean="0"/>
          </a:p>
          <a:p>
            <a:pPr lvl="1"/>
            <a:r>
              <a:rPr kumimoji="1" lang="en-US" altLang="ja-JP" dirty="0" smtClean="0"/>
              <a:t>FALSE</a:t>
            </a:r>
            <a:endParaRPr kumimoji="1" lang="ja-JP" altLang="en-US" dirty="0"/>
          </a:p>
        </p:txBody>
      </p:sp>
      <p:sp>
        <p:nvSpPr>
          <p:cNvPr id="4" name="正方形/長方形 3"/>
          <p:cNvSpPr/>
          <p:nvPr/>
        </p:nvSpPr>
        <p:spPr>
          <a:xfrm>
            <a:off x="3181735" y="1702717"/>
            <a:ext cx="1269903" cy="7257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６</a:t>
            </a:r>
            <a:r>
              <a:rPr kumimoji="1" lang="en-US" altLang="ja-JP" dirty="0" smtClean="0"/>
              <a:t>t</a:t>
            </a:r>
            <a:endParaRPr kumimoji="1" lang="ja-JP" altLang="en-US" dirty="0"/>
          </a:p>
        </p:txBody>
      </p:sp>
      <p:sp>
        <p:nvSpPr>
          <p:cNvPr id="5" name="正方形/長方形 4"/>
          <p:cNvSpPr/>
          <p:nvPr/>
        </p:nvSpPr>
        <p:spPr>
          <a:xfrm>
            <a:off x="4815578" y="1702718"/>
            <a:ext cx="656990" cy="7257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３</a:t>
            </a:r>
            <a:r>
              <a:rPr kumimoji="1" lang="en-US" altLang="ja-JP" dirty="0" smtClean="0"/>
              <a:t>t</a:t>
            </a:r>
            <a:endParaRPr kumimoji="1" lang="ja-JP" altLang="en-US" dirty="0"/>
          </a:p>
        </p:txBody>
      </p:sp>
      <p:sp>
        <p:nvSpPr>
          <p:cNvPr id="6" name="正方形/長方形 5"/>
          <p:cNvSpPr/>
          <p:nvPr/>
        </p:nvSpPr>
        <p:spPr>
          <a:xfrm>
            <a:off x="4180626" y="2720451"/>
            <a:ext cx="1269903" cy="671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６</a:t>
            </a:r>
            <a:r>
              <a:rPr kumimoji="1" lang="en-US" altLang="ja-JP" dirty="0" smtClean="0"/>
              <a:t>t</a:t>
            </a:r>
            <a:endParaRPr kumimoji="1" lang="ja-JP" altLang="en-US" dirty="0"/>
          </a:p>
        </p:txBody>
      </p:sp>
      <p:sp>
        <p:nvSpPr>
          <p:cNvPr id="7" name="正方形/長方形 6"/>
          <p:cNvSpPr/>
          <p:nvPr/>
        </p:nvSpPr>
        <p:spPr>
          <a:xfrm>
            <a:off x="3181735" y="2720451"/>
            <a:ext cx="656990" cy="671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３</a:t>
            </a:r>
            <a:r>
              <a:rPr kumimoji="1" lang="en-US" altLang="ja-JP" dirty="0" smtClean="0"/>
              <a:t>t</a:t>
            </a:r>
            <a:endParaRPr kumimoji="1" lang="ja-JP" altLang="en-US" dirty="0"/>
          </a:p>
        </p:txBody>
      </p:sp>
      <p:sp>
        <p:nvSpPr>
          <p:cNvPr id="8" name="正方形/長方形 7"/>
          <p:cNvSpPr/>
          <p:nvPr/>
        </p:nvSpPr>
        <p:spPr>
          <a:xfrm>
            <a:off x="3181735" y="3502021"/>
            <a:ext cx="656990" cy="671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３</a:t>
            </a:r>
            <a:r>
              <a:rPr kumimoji="1" lang="en-US" altLang="ja-JP" dirty="0" smtClean="0"/>
              <a:t>t</a:t>
            </a:r>
            <a:endParaRPr kumimoji="1" lang="ja-JP" altLang="en-US" dirty="0"/>
          </a:p>
        </p:txBody>
      </p:sp>
      <p:sp>
        <p:nvSpPr>
          <p:cNvPr id="9" name="正方形/長方形 8"/>
          <p:cNvSpPr/>
          <p:nvPr/>
        </p:nvSpPr>
        <p:spPr>
          <a:xfrm>
            <a:off x="4167114" y="3502021"/>
            <a:ext cx="656990" cy="671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３</a:t>
            </a:r>
            <a:r>
              <a:rPr kumimoji="1" lang="en-US" altLang="ja-JP" dirty="0" smtClean="0"/>
              <a:t>t</a:t>
            </a:r>
            <a:endParaRPr kumimoji="1" lang="ja-JP" altLang="en-US" dirty="0"/>
          </a:p>
        </p:txBody>
      </p:sp>
      <p:sp>
        <p:nvSpPr>
          <p:cNvPr id="10" name="正方形/長方形 9"/>
          <p:cNvSpPr/>
          <p:nvPr/>
        </p:nvSpPr>
        <p:spPr>
          <a:xfrm>
            <a:off x="3181735" y="4338310"/>
            <a:ext cx="1269903" cy="671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６</a:t>
            </a:r>
            <a:r>
              <a:rPr kumimoji="1" lang="en-US" altLang="ja-JP" dirty="0" smtClean="0"/>
              <a:t>t</a:t>
            </a:r>
            <a:endParaRPr kumimoji="1" lang="ja-JP" altLang="en-US" dirty="0"/>
          </a:p>
        </p:txBody>
      </p:sp>
      <p:sp>
        <p:nvSpPr>
          <p:cNvPr id="11" name="正方形/長方形 10"/>
          <p:cNvSpPr/>
          <p:nvPr/>
        </p:nvSpPr>
        <p:spPr>
          <a:xfrm>
            <a:off x="4777257" y="4338310"/>
            <a:ext cx="1269903" cy="671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６</a:t>
            </a:r>
            <a:r>
              <a:rPr kumimoji="1" lang="en-US" altLang="ja-JP" dirty="0" smtClean="0"/>
              <a:t>t</a:t>
            </a:r>
            <a:endParaRPr kumimoji="1" lang="ja-JP" altLang="en-US" dirty="0"/>
          </a:p>
        </p:txBody>
      </p:sp>
      <p:cxnSp>
        <p:nvCxnSpPr>
          <p:cNvPr id="13" name="直線矢印コネクタ 12"/>
          <p:cNvCxnSpPr/>
          <p:nvPr/>
        </p:nvCxnSpPr>
        <p:spPr>
          <a:xfrm>
            <a:off x="2790996" y="2428475"/>
            <a:ext cx="4045892"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p:nvPr/>
        </p:nvCxnSpPr>
        <p:spPr>
          <a:xfrm>
            <a:off x="2789891" y="3390381"/>
            <a:ext cx="4046997" cy="11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直線矢印コネクタ 14"/>
          <p:cNvCxnSpPr/>
          <p:nvPr/>
        </p:nvCxnSpPr>
        <p:spPr>
          <a:xfrm>
            <a:off x="2789891" y="4173061"/>
            <a:ext cx="404699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直線矢印コネクタ 15"/>
          <p:cNvCxnSpPr/>
          <p:nvPr/>
        </p:nvCxnSpPr>
        <p:spPr>
          <a:xfrm>
            <a:off x="2789891" y="5009350"/>
            <a:ext cx="404699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テキスト ボックス 11"/>
          <p:cNvSpPr txBox="1"/>
          <p:nvPr/>
        </p:nvSpPr>
        <p:spPr>
          <a:xfrm>
            <a:off x="4552464" y="1976930"/>
            <a:ext cx="261986" cy="369332"/>
          </a:xfrm>
          <a:prstGeom prst="rect">
            <a:avLst/>
          </a:prstGeom>
          <a:noFill/>
        </p:spPr>
        <p:txBody>
          <a:bodyPr wrap="none" rtlCol="0">
            <a:spAutoFit/>
          </a:bodyPr>
          <a:lstStyle/>
          <a:p>
            <a:r>
              <a:rPr kumimoji="1" lang="en-US" altLang="ja-JP" dirty="0" smtClean="0"/>
              <a:t>t</a:t>
            </a:r>
            <a:endParaRPr kumimoji="1" lang="ja-JP" altLang="en-US" dirty="0"/>
          </a:p>
        </p:txBody>
      </p:sp>
      <p:sp>
        <p:nvSpPr>
          <p:cNvPr id="17" name="テキスト ボックス 16"/>
          <p:cNvSpPr txBox="1"/>
          <p:nvPr/>
        </p:nvSpPr>
        <p:spPr>
          <a:xfrm>
            <a:off x="3882418" y="2858869"/>
            <a:ext cx="261986" cy="369332"/>
          </a:xfrm>
          <a:prstGeom prst="rect">
            <a:avLst/>
          </a:prstGeom>
          <a:noFill/>
        </p:spPr>
        <p:txBody>
          <a:bodyPr wrap="none" rtlCol="0">
            <a:spAutoFit/>
          </a:bodyPr>
          <a:lstStyle/>
          <a:p>
            <a:r>
              <a:rPr kumimoji="1" lang="en-US" altLang="ja-JP" dirty="0" smtClean="0"/>
              <a:t>t</a:t>
            </a:r>
            <a:endParaRPr kumimoji="1" lang="ja-JP" altLang="en-US" dirty="0"/>
          </a:p>
        </p:txBody>
      </p:sp>
      <p:sp>
        <p:nvSpPr>
          <p:cNvPr id="18" name="テキスト ボックス 17"/>
          <p:cNvSpPr txBox="1"/>
          <p:nvPr/>
        </p:nvSpPr>
        <p:spPr>
          <a:xfrm>
            <a:off x="3945765" y="3655957"/>
            <a:ext cx="261986" cy="369332"/>
          </a:xfrm>
          <a:prstGeom prst="rect">
            <a:avLst/>
          </a:prstGeom>
          <a:noFill/>
        </p:spPr>
        <p:txBody>
          <a:bodyPr wrap="none" rtlCol="0">
            <a:spAutoFit/>
          </a:bodyPr>
          <a:lstStyle/>
          <a:p>
            <a:r>
              <a:rPr kumimoji="1" lang="en-US" altLang="ja-JP" dirty="0" smtClean="0"/>
              <a:t>t</a:t>
            </a:r>
            <a:endParaRPr kumimoji="1" lang="ja-JP" altLang="en-US" dirty="0"/>
          </a:p>
        </p:txBody>
      </p:sp>
      <p:sp>
        <p:nvSpPr>
          <p:cNvPr id="19" name="テキスト ボックス 18"/>
          <p:cNvSpPr txBox="1"/>
          <p:nvPr/>
        </p:nvSpPr>
        <p:spPr>
          <a:xfrm>
            <a:off x="4460095" y="4636699"/>
            <a:ext cx="261986" cy="369332"/>
          </a:xfrm>
          <a:prstGeom prst="rect">
            <a:avLst/>
          </a:prstGeom>
          <a:noFill/>
        </p:spPr>
        <p:txBody>
          <a:bodyPr wrap="none" rtlCol="0">
            <a:spAutoFit/>
          </a:bodyPr>
          <a:lstStyle/>
          <a:p>
            <a:r>
              <a:rPr kumimoji="1" lang="en-US" altLang="ja-JP" dirty="0" smtClean="0"/>
              <a:t>t</a:t>
            </a:r>
            <a:endParaRPr kumimoji="1" lang="ja-JP" altLang="en-US" dirty="0"/>
          </a:p>
        </p:txBody>
      </p:sp>
    </p:spTree>
    <p:extLst>
      <p:ext uri="{BB962C8B-B14F-4D97-AF65-F5344CB8AC3E}">
        <p14:creationId xmlns:p14="http://schemas.microsoft.com/office/powerpoint/2010/main" val="39552979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背景</a:t>
            </a:r>
            <a:endParaRPr lang="en-US" dirty="0"/>
          </a:p>
        </p:txBody>
      </p:sp>
      <p:sp>
        <p:nvSpPr>
          <p:cNvPr id="3" name="Content Placeholder 2"/>
          <p:cNvSpPr>
            <a:spLocks noGrp="1"/>
          </p:cNvSpPr>
          <p:nvPr>
            <p:ph idx="1"/>
          </p:nvPr>
        </p:nvSpPr>
        <p:spPr/>
        <p:txBody>
          <a:bodyPr/>
          <a:lstStyle/>
          <a:p>
            <a:r>
              <a:rPr lang="ja-JP" altLang="en-US" dirty="0"/>
              <a:t>現在</a:t>
            </a:r>
            <a:r>
              <a:rPr lang="ja-JP" altLang="en-US" dirty="0" smtClean="0"/>
              <a:t>、</a:t>
            </a:r>
            <a:r>
              <a:rPr lang="en-US" altLang="ja-JP" dirty="0" smtClean="0"/>
              <a:t>WSN</a:t>
            </a:r>
            <a:r>
              <a:rPr lang="ja-JP" altLang="en-US" dirty="0" smtClean="0"/>
              <a:t>が普及し、様々なアプリケーションが設置されつつ</a:t>
            </a:r>
            <a:r>
              <a:rPr lang="ja-JP" altLang="en-US" dirty="0" smtClean="0"/>
              <a:t>ある</a:t>
            </a:r>
            <a:endParaRPr lang="en-US" altLang="ja-JP" dirty="0" smtClean="0"/>
          </a:p>
          <a:p>
            <a:pPr lvl="1"/>
            <a:r>
              <a:rPr lang="ja-JP" altLang="en-US" dirty="0" smtClean="0"/>
              <a:t>設置されるセンサの機能が違う</a:t>
            </a:r>
            <a:endParaRPr lang="en-US" altLang="ja-JP" dirty="0" smtClean="0"/>
          </a:p>
        </p:txBody>
      </p:sp>
      <p:pic>
        <p:nvPicPr>
          <p:cNvPr id="5" name="図 4"/>
          <p:cNvPicPr>
            <a:picLocks noChangeAspect="1"/>
          </p:cNvPicPr>
          <p:nvPr/>
        </p:nvPicPr>
        <p:blipFill>
          <a:blip r:embed="rId3"/>
          <a:stretch>
            <a:fillRect/>
          </a:stretch>
        </p:blipFill>
        <p:spPr>
          <a:xfrm>
            <a:off x="4168034" y="3140685"/>
            <a:ext cx="4159007" cy="3247174"/>
          </a:xfrm>
          <a:prstGeom prst="rect">
            <a:avLst/>
          </a:prstGeom>
        </p:spPr>
      </p:pic>
      <p:pic>
        <p:nvPicPr>
          <p:cNvPr id="4" name="図 3"/>
          <p:cNvPicPr>
            <a:picLocks noChangeAspect="1"/>
          </p:cNvPicPr>
          <p:nvPr/>
        </p:nvPicPr>
        <p:blipFill>
          <a:blip r:embed="rId4"/>
          <a:stretch>
            <a:fillRect/>
          </a:stretch>
        </p:blipFill>
        <p:spPr>
          <a:xfrm>
            <a:off x="457200" y="3140685"/>
            <a:ext cx="3691000" cy="3260115"/>
          </a:xfrm>
          <a:prstGeom prst="rect">
            <a:avLst/>
          </a:prstGeom>
        </p:spPr>
      </p:pic>
      <p:sp>
        <p:nvSpPr>
          <p:cNvPr id="6" name="テキスト ボックス 5"/>
          <p:cNvSpPr txBox="1"/>
          <p:nvPr/>
        </p:nvSpPr>
        <p:spPr>
          <a:xfrm>
            <a:off x="8933506" y="4922778"/>
            <a:ext cx="184666" cy="369332"/>
          </a:xfrm>
          <a:prstGeom prst="rect">
            <a:avLst/>
          </a:prstGeom>
          <a:noFill/>
        </p:spPr>
        <p:txBody>
          <a:bodyPr wrap="none" rtlCol="0">
            <a:spAutoFit/>
          </a:bodyPr>
          <a:lstStyle/>
          <a:p>
            <a:endParaRPr kumimoji="1" lang="ja-JP" altLang="en-US" dirty="0"/>
          </a:p>
        </p:txBody>
      </p:sp>
    </p:spTree>
    <p:extLst>
      <p:ext uri="{BB962C8B-B14F-4D97-AF65-F5344CB8AC3E}">
        <p14:creationId xmlns:p14="http://schemas.microsoft.com/office/powerpoint/2010/main" val="382173968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7406" y="260998"/>
            <a:ext cx="7620000" cy="1143000"/>
          </a:xfrm>
        </p:spPr>
        <p:txBody>
          <a:bodyPr/>
          <a:lstStyle/>
          <a:p>
            <a:r>
              <a:rPr kumimoji="1" lang="ja-JP" altLang="en-US" dirty="0" smtClean="0"/>
              <a:t>デー多通信：送る図</a:t>
            </a:r>
            <a:endParaRPr kumimoji="1" lang="ja-JP" altLang="en-US" dirty="0"/>
          </a:p>
        </p:txBody>
      </p:sp>
      <p:sp>
        <p:nvSpPr>
          <p:cNvPr id="3" name="コンテンツ プレースホルダー 2"/>
          <p:cNvSpPr>
            <a:spLocks noGrp="1"/>
          </p:cNvSpPr>
          <p:nvPr>
            <p:ph idx="1"/>
          </p:nvPr>
        </p:nvSpPr>
        <p:spPr>
          <a:xfrm>
            <a:off x="234983" y="1285864"/>
            <a:ext cx="7620000" cy="4800600"/>
          </a:xfrm>
        </p:spPr>
        <p:txBody>
          <a:bodyPr/>
          <a:lstStyle/>
          <a:p>
            <a:r>
              <a:rPr kumimoji="1" lang="ja-JP" altLang="en-US" dirty="0" smtClean="0"/>
              <a:t>ノードは</a:t>
            </a:r>
            <a:r>
              <a:rPr kumimoji="1" lang="en-US" altLang="ja-JP" dirty="0" smtClean="0"/>
              <a:t>LED</a:t>
            </a:r>
            <a:r>
              <a:rPr kumimoji="1" lang="ja-JP" altLang="en-US" dirty="0" smtClean="0"/>
              <a:t>と照度センサがある場合</a:t>
            </a:r>
            <a:endParaRPr kumimoji="1" lang="en-US" altLang="ja-JP" dirty="0" smtClean="0"/>
          </a:p>
          <a:p>
            <a:r>
              <a:rPr kumimoji="1" lang="ja-JP" altLang="en-US" dirty="0" smtClean="0"/>
              <a:t>３つの場合：</a:t>
            </a:r>
            <a:r>
              <a:rPr kumimoji="1" lang="en-US" altLang="ja-JP" dirty="0" smtClean="0"/>
              <a:t>OK,FALSE,TIMEOUT</a:t>
            </a:r>
            <a:endParaRPr kumimoji="1" lang="ja-JP" altLang="en-US" dirty="0"/>
          </a:p>
        </p:txBody>
      </p:sp>
      <p:cxnSp>
        <p:nvCxnSpPr>
          <p:cNvPr id="7" name="直線矢印コネクタ 6"/>
          <p:cNvCxnSpPr/>
          <p:nvPr/>
        </p:nvCxnSpPr>
        <p:spPr>
          <a:xfrm flipH="1">
            <a:off x="916604" y="2628472"/>
            <a:ext cx="27910" cy="3977675"/>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8" name="直線矢印コネクタ 7"/>
          <p:cNvCxnSpPr/>
          <p:nvPr/>
        </p:nvCxnSpPr>
        <p:spPr>
          <a:xfrm flipH="1">
            <a:off x="2813376" y="2628472"/>
            <a:ext cx="27910" cy="3977675"/>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0" name="直線矢印コネクタ 9"/>
          <p:cNvCxnSpPr/>
          <p:nvPr/>
        </p:nvCxnSpPr>
        <p:spPr>
          <a:xfrm>
            <a:off x="930559" y="2628472"/>
            <a:ext cx="1882817" cy="4894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テキスト ボックス 10"/>
          <p:cNvSpPr txBox="1"/>
          <p:nvPr/>
        </p:nvSpPr>
        <p:spPr>
          <a:xfrm>
            <a:off x="1502713" y="2443806"/>
            <a:ext cx="774596" cy="369332"/>
          </a:xfrm>
          <a:prstGeom prst="rect">
            <a:avLst/>
          </a:prstGeom>
          <a:noFill/>
        </p:spPr>
        <p:txBody>
          <a:bodyPr wrap="none" rtlCol="0">
            <a:spAutoFit/>
          </a:bodyPr>
          <a:lstStyle/>
          <a:p>
            <a:r>
              <a:rPr kumimoji="1" lang="en-US" altLang="ja-JP" dirty="0" smtClean="0"/>
              <a:t>START</a:t>
            </a:r>
            <a:endParaRPr kumimoji="1" lang="ja-JP" altLang="en-US" dirty="0"/>
          </a:p>
        </p:txBody>
      </p:sp>
      <p:cxnSp>
        <p:nvCxnSpPr>
          <p:cNvPr id="13" name="直線矢印コネクタ 12"/>
          <p:cNvCxnSpPr/>
          <p:nvPr/>
        </p:nvCxnSpPr>
        <p:spPr>
          <a:xfrm>
            <a:off x="944514" y="2813138"/>
            <a:ext cx="1868862" cy="415475"/>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p:nvPr/>
        </p:nvCxnSpPr>
        <p:spPr>
          <a:xfrm>
            <a:off x="985274" y="2965538"/>
            <a:ext cx="1868862" cy="415475"/>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15" name="直線矢印コネクタ 14"/>
          <p:cNvCxnSpPr/>
          <p:nvPr/>
        </p:nvCxnSpPr>
        <p:spPr>
          <a:xfrm>
            <a:off x="956259" y="3117938"/>
            <a:ext cx="1868862" cy="415475"/>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16" name="直線矢印コネクタ 15"/>
          <p:cNvCxnSpPr/>
          <p:nvPr/>
        </p:nvCxnSpPr>
        <p:spPr>
          <a:xfrm>
            <a:off x="983064" y="3270338"/>
            <a:ext cx="1868862" cy="415475"/>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17" name="直線矢印コネクタ 16"/>
          <p:cNvCxnSpPr/>
          <p:nvPr/>
        </p:nvCxnSpPr>
        <p:spPr>
          <a:xfrm>
            <a:off x="968004" y="3422738"/>
            <a:ext cx="1868862" cy="415475"/>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sp>
        <p:nvSpPr>
          <p:cNvPr id="18" name="テキスト ボックス 17"/>
          <p:cNvSpPr txBox="1"/>
          <p:nvPr/>
        </p:nvSpPr>
        <p:spPr>
          <a:xfrm>
            <a:off x="1502713" y="3164081"/>
            <a:ext cx="706293" cy="369332"/>
          </a:xfrm>
          <a:prstGeom prst="rect">
            <a:avLst/>
          </a:prstGeom>
          <a:noFill/>
        </p:spPr>
        <p:txBody>
          <a:bodyPr wrap="none" rtlCol="0">
            <a:spAutoFit/>
          </a:bodyPr>
          <a:lstStyle/>
          <a:p>
            <a:r>
              <a:rPr kumimoji="1" lang="en-US" altLang="ja-JP" dirty="0" smtClean="0"/>
              <a:t>DATA</a:t>
            </a:r>
            <a:endParaRPr kumimoji="1" lang="ja-JP" altLang="en-US" dirty="0"/>
          </a:p>
        </p:txBody>
      </p:sp>
      <p:cxnSp>
        <p:nvCxnSpPr>
          <p:cNvPr id="21" name="直線矢印コネクタ 20"/>
          <p:cNvCxnSpPr/>
          <p:nvPr/>
        </p:nvCxnSpPr>
        <p:spPr>
          <a:xfrm>
            <a:off x="956259" y="3561327"/>
            <a:ext cx="1857117" cy="4628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テキスト ボックス 21"/>
          <p:cNvSpPr txBox="1"/>
          <p:nvPr/>
        </p:nvSpPr>
        <p:spPr>
          <a:xfrm>
            <a:off x="1571383" y="3587153"/>
            <a:ext cx="497890" cy="369332"/>
          </a:xfrm>
          <a:prstGeom prst="rect">
            <a:avLst/>
          </a:prstGeom>
          <a:noFill/>
        </p:spPr>
        <p:txBody>
          <a:bodyPr wrap="none" rtlCol="0">
            <a:spAutoFit/>
          </a:bodyPr>
          <a:lstStyle/>
          <a:p>
            <a:r>
              <a:rPr kumimoji="1" lang="en-US" altLang="ja-JP" dirty="0" smtClean="0"/>
              <a:t>FIN</a:t>
            </a:r>
            <a:endParaRPr kumimoji="1" lang="ja-JP" altLang="en-US" dirty="0"/>
          </a:p>
        </p:txBody>
      </p:sp>
      <p:cxnSp>
        <p:nvCxnSpPr>
          <p:cNvPr id="24" name="直線矢印コネクタ 23"/>
          <p:cNvCxnSpPr/>
          <p:nvPr/>
        </p:nvCxnSpPr>
        <p:spPr>
          <a:xfrm flipH="1">
            <a:off x="968004" y="4387023"/>
            <a:ext cx="1845372" cy="5582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テキスト ボックス 24"/>
          <p:cNvSpPr txBox="1"/>
          <p:nvPr/>
        </p:nvSpPr>
        <p:spPr>
          <a:xfrm>
            <a:off x="1612143" y="4353661"/>
            <a:ext cx="457427" cy="369332"/>
          </a:xfrm>
          <a:prstGeom prst="rect">
            <a:avLst/>
          </a:prstGeom>
          <a:noFill/>
        </p:spPr>
        <p:txBody>
          <a:bodyPr wrap="none" rtlCol="0">
            <a:spAutoFit/>
          </a:bodyPr>
          <a:lstStyle/>
          <a:p>
            <a:r>
              <a:rPr kumimoji="1" lang="en-US" altLang="ja-JP" dirty="0" smtClean="0"/>
              <a:t>OK</a:t>
            </a:r>
            <a:endParaRPr kumimoji="1" lang="ja-JP" altLang="en-US" dirty="0"/>
          </a:p>
        </p:txBody>
      </p:sp>
      <p:sp>
        <p:nvSpPr>
          <p:cNvPr id="26" name="テキスト ボックス 25"/>
          <p:cNvSpPr txBox="1"/>
          <p:nvPr/>
        </p:nvSpPr>
        <p:spPr>
          <a:xfrm>
            <a:off x="2420428" y="4031523"/>
            <a:ext cx="807282" cy="369332"/>
          </a:xfrm>
          <a:prstGeom prst="rect">
            <a:avLst/>
          </a:prstGeom>
          <a:noFill/>
        </p:spPr>
        <p:txBody>
          <a:bodyPr wrap="none" rtlCol="0">
            <a:spAutoFit/>
          </a:bodyPr>
          <a:lstStyle/>
          <a:p>
            <a:r>
              <a:rPr kumimoji="1" lang="en-US" altLang="ja-JP" dirty="0" smtClean="0"/>
              <a:t>CHECK</a:t>
            </a:r>
            <a:endParaRPr kumimoji="1" lang="ja-JP" altLang="en-US" dirty="0"/>
          </a:p>
        </p:txBody>
      </p:sp>
      <p:cxnSp>
        <p:nvCxnSpPr>
          <p:cNvPr id="27" name="直線矢印コネクタ 26"/>
          <p:cNvCxnSpPr/>
          <p:nvPr/>
        </p:nvCxnSpPr>
        <p:spPr>
          <a:xfrm flipH="1">
            <a:off x="3561526" y="2714316"/>
            <a:ext cx="27910" cy="3977675"/>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8" name="直線矢印コネクタ 27"/>
          <p:cNvCxnSpPr/>
          <p:nvPr/>
        </p:nvCxnSpPr>
        <p:spPr>
          <a:xfrm flipH="1">
            <a:off x="5458298" y="2714316"/>
            <a:ext cx="27910" cy="3977675"/>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9" name="直線矢印コネクタ 28"/>
          <p:cNvCxnSpPr/>
          <p:nvPr/>
        </p:nvCxnSpPr>
        <p:spPr>
          <a:xfrm>
            <a:off x="3575481" y="2714316"/>
            <a:ext cx="1882817" cy="4894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テキスト ボックス 29"/>
          <p:cNvSpPr txBox="1"/>
          <p:nvPr/>
        </p:nvSpPr>
        <p:spPr>
          <a:xfrm>
            <a:off x="4147635" y="2529650"/>
            <a:ext cx="774596" cy="369332"/>
          </a:xfrm>
          <a:prstGeom prst="rect">
            <a:avLst/>
          </a:prstGeom>
          <a:noFill/>
        </p:spPr>
        <p:txBody>
          <a:bodyPr wrap="none" rtlCol="0">
            <a:spAutoFit/>
          </a:bodyPr>
          <a:lstStyle/>
          <a:p>
            <a:r>
              <a:rPr kumimoji="1" lang="en-US" altLang="ja-JP" dirty="0" smtClean="0"/>
              <a:t>START</a:t>
            </a:r>
            <a:endParaRPr kumimoji="1" lang="ja-JP" altLang="en-US" dirty="0"/>
          </a:p>
        </p:txBody>
      </p:sp>
      <p:cxnSp>
        <p:nvCxnSpPr>
          <p:cNvPr id="31" name="直線矢印コネクタ 30"/>
          <p:cNvCxnSpPr/>
          <p:nvPr/>
        </p:nvCxnSpPr>
        <p:spPr>
          <a:xfrm>
            <a:off x="3589436" y="2898982"/>
            <a:ext cx="1868862" cy="415475"/>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p:nvPr/>
        </p:nvCxnSpPr>
        <p:spPr>
          <a:xfrm>
            <a:off x="3630196" y="3051382"/>
            <a:ext cx="1868862" cy="415475"/>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33" name="直線矢印コネクタ 32"/>
          <p:cNvCxnSpPr/>
          <p:nvPr/>
        </p:nvCxnSpPr>
        <p:spPr>
          <a:xfrm>
            <a:off x="3601181" y="3203782"/>
            <a:ext cx="1868862" cy="415475"/>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34" name="直線矢印コネクタ 33"/>
          <p:cNvCxnSpPr/>
          <p:nvPr/>
        </p:nvCxnSpPr>
        <p:spPr>
          <a:xfrm>
            <a:off x="3627986" y="3356182"/>
            <a:ext cx="1868862" cy="415475"/>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35" name="直線矢印コネクタ 34"/>
          <p:cNvCxnSpPr/>
          <p:nvPr/>
        </p:nvCxnSpPr>
        <p:spPr>
          <a:xfrm>
            <a:off x="3612926" y="3508582"/>
            <a:ext cx="1868862" cy="415475"/>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sp>
        <p:nvSpPr>
          <p:cNvPr id="36" name="テキスト ボックス 35"/>
          <p:cNvSpPr txBox="1"/>
          <p:nvPr/>
        </p:nvSpPr>
        <p:spPr>
          <a:xfrm>
            <a:off x="4147635" y="3249925"/>
            <a:ext cx="706293" cy="369332"/>
          </a:xfrm>
          <a:prstGeom prst="rect">
            <a:avLst/>
          </a:prstGeom>
          <a:noFill/>
        </p:spPr>
        <p:txBody>
          <a:bodyPr wrap="none" rtlCol="0">
            <a:spAutoFit/>
          </a:bodyPr>
          <a:lstStyle/>
          <a:p>
            <a:r>
              <a:rPr kumimoji="1" lang="en-US" altLang="ja-JP" dirty="0" smtClean="0"/>
              <a:t>DATA</a:t>
            </a:r>
            <a:endParaRPr kumimoji="1" lang="ja-JP" altLang="en-US" dirty="0"/>
          </a:p>
        </p:txBody>
      </p:sp>
      <p:cxnSp>
        <p:nvCxnSpPr>
          <p:cNvPr id="37" name="直線矢印コネクタ 36"/>
          <p:cNvCxnSpPr/>
          <p:nvPr/>
        </p:nvCxnSpPr>
        <p:spPr>
          <a:xfrm>
            <a:off x="3601181" y="3647171"/>
            <a:ext cx="1857117" cy="4628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8" name="テキスト ボックス 37"/>
          <p:cNvSpPr txBox="1"/>
          <p:nvPr/>
        </p:nvSpPr>
        <p:spPr>
          <a:xfrm>
            <a:off x="4216305" y="3672997"/>
            <a:ext cx="497890" cy="369332"/>
          </a:xfrm>
          <a:prstGeom prst="rect">
            <a:avLst/>
          </a:prstGeom>
          <a:noFill/>
        </p:spPr>
        <p:txBody>
          <a:bodyPr wrap="none" rtlCol="0">
            <a:spAutoFit/>
          </a:bodyPr>
          <a:lstStyle/>
          <a:p>
            <a:r>
              <a:rPr kumimoji="1" lang="en-US" altLang="ja-JP" dirty="0" smtClean="0"/>
              <a:t>FIN</a:t>
            </a:r>
            <a:endParaRPr kumimoji="1" lang="ja-JP" altLang="en-US" dirty="0"/>
          </a:p>
        </p:txBody>
      </p:sp>
      <p:cxnSp>
        <p:nvCxnSpPr>
          <p:cNvPr id="39" name="直線矢印コネクタ 38"/>
          <p:cNvCxnSpPr/>
          <p:nvPr/>
        </p:nvCxnSpPr>
        <p:spPr>
          <a:xfrm flipH="1">
            <a:off x="3612926" y="4472867"/>
            <a:ext cx="1845372" cy="5582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テキスト ボックス 39"/>
          <p:cNvSpPr txBox="1"/>
          <p:nvPr/>
        </p:nvSpPr>
        <p:spPr>
          <a:xfrm>
            <a:off x="4257065" y="4439505"/>
            <a:ext cx="740106" cy="369332"/>
          </a:xfrm>
          <a:prstGeom prst="rect">
            <a:avLst/>
          </a:prstGeom>
          <a:noFill/>
        </p:spPr>
        <p:txBody>
          <a:bodyPr wrap="none" rtlCol="0">
            <a:spAutoFit/>
          </a:bodyPr>
          <a:lstStyle/>
          <a:p>
            <a:r>
              <a:rPr kumimoji="1" lang="en-US" altLang="ja-JP" dirty="0" smtClean="0"/>
              <a:t>FALSE</a:t>
            </a:r>
            <a:endParaRPr kumimoji="1" lang="ja-JP" altLang="en-US" dirty="0"/>
          </a:p>
        </p:txBody>
      </p:sp>
      <p:sp>
        <p:nvSpPr>
          <p:cNvPr id="41" name="テキスト ボックス 40"/>
          <p:cNvSpPr txBox="1"/>
          <p:nvPr/>
        </p:nvSpPr>
        <p:spPr>
          <a:xfrm>
            <a:off x="5065350" y="4117367"/>
            <a:ext cx="807282" cy="369332"/>
          </a:xfrm>
          <a:prstGeom prst="rect">
            <a:avLst/>
          </a:prstGeom>
          <a:noFill/>
        </p:spPr>
        <p:txBody>
          <a:bodyPr wrap="none" rtlCol="0">
            <a:spAutoFit/>
          </a:bodyPr>
          <a:lstStyle/>
          <a:p>
            <a:r>
              <a:rPr kumimoji="1" lang="en-US" altLang="ja-JP" dirty="0" smtClean="0"/>
              <a:t>CHECK</a:t>
            </a:r>
            <a:endParaRPr kumimoji="1" lang="ja-JP" altLang="en-US" dirty="0"/>
          </a:p>
        </p:txBody>
      </p:sp>
      <p:cxnSp>
        <p:nvCxnSpPr>
          <p:cNvPr id="42" name="直線矢印コネクタ 41"/>
          <p:cNvCxnSpPr/>
          <p:nvPr/>
        </p:nvCxnSpPr>
        <p:spPr>
          <a:xfrm flipH="1">
            <a:off x="6211668" y="2720198"/>
            <a:ext cx="27910" cy="3977675"/>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43" name="直線矢印コネクタ 42"/>
          <p:cNvCxnSpPr/>
          <p:nvPr/>
        </p:nvCxnSpPr>
        <p:spPr>
          <a:xfrm flipH="1">
            <a:off x="8108440" y="2720198"/>
            <a:ext cx="27910" cy="3977675"/>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44" name="直線矢印コネクタ 43"/>
          <p:cNvCxnSpPr/>
          <p:nvPr/>
        </p:nvCxnSpPr>
        <p:spPr>
          <a:xfrm>
            <a:off x="6253533" y="2746987"/>
            <a:ext cx="1882817" cy="4894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 name="テキスト ボックス 44"/>
          <p:cNvSpPr txBox="1"/>
          <p:nvPr/>
        </p:nvSpPr>
        <p:spPr>
          <a:xfrm>
            <a:off x="6797777" y="2535532"/>
            <a:ext cx="774596" cy="369332"/>
          </a:xfrm>
          <a:prstGeom prst="rect">
            <a:avLst/>
          </a:prstGeom>
          <a:noFill/>
        </p:spPr>
        <p:txBody>
          <a:bodyPr wrap="none" rtlCol="0">
            <a:spAutoFit/>
          </a:bodyPr>
          <a:lstStyle/>
          <a:p>
            <a:r>
              <a:rPr kumimoji="1" lang="en-US" altLang="ja-JP" dirty="0" smtClean="0"/>
              <a:t>START</a:t>
            </a:r>
            <a:endParaRPr kumimoji="1" lang="ja-JP" altLang="en-US" dirty="0"/>
          </a:p>
        </p:txBody>
      </p:sp>
      <p:cxnSp>
        <p:nvCxnSpPr>
          <p:cNvPr id="46" name="直線矢印コネクタ 45"/>
          <p:cNvCxnSpPr/>
          <p:nvPr/>
        </p:nvCxnSpPr>
        <p:spPr>
          <a:xfrm>
            <a:off x="6239578" y="2904864"/>
            <a:ext cx="1868862" cy="415475"/>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47" name="直線矢印コネクタ 46"/>
          <p:cNvCxnSpPr/>
          <p:nvPr/>
        </p:nvCxnSpPr>
        <p:spPr>
          <a:xfrm>
            <a:off x="6280338" y="3057264"/>
            <a:ext cx="1868862" cy="415475"/>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48" name="直線矢印コネクタ 47"/>
          <p:cNvCxnSpPr/>
          <p:nvPr/>
        </p:nvCxnSpPr>
        <p:spPr>
          <a:xfrm>
            <a:off x="6251323" y="3209664"/>
            <a:ext cx="1868862" cy="415475"/>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49" name="直線矢印コネクタ 48"/>
          <p:cNvCxnSpPr/>
          <p:nvPr/>
        </p:nvCxnSpPr>
        <p:spPr>
          <a:xfrm>
            <a:off x="6278128" y="3362064"/>
            <a:ext cx="1868862" cy="415475"/>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50" name="直線矢印コネクタ 49"/>
          <p:cNvCxnSpPr/>
          <p:nvPr/>
        </p:nvCxnSpPr>
        <p:spPr>
          <a:xfrm>
            <a:off x="6263068" y="3514464"/>
            <a:ext cx="1868862" cy="415475"/>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sp>
        <p:nvSpPr>
          <p:cNvPr id="51" name="テキスト ボックス 50"/>
          <p:cNvSpPr txBox="1"/>
          <p:nvPr/>
        </p:nvSpPr>
        <p:spPr>
          <a:xfrm>
            <a:off x="6797777" y="3255807"/>
            <a:ext cx="706293" cy="369332"/>
          </a:xfrm>
          <a:prstGeom prst="rect">
            <a:avLst/>
          </a:prstGeom>
          <a:noFill/>
        </p:spPr>
        <p:txBody>
          <a:bodyPr wrap="none" rtlCol="0">
            <a:spAutoFit/>
          </a:bodyPr>
          <a:lstStyle/>
          <a:p>
            <a:r>
              <a:rPr kumimoji="1" lang="en-US" altLang="ja-JP" dirty="0" smtClean="0"/>
              <a:t>DATA</a:t>
            </a:r>
            <a:endParaRPr kumimoji="1" lang="ja-JP" altLang="en-US" dirty="0"/>
          </a:p>
        </p:txBody>
      </p:sp>
      <p:cxnSp>
        <p:nvCxnSpPr>
          <p:cNvPr id="52" name="直線矢印コネクタ 51"/>
          <p:cNvCxnSpPr/>
          <p:nvPr/>
        </p:nvCxnSpPr>
        <p:spPr>
          <a:xfrm>
            <a:off x="6251323" y="3653053"/>
            <a:ext cx="1857117" cy="4628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3" name="テキスト ボックス 52"/>
          <p:cNvSpPr txBox="1"/>
          <p:nvPr/>
        </p:nvSpPr>
        <p:spPr>
          <a:xfrm>
            <a:off x="6866447" y="3678879"/>
            <a:ext cx="497890" cy="369332"/>
          </a:xfrm>
          <a:prstGeom prst="rect">
            <a:avLst/>
          </a:prstGeom>
          <a:noFill/>
        </p:spPr>
        <p:txBody>
          <a:bodyPr wrap="none" rtlCol="0">
            <a:spAutoFit/>
          </a:bodyPr>
          <a:lstStyle/>
          <a:p>
            <a:r>
              <a:rPr kumimoji="1" lang="en-US" altLang="ja-JP" dirty="0" smtClean="0"/>
              <a:t>FIN</a:t>
            </a:r>
            <a:endParaRPr kumimoji="1" lang="ja-JP" altLang="en-US" dirty="0"/>
          </a:p>
        </p:txBody>
      </p:sp>
      <p:cxnSp>
        <p:nvCxnSpPr>
          <p:cNvPr id="57" name="直線矢印コネクタ 56"/>
          <p:cNvCxnSpPr/>
          <p:nvPr/>
        </p:nvCxnSpPr>
        <p:spPr>
          <a:xfrm>
            <a:off x="3559864" y="5176037"/>
            <a:ext cx="1882817" cy="4894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8" name="テキスト ボックス 57"/>
          <p:cNvSpPr txBox="1"/>
          <p:nvPr/>
        </p:nvSpPr>
        <p:spPr>
          <a:xfrm>
            <a:off x="4132018" y="4991371"/>
            <a:ext cx="774596" cy="369332"/>
          </a:xfrm>
          <a:prstGeom prst="rect">
            <a:avLst/>
          </a:prstGeom>
          <a:noFill/>
        </p:spPr>
        <p:txBody>
          <a:bodyPr wrap="none" rtlCol="0">
            <a:spAutoFit/>
          </a:bodyPr>
          <a:lstStyle/>
          <a:p>
            <a:r>
              <a:rPr kumimoji="1" lang="en-US" altLang="ja-JP" dirty="0" smtClean="0"/>
              <a:t>START</a:t>
            </a:r>
            <a:endParaRPr kumimoji="1" lang="ja-JP" altLang="en-US" dirty="0"/>
          </a:p>
        </p:txBody>
      </p:sp>
      <p:cxnSp>
        <p:nvCxnSpPr>
          <p:cNvPr id="59" name="直線矢印コネクタ 58"/>
          <p:cNvCxnSpPr/>
          <p:nvPr/>
        </p:nvCxnSpPr>
        <p:spPr>
          <a:xfrm>
            <a:off x="3573819" y="5360703"/>
            <a:ext cx="1868862" cy="415475"/>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61" name="直線矢印コネクタ 60"/>
          <p:cNvCxnSpPr/>
          <p:nvPr/>
        </p:nvCxnSpPr>
        <p:spPr>
          <a:xfrm>
            <a:off x="6278128" y="3678879"/>
            <a:ext cx="0" cy="220277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62" name="テキスト ボックス 61"/>
          <p:cNvSpPr txBox="1"/>
          <p:nvPr/>
        </p:nvSpPr>
        <p:spPr>
          <a:xfrm>
            <a:off x="6280338" y="4472742"/>
            <a:ext cx="1133644" cy="369332"/>
          </a:xfrm>
          <a:prstGeom prst="rect">
            <a:avLst/>
          </a:prstGeom>
          <a:noFill/>
        </p:spPr>
        <p:txBody>
          <a:bodyPr wrap="none" rtlCol="0">
            <a:spAutoFit/>
          </a:bodyPr>
          <a:lstStyle/>
          <a:p>
            <a:r>
              <a:rPr kumimoji="1" lang="en-US" altLang="ja-JP" dirty="0" smtClean="0"/>
              <a:t>TIME OUT</a:t>
            </a:r>
            <a:endParaRPr kumimoji="1" lang="ja-JP" altLang="en-US" dirty="0"/>
          </a:p>
        </p:txBody>
      </p:sp>
      <p:cxnSp>
        <p:nvCxnSpPr>
          <p:cNvPr id="63" name="直線矢印コネクタ 62"/>
          <p:cNvCxnSpPr/>
          <p:nvPr/>
        </p:nvCxnSpPr>
        <p:spPr>
          <a:xfrm>
            <a:off x="6183758" y="5881655"/>
            <a:ext cx="1882817" cy="4894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4" name="直線矢印コネクタ 63"/>
          <p:cNvCxnSpPr/>
          <p:nvPr/>
        </p:nvCxnSpPr>
        <p:spPr>
          <a:xfrm>
            <a:off x="6197713" y="6066321"/>
            <a:ext cx="1868862" cy="415475"/>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sp>
        <p:nvSpPr>
          <p:cNvPr id="66" name="テキスト ボックス 65"/>
          <p:cNvSpPr txBox="1"/>
          <p:nvPr/>
        </p:nvSpPr>
        <p:spPr>
          <a:xfrm>
            <a:off x="6729474" y="5881655"/>
            <a:ext cx="774596" cy="369332"/>
          </a:xfrm>
          <a:prstGeom prst="rect">
            <a:avLst/>
          </a:prstGeom>
          <a:noFill/>
        </p:spPr>
        <p:txBody>
          <a:bodyPr wrap="none" rtlCol="0">
            <a:spAutoFit/>
          </a:bodyPr>
          <a:lstStyle/>
          <a:p>
            <a:r>
              <a:rPr kumimoji="1" lang="en-US" altLang="ja-JP" dirty="0" smtClean="0"/>
              <a:t>START</a:t>
            </a:r>
            <a:endParaRPr kumimoji="1" lang="ja-JP" altLang="en-US" dirty="0"/>
          </a:p>
        </p:txBody>
      </p:sp>
      <p:sp>
        <p:nvSpPr>
          <p:cNvPr id="67" name="テキスト ボックス 66"/>
          <p:cNvSpPr txBox="1"/>
          <p:nvPr/>
        </p:nvSpPr>
        <p:spPr>
          <a:xfrm>
            <a:off x="6866447" y="6297130"/>
            <a:ext cx="706293" cy="369332"/>
          </a:xfrm>
          <a:prstGeom prst="rect">
            <a:avLst/>
          </a:prstGeom>
          <a:noFill/>
        </p:spPr>
        <p:txBody>
          <a:bodyPr wrap="none" rtlCol="0">
            <a:spAutoFit/>
          </a:bodyPr>
          <a:lstStyle/>
          <a:p>
            <a:r>
              <a:rPr kumimoji="1" lang="en-US" altLang="ja-JP" dirty="0" smtClean="0"/>
              <a:t>DATA</a:t>
            </a:r>
            <a:endParaRPr kumimoji="1" lang="ja-JP" altLang="en-US" dirty="0"/>
          </a:p>
        </p:txBody>
      </p:sp>
      <p:sp>
        <p:nvSpPr>
          <p:cNvPr id="68" name="テキスト ボックス 67"/>
          <p:cNvSpPr txBox="1"/>
          <p:nvPr/>
        </p:nvSpPr>
        <p:spPr>
          <a:xfrm>
            <a:off x="4021100" y="5480837"/>
            <a:ext cx="706293" cy="369332"/>
          </a:xfrm>
          <a:prstGeom prst="rect">
            <a:avLst/>
          </a:prstGeom>
          <a:noFill/>
        </p:spPr>
        <p:txBody>
          <a:bodyPr wrap="none" rtlCol="0">
            <a:spAutoFit/>
          </a:bodyPr>
          <a:lstStyle/>
          <a:p>
            <a:r>
              <a:rPr kumimoji="1" lang="en-US" altLang="ja-JP" dirty="0" smtClean="0"/>
              <a:t>DATA</a:t>
            </a:r>
            <a:endParaRPr kumimoji="1" lang="ja-JP" altLang="en-US" dirty="0"/>
          </a:p>
        </p:txBody>
      </p:sp>
      <p:sp>
        <p:nvSpPr>
          <p:cNvPr id="70" name="フリーフォーム 69"/>
          <p:cNvSpPr/>
          <p:nvPr/>
        </p:nvSpPr>
        <p:spPr>
          <a:xfrm>
            <a:off x="6183758" y="6389640"/>
            <a:ext cx="1772283" cy="308233"/>
          </a:xfrm>
          <a:custGeom>
            <a:avLst/>
            <a:gdLst>
              <a:gd name="connsiteX0" fmla="*/ 0 w 1772283"/>
              <a:gd name="connsiteY0" fmla="*/ 210536 h 308233"/>
              <a:gd name="connsiteX1" fmla="*/ 404695 w 1772283"/>
              <a:gd name="connsiteY1" fmla="*/ 1185 h 308233"/>
              <a:gd name="connsiteX2" fmla="*/ 753569 w 1772283"/>
              <a:gd name="connsiteY2" fmla="*/ 294276 h 308233"/>
              <a:gd name="connsiteX3" fmla="*/ 1116399 w 1772283"/>
              <a:gd name="connsiteY3" fmla="*/ 84925 h 308233"/>
              <a:gd name="connsiteX4" fmla="*/ 1409453 w 1772283"/>
              <a:gd name="connsiteY4" fmla="*/ 224493 h 308233"/>
              <a:gd name="connsiteX5" fmla="*/ 1688553 w 1772283"/>
              <a:gd name="connsiteY5" fmla="*/ 112839 h 308233"/>
              <a:gd name="connsiteX6" fmla="*/ 1772283 w 1772283"/>
              <a:gd name="connsiteY6" fmla="*/ 308233 h 308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2283" h="308233">
                <a:moveTo>
                  <a:pt x="0" y="210536"/>
                </a:moveTo>
                <a:cubicBezTo>
                  <a:pt x="139550" y="98882"/>
                  <a:pt x="279100" y="-12772"/>
                  <a:pt x="404695" y="1185"/>
                </a:cubicBezTo>
                <a:cubicBezTo>
                  <a:pt x="530290" y="15142"/>
                  <a:pt x="634952" y="280319"/>
                  <a:pt x="753569" y="294276"/>
                </a:cubicBezTo>
                <a:cubicBezTo>
                  <a:pt x="872186" y="308233"/>
                  <a:pt x="1007085" y="96555"/>
                  <a:pt x="1116399" y="84925"/>
                </a:cubicBezTo>
                <a:cubicBezTo>
                  <a:pt x="1225713" y="73295"/>
                  <a:pt x="1314094" y="219841"/>
                  <a:pt x="1409453" y="224493"/>
                </a:cubicBezTo>
                <a:cubicBezTo>
                  <a:pt x="1504812" y="229145"/>
                  <a:pt x="1628081" y="98882"/>
                  <a:pt x="1688553" y="112839"/>
                </a:cubicBezTo>
                <a:cubicBezTo>
                  <a:pt x="1749025" y="126796"/>
                  <a:pt x="1742047" y="273341"/>
                  <a:pt x="1772283" y="308233"/>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cxnSp>
        <p:nvCxnSpPr>
          <p:cNvPr id="71" name="直線矢印コネクタ 70"/>
          <p:cNvCxnSpPr/>
          <p:nvPr/>
        </p:nvCxnSpPr>
        <p:spPr>
          <a:xfrm>
            <a:off x="3550026" y="5480837"/>
            <a:ext cx="1868862" cy="415475"/>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72" name="直線矢印コネクタ 71"/>
          <p:cNvCxnSpPr/>
          <p:nvPr/>
        </p:nvCxnSpPr>
        <p:spPr>
          <a:xfrm>
            <a:off x="3538091" y="5624892"/>
            <a:ext cx="1868862" cy="415475"/>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73" name="直線矢印コネクタ 72"/>
          <p:cNvCxnSpPr/>
          <p:nvPr/>
        </p:nvCxnSpPr>
        <p:spPr>
          <a:xfrm>
            <a:off x="3601181" y="5776178"/>
            <a:ext cx="1868862" cy="415475"/>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74" name="直線矢印コネクタ 73"/>
          <p:cNvCxnSpPr/>
          <p:nvPr/>
        </p:nvCxnSpPr>
        <p:spPr>
          <a:xfrm>
            <a:off x="3601181" y="5896312"/>
            <a:ext cx="1868862" cy="415475"/>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sp>
        <p:nvSpPr>
          <p:cNvPr id="75" name="テキスト ボックス 74"/>
          <p:cNvSpPr txBox="1"/>
          <p:nvPr/>
        </p:nvSpPr>
        <p:spPr>
          <a:xfrm>
            <a:off x="546692" y="2274626"/>
            <a:ext cx="877163" cy="369332"/>
          </a:xfrm>
          <a:prstGeom prst="rect">
            <a:avLst/>
          </a:prstGeom>
          <a:noFill/>
        </p:spPr>
        <p:txBody>
          <a:bodyPr wrap="none" rtlCol="0">
            <a:spAutoFit/>
          </a:bodyPr>
          <a:lstStyle/>
          <a:p>
            <a:r>
              <a:rPr kumimoji="1" lang="ja-JP" altLang="en-US" dirty="0" smtClean="0"/>
              <a:t>送る側</a:t>
            </a:r>
            <a:endParaRPr kumimoji="1" lang="ja-JP" altLang="en-US" dirty="0"/>
          </a:p>
        </p:txBody>
      </p:sp>
      <p:sp>
        <p:nvSpPr>
          <p:cNvPr id="76" name="テキスト ボックス 75"/>
          <p:cNvSpPr txBox="1"/>
          <p:nvPr/>
        </p:nvSpPr>
        <p:spPr>
          <a:xfrm>
            <a:off x="2119714" y="2283655"/>
            <a:ext cx="1107996" cy="369332"/>
          </a:xfrm>
          <a:prstGeom prst="rect">
            <a:avLst/>
          </a:prstGeom>
          <a:noFill/>
        </p:spPr>
        <p:txBody>
          <a:bodyPr wrap="none" rtlCol="0">
            <a:spAutoFit/>
          </a:bodyPr>
          <a:lstStyle/>
          <a:p>
            <a:r>
              <a:rPr kumimoji="1" lang="ja-JP" altLang="en-US" dirty="0" smtClean="0"/>
              <a:t>もらう側</a:t>
            </a:r>
            <a:endParaRPr kumimoji="1" lang="ja-JP" altLang="en-US" dirty="0"/>
          </a:p>
        </p:txBody>
      </p:sp>
      <p:sp>
        <p:nvSpPr>
          <p:cNvPr id="77" name="テキスト ボックス 76"/>
          <p:cNvSpPr txBox="1"/>
          <p:nvPr/>
        </p:nvSpPr>
        <p:spPr>
          <a:xfrm>
            <a:off x="3167820" y="2318770"/>
            <a:ext cx="877163" cy="369332"/>
          </a:xfrm>
          <a:prstGeom prst="rect">
            <a:avLst/>
          </a:prstGeom>
          <a:noFill/>
        </p:spPr>
        <p:txBody>
          <a:bodyPr wrap="none" rtlCol="0">
            <a:spAutoFit/>
          </a:bodyPr>
          <a:lstStyle/>
          <a:p>
            <a:r>
              <a:rPr kumimoji="1" lang="ja-JP" altLang="en-US" dirty="0" smtClean="0"/>
              <a:t>送る側</a:t>
            </a:r>
            <a:endParaRPr kumimoji="1" lang="ja-JP" altLang="en-US" dirty="0"/>
          </a:p>
        </p:txBody>
      </p:sp>
      <p:sp>
        <p:nvSpPr>
          <p:cNvPr id="78" name="テキスト ボックス 77"/>
          <p:cNvSpPr txBox="1"/>
          <p:nvPr/>
        </p:nvSpPr>
        <p:spPr>
          <a:xfrm>
            <a:off x="4740842" y="2327799"/>
            <a:ext cx="1107996" cy="369332"/>
          </a:xfrm>
          <a:prstGeom prst="rect">
            <a:avLst/>
          </a:prstGeom>
          <a:noFill/>
        </p:spPr>
        <p:txBody>
          <a:bodyPr wrap="none" rtlCol="0">
            <a:spAutoFit/>
          </a:bodyPr>
          <a:lstStyle/>
          <a:p>
            <a:r>
              <a:rPr kumimoji="1" lang="ja-JP" altLang="en-US" dirty="0" smtClean="0"/>
              <a:t>もらう側</a:t>
            </a:r>
            <a:endParaRPr kumimoji="1" lang="ja-JP" altLang="en-US" dirty="0"/>
          </a:p>
        </p:txBody>
      </p:sp>
      <p:sp>
        <p:nvSpPr>
          <p:cNvPr id="79" name="テキスト ボックス 78"/>
          <p:cNvSpPr txBox="1"/>
          <p:nvPr/>
        </p:nvSpPr>
        <p:spPr>
          <a:xfrm>
            <a:off x="5853302" y="2341837"/>
            <a:ext cx="877163" cy="369332"/>
          </a:xfrm>
          <a:prstGeom prst="rect">
            <a:avLst/>
          </a:prstGeom>
          <a:noFill/>
        </p:spPr>
        <p:txBody>
          <a:bodyPr wrap="none" rtlCol="0">
            <a:spAutoFit/>
          </a:bodyPr>
          <a:lstStyle/>
          <a:p>
            <a:r>
              <a:rPr kumimoji="1" lang="ja-JP" altLang="en-US" dirty="0" smtClean="0"/>
              <a:t>送る側</a:t>
            </a:r>
            <a:endParaRPr kumimoji="1" lang="ja-JP" altLang="en-US" dirty="0"/>
          </a:p>
        </p:txBody>
      </p:sp>
      <p:sp>
        <p:nvSpPr>
          <p:cNvPr id="80" name="テキスト ボックス 79"/>
          <p:cNvSpPr txBox="1"/>
          <p:nvPr/>
        </p:nvSpPr>
        <p:spPr>
          <a:xfrm>
            <a:off x="7426324" y="2350866"/>
            <a:ext cx="1107996" cy="369332"/>
          </a:xfrm>
          <a:prstGeom prst="rect">
            <a:avLst/>
          </a:prstGeom>
          <a:noFill/>
        </p:spPr>
        <p:txBody>
          <a:bodyPr wrap="none" rtlCol="0">
            <a:spAutoFit/>
          </a:bodyPr>
          <a:lstStyle/>
          <a:p>
            <a:r>
              <a:rPr kumimoji="1" lang="ja-JP" altLang="en-US" dirty="0" smtClean="0"/>
              <a:t>もらう側</a:t>
            </a:r>
            <a:endParaRPr kumimoji="1" lang="ja-JP" altLang="en-US" dirty="0"/>
          </a:p>
        </p:txBody>
      </p:sp>
    </p:spTree>
    <p:extLst>
      <p:ext uri="{BB962C8B-B14F-4D97-AF65-F5344CB8AC3E}">
        <p14:creationId xmlns:p14="http://schemas.microsoft.com/office/powerpoint/2010/main" val="31810207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ハードウェア構成図</a:t>
            </a:r>
            <a:endParaRPr kumimoji="1" lang="ja-JP" altLang="en-US" dirty="0"/>
          </a:p>
        </p:txBody>
      </p:sp>
      <p:pic>
        <p:nvPicPr>
          <p:cNvPr id="6" name="図 5"/>
          <p:cNvPicPr>
            <a:picLocks noChangeAspect="1"/>
          </p:cNvPicPr>
          <p:nvPr/>
        </p:nvPicPr>
        <p:blipFill>
          <a:blip r:embed="rId3"/>
          <a:stretch>
            <a:fillRect/>
          </a:stretch>
        </p:blipFill>
        <p:spPr>
          <a:xfrm>
            <a:off x="4205063" y="1473466"/>
            <a:ext cx="1502524" cy="1502524"/>
          </a:xfrm>
          <a:prstGeom prst="rect">
            <a:avLst/>
          </a:prstGeom>
        </p:spPr>
      </p:pic>
      <p:pic>
        <p:nvPicPr>
          <p:cNvPr id="7" name="図 6"/>
          <p:cNvPicPr>
            <a:picLocks noChangeAspect="1"/>
          </p:cNvPicPr>
          <p:nvPr/>
        </p:nvPicPr>
        <p:blipFill>
          <a:blip r:embed="rId3"/>
          <a:stretch>
            <a:fillRect/>
          </a:stretch>
        </p:blipFill>
        <p:spPr>
          <a:xfrm>
            <a:off x="5707587" y="1417638"/>
            <a:ext cx="1558352" cy="1558352"/>
          </a:xfrm>
          <a:prstGeom prst="rect">
            <a:avLst/>
          </a:prstGeom>
        </p:spPr>
      </p:pic>
      <p:pic>
        <p:nvPicPr>
          <p:cNvPr id="9" name="図 8"/>
          <p:cNvPicPr>
            <a:picLocks noChangeAspect="1"/>
          </p:cNvPicPr>
          <p:nvPr/>
        </p:nvPicPr>
        <p:blipFill>
          <a:blip r:embed="rId3"/>
          <a:stretch>
            <a:fillRect/>
          </a:stretch>
        </p:blipFill>
        <p:spPr>
          <a:xfrm>
            <a:off x="3138766" y="5010475"/>
            <a:ext cx="1373713" cy="1373713"/>
          </a:xfrm>
          <a:prstGeom prst="rect">
            <a:avLst/>
          </a:prstGeom>
        </p:spPr>
      </p:pic>
      <p:pic>
        <p:nvPicPr>
          <p:cNvPr id="10" name="図 9"/>
          <p:cNvPicPr>
            <a:picLocks noChangeAspect="1"/>
          </p:cNvPicPr>
          <p:nvPr/>
        </p:nvPicPr>
        <p:blipFill>
          <a:blip r:embed="rId3"/>
          <a:stretch>
            <a:fillRect/>
          </a:stretch>
        </p:blipFill>
        <p:spPr>
          <a:xfrm>
            <a:off x="4855229" y="5198794"/>
            <a:ext cx="1373713" cy="1373713"/>
          </a:xfrm>
          <a:prstGeom prst="rect">
            <a:avLst/>
          </a:prstGeom>
        </p:spPr>
      </p:pic>
      <p:pic>
        <p:nvPicPr>
          <p:cNvPr id="11" name="図 10"/>
          <p:cNvPicPr>
            <a:picLocks noChangeAspect="1"/>
          </p:cNvPicPr>
          <p:nvPr/>
        </p:nvPicPr>
        <p:blipFill>
          <a:blip r:embed="rId3"/>
          <a:stretch>
            <a:fillRect/>
          </a:stretch>
        </p:blipFill>
        <p:spPr>
          <a:xfrm>
            <a:off x="6703487" y="4323618"/>
            <a:ext cx="1373713" cy="1373713"/>
          </a:xfrm>
          <a:prstGeom prst="rect">
            <a:avLst/>
          </a:prstGeom>
        </p:spPr>
      </p:pic>
      <p:pic>
        <p:nvPicPr>
          <p:cNvPr id="12" name="図 11"/>
          <p:cNvPicPr>
            <a:picLocks noChangeAspect="1"/>
          </p:cNvPicPr>
          <p:nvPr/>
        </p:nvPicPr>
        <p:blipFill>
          <a:blip r:embed="rId3"/>
          <a:stretch>
            <a:fillRect/>
          </a:stretch>
        </p:blipFill>
        <p:spPr>
          <a:xfrm>
            <a:off x="4205063" y="3636761"/>
            <a:ext cx="1373713" cy="1373713"/>
          </a:xfrm>
          <a:prstGeom prst="rect">
            <a:avLst/>
          </a:prstGeom>
        </p:spPr>
      </p:pic>
      <p:cxnSp>
        <p:nvCxnSpPr>
          <p:cNvPr id="22" name="直線矢印コネクタ 21"/>
          <p:cNvCxnSpPr/>
          <p:nvPr/>
        </p:nvCxnSpPr>
        <p:spPr>
          <a:xfrm>
            <a:off x="1982714" y="4200983"/>
            <a:ext cx="2529765" cy="122635"/>
          </a:xfrm>
          <a:prstGeom prst="straightConnector1">
            <a:avLst/>
          </a:prstGeom>
          <a:ln>
            <a:solidFill>
              <a:schemeClr val="tx1"/>
            </a:solidFill>
            <a:prstDash val="sys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24" name="直線矢印コネクタ 23"/>
          <p:cNvCxnSpPr/>
          <p:nvPr/>
        </p:nvCxnSpPr>
        <p:spPr>
          <a:xfrm>
            <a:off x="1982714" y="4717383"/>
            <a:ext cx="1478121" cy="865319"/>
          </a:xfrm>
          <a:prstGeom prst="straightConnector1">
            <a:avLst/>
          </a:prstGeom>
          <a:ln>
            <a:solidFill>
              <a:schemeClr val="tx1"/>
            </a:solidFill>
            <a:prstDash val="sys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26" name="直線矢印コネクタ 25"/>
          <p:cNvCxnSpPr/>
          <p:nvPr/>
        </p:nvCxnSpPr>
        <p:spPr>
          <a:xfrm>
            <a:off x="1982714" y="4505783"/>
            <a:ext cx="4720773" cy="406994"/>
          </a:xfrm>
          <a:prstGeom prst="straightConnector1">
            <a:avLst/>
          </a:prstGeom>
          <a:ln>
            <a:solidFill>
              <a:schemeClr val="tx1"/>
            </a:solidFill>
            <a:prstDash val="sys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30" name="直線矢印コネクタ 29"/>
          <p:cNvCxnSpPr/>
          <p:nvPr/>
        </p:nvCxnSpPr>
        <p:spPr>
          <a:xfrm>
            <a:off x="1982714" y="4505783"/>
            <a:ext cx="3027123" cy="1191548"/>
          </a:xfrm>
          <a:prstGeom prst="straightConnector1">
            <a:avLst/>
          </a:prstGeom>
          <a:ln>
            <a:solidFill>
              <a:schemeClr val="tx1"/>
            </a:solidFill>
            <a:prstDash val="sys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37" name="直線矢印コネクタ 36"/>
          <p:cNvCxnSpPr/>
          <p:nvPr/>
        </p:nvCxnSpPr>
        <p:spPr>
          <a:xfrm>
            <a:off x="5400577" y="1800421"/>
            <a:ext cx="600064" cy="0"/>
          </a:xfrm>
          <a:prstGeom prst="straightConnector1">
            <a:avLst/>
          </a:prstGeom>
          <a:ln w="38100" cmpd="sng">
            <a:solidFill>
              <a:schemeClr val="tx2">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8" name="直線矢印コネクタ 37"/>
          <p:cNvCxnSpPr/>
          <p:nvPr/>
        </p:nvCxnSpPr>
        <p:spPr>
          <a:xfrm flipH="1">
            <a:off x="5434913" y="2315696"/>
            <a:ext cx="545348" cy="0"/>
          </a:xfrm>
          <a:prstGeom prst="straightConnector1">
            <a:avLst/>
          </a:prstGeom>
          <a:ln w="38100" cmpd="sng">
            <a:solidFill>
              <a:schemeClr val="tx2">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0" name="直線矢印コネクタ 39"/>
          <p:cNvCxnSpPr/>
          <p:nvPr/>
        </p:nvCxnSpPr>
        <p:spPr>
          <a:xfrm flipV="1">
            <a:off x="1982714" y="2315696"/>
            <a:ext cx="2529765" cy="1563157"/>
          </a:xfrm>
          <a:prstGeom prst="straightConnector1">
            <a:avLst/>
          </a:prstGeom>
          <a:ln>
            <a:solidFill>
              <a:schemeClr val="tx1"/>
            </a:solidFill>
            <a:prstDash val="sysDash"/>
            <a:headEnd type="arrow"/>
            <a:tailEnd type="arrow"/>
          </a:ln>
        </p:spPr>
        <p:style>
          <a:lnRef idx="2">
            <a:schemeClr val="accent1"/>
          </a:lnRef>
          <a:fillRef idx="0">
            <a:schemeClr val="accent1"/>
          </a:fillRef>
          <a:effectRef idx="1">
            <a:schemeClr val="accent1"/>
          </a:effectRef>
          <a:fontRef idx="minor">
            <a:schemeClr val="tx1"/>
          </a:fontRef>
        </p:style>
      </p:cxnSp>
      <p:sp>
        <p:nvSpPr>
          <p:cNvPr id="42" name="テキスト ボックス 41"/>
          <p:cNvSpPr txBox="1"/>
          <p:nvPr/>
        </p:nvSpPr>
        <p:spPr>
          <a:xfrm>
            <a:off x="4311284" y="2500362"/>
            <a:ext cx="3185487" cy="369332"/>
          </a:xfrm>
          <a:prstGeom prst="rect">
            <a:avLst/>
          </a:prstGeom>
          <a:solidFill>
            <a:schemeClr val="bg2">
              <a:lumMod val="60000"/>
              <a:lumOff val="40000"/>
            </a:schemeClr>
          </a:solidFill>
        </p:spPr>
        <p:txBody>
          <a:bodyPr wrap="none" rtlCol="0">
            <a:spAutoFit/>
          </a:bodyPr>
          <a:lstStyle/>
          <a:p>
            <a:r>
              <a:rPr kumimoji="1" lang="ja-JP" altLang="en-US" dirty="0" smtClean="0"/>
              <a:t>ノード情報、セキュアな情報</a:t>
            </a:r>
            <a:endParaRPr kumimoji="1" lang="ja-JP" altLang="en-US" dirty="0"/>
          </a:p>
        </p:txBody>
      </p:sp>
      <p:sp>
        <p:nvSpPr>
          <p:cNvPr id="43" name="四角形吹き出し 42"/>
          <p:cNvSpPr/>
          <p:nvPr/>
        </p:nvSpPr>
        <p:spPr>
          <a:xfrm>
            <a:off x="6435618" y="1388339"/>
            <a:ext cx="1660642" cy="581547"/>
          </a:xfrm>
          <a:prstGeom prst="wedgeRectCallout">
            <a:avLst>
              <a:gd name="adj1" fmla="val -53881"/>
              <a:gd name="adj2" fmla="val 130242"/>
            </a:avLst>
          </a:prstGeom>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b="1" dirty="0">
                <a:solidFill>
                  <a:srgbClr val="0000FF"/>
                </a:solidFill>
              </a:rPr>
              <a:t>追加したいノード</a:t>
            </a:r>
          </a:p>
        </p:txBody>
      </p:sp>
      <p:sp>
        <p:nvSpPr>
          <p:cNvPr id="44" name="角丸四角形吹き出し 43"/>
          <p:cNvSpPr/>
          <p:nvPr/>
        </p:nvSpPr>
        <p:spPr>
          <a:xfrm>
            <a:off x="4002055" y="1404805"/>
            <a:ext cx="1360959" cy="390790"/>
          </a:xfrm>
          <a:prstGeom prst="wedgeRoundRectCallout">
            <a:avLst>
              <a:gd name="adj1" fmla="val 29411"/>
              <a:gd name="adj2" fmla="val 155357"/>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b="1" dirty="0">
                <a:solidFill>
                  <a:srgbClr val="0000FF"/>
                </a:solidFill>
              </a:rPr>
              <a:t>コネクタ</a:t>
            </a:r>
          </a:p>
        </p:txBody>
      </p:sp>
      <p:sp>
        <p:nvSpPr>
          <p:cNvPr id="45" name="テキスト ボックス 44"/>
          <p:cNvSpPr txBox="1"/>
          <p:nvPr/>
        </p:nvSpPr>
        <p:spPr>
          <a:xfrm>
            <a:off x="2432395" y="3878853"/>
            <a:ext cx="1569660" cy="369332"/>
          </a:xfrm>
          <a:prstGeom prst="rect">
            <a:avLst/>
          </a:prstGeom>
          <a:solidFill>
            <a:schemeClr val="bg2">
              <a:lumMod val="60000"/>
              <a:lumOff val="40000"/>
            </a:schemeClr>
          </a:solidFill>
        </p:spPr>
        <p:txBody>
          <a:bodyPr wrap="none" rtlCol="0">
            <a:spAutoFit/>
          </a:bodyPr>
          <a:lstStyle/>
          <a:p>
            <a:r>
              <a:rPr kumimoji="1" lang="ja-JP" altLang="en-US" dirty="0" smtClean="0"/>
              <a:t>センサデータ</a:t>
            </a:r>
            <a:endParaRPr kumimoji="1" lang="ja-JP" altLang="en-US" dirty="0"/>
          </a:p>
        </p:txBody>
      </p:sp>
      <p:sp>
        <p:nvSpPr>
          <p:cNvPr id="46" name="テキスト ボックス 45"/>
          <p:cNvSpPr txBox="1"/>
          <p:nvPr/>
        </p:nvSpPr>
        <p:spPr>
          <a:xfrm>
            <a:off x="2353936" y="4543445"/>
            <a:ext cx="1569660" cy="369332"/>
          </a:xfrm>
          <a:prstGeom prst="rect">
            <a:avLst/>
          </a:prstGeom>
          <a:solidFill>
            <a:schemeClr val="bg2">
              <a:lumMod val="60000"/>
              <a:lumOff val="40000"/>
            </a:schemeClr>
          </a:solidFill>
        </p:spPr>
        <p:txBody>
          <a:bodyPr wrap="none" rtlCol="0">
            <a:spAutoFit/>
          </a:bodyPr>
          <a:lstStyle/>
          <a:p>
            <a:r>
              <a:rPr kumimoji="1" lang="ja-JP" altLang="en-US" dirty="0" smtClean="0"/>
              <a:t>センサデータ</a:t>
            </a:r>
            <a:endParaRPr kumimoji="1" lang="ja-JP" altLang="en-US" dirty="0"/>
          </a:p>
        </p:txBody>
      </p:sp>
      <p:sp>
        <p:nvSpPr>
          <p:cNvPr id="48" name="テキスト ボックス 47"/>
          <p:cNvSpPr txBox="1"/>
          <p:nvPr/>
        </p:nvSpPr>
        <p:spPr>
          <a:xfrm>
            <a:off x="1739897" y="2777398"/>
            <a:ext cx="2262158" cy="646331"/>
          </a:xfrm>
          <a:prstGeom prst="rect">
            <a:avLst/>
          </a:prstGeom>
          <a:solidFill>
            <a:schemeClr val="bg2">
              <a:lumMod val="60000"/>
              <a:lumOff val="40000"/>
            </a:schemeClr>
          </a:solidFill>
        </p:spPr>
        <p:txBody>
          <a:bodyPr wrap="none" rtlCol="0">
            <a:spAutoFit/>
          </a:bodyPr>
          <a:lstStyle/>
          <a:p>
            <a:r>
              <a:rPr kumimoji="1" lang="ja-JP" altLang="en-US" dirty="0" smtClean="0"/>
              <a:t>新しいノードの情報</a:t>
            </a:r>
            <a:endParaRPr kumimoji="1" lang="en-US" altLang="ja-JP" dirty="0" smtClean="0"/>
          </a:p>
          <a:p>
            <a:r>
              <a:rPr kumimoji="1" lang="ja-JP" altLang="en-US" dirty="0" smtClean="0"/>
              <a:t>セキュな情報</a:t>
            </a:r>
            <a:endParaRPr kumimoji="1" lang="ja-JP" altLang="en-US" dirty="0"/>
          </a:p>
        </p:txBody>
      </p:sp>
      <p:sp>
        <p:nvSpPr>
          <p:cNvPr id="49" name="円柱 48"/>
          <p:cNvSpPr/>
          <p:nvPr/>
        </p:nvSpPr>
        <p:spPr>
          <a:xfrm>
            <a:off x="457200" y="3448441"/>
            <a:ext cx="1525514" cy="1562033"/>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サーバ</a:t>
            </a:r>
            <a:endParaRPr kumimoji="1" lang="ja-JP" altLang="en-US" dirty="0"/>
          </a:p>
        </p:txBody>
      </p:sp>
    </p:spTree>
    <p:extLst>
      <p:ext uri="{BB962C8B-B14F-4D97-AF65-F5344CB8AC3E}">
        <p14:creationId xmlns:p14="http://schemas.microsoft.com/office/powerpoint/2010/main" val="41598380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シナリオ</a:t>
            </a:r>
            <a:endParaRPr kumimoji="1" lang="ja-JP" altLang="en-US" dirty="0"/>
          </a:p>
        </p:txBody>
      </p:sp>
      <p:sp>
        <p:nvSpPr>
          <p:cNvPr id="3" name="コンテンツ プレースホルダー 2"/>
          <p:cNvSpPr>
            <a:spLocks noGrp="1"/>
          </p:cNvSpPr>
          <p:nvPr>
            <p:ph idx="1"/>
          </p:nvPr>
        </p:nvSpPr>
        <p:spPr>
          <a:xfrm>
            <a:off x="443244" y="1614157"/>
            <a:ext cx="8027427" cy="4800600"/>
          </a:xfrm>
        </p:spPr>
        <p:txBody>
          <a:bodyPr>
            <a:normAutofit/>
          </a:bodyPr>
          <a:lstStyle/>
          <a:p>
            <a:r>
              <a:rPr kumimoji="1" lang="ja-JP" altLang="en-US" dirty="0" smtClean="0"/>
              <a:t>近い</a:t>
            </a:r>
            <a:r>
              <a:rPr kumimoji="1" lang="ja-JP" altLang="en-US" dirty="0" smtClean="0"/>
              <a:t>将来、</a:t>
            </a:r>
            <a:r>
              <a:rPr kumimoji="1" lang="ja-JP" altLang="en-US" dirty="0" smtClean="0"/>
              <a:t>アプリケーション</a:t>
            </a:r>
            <a:r>
              <a:rPr kumimoji="1" lang="ja-JP" altLang="en-US" dirty="0" smtClean="0"/>
              <a:t>に</a:t>
            </a:r>
            <a:r>
              <a:rPr kumimoji="1" lang="ja-JP" altLang="en-US" dirty="0" smtClean="0"/>
              <a:t>必要</a:t>
            </a:r>
            <a:r>
              <a:rPr kumimoji="1" lang="ja-JP" altLang="en-US" dirty="0" smtClean="0"/>
              <a:t>なセンサノードをお店で購入し、設置するようになる</a:t>
            </a:r>
            <a:endParaRPr kumimoji="1" lang="en-US" altLang="ja-JP" dirty="0"/>
          </a:p>
          <a:p>
            <a:r>
              <a:rPr kumimoji="1" lang="ja-JP" altLang="en-US" dirty="0" smtClean="0"/>
              <a:t>エンドユーザ</a:t>
            </a:r>
            <a:r>
              <a:rPr kumimoji="1" lang="ja-JP" altLang="en-US" dirty="0"/>
              <a:t>が</a:t>
            </a:r>
            <a:r>
              <a:rPr kumimoji="1" lang="ja-JP" altLang="en-US" dirty="0" smtClean="0"/>
              <a:t>、セキュアな</a:t>
            </a:r>
            <a:r>
              <a:rPr kumimoji="1" lang="en-US" altLang="ja-JP" dirty="0" smtClean="0"/>
              <a:t>WSN</a:t>
            </a:r>
            <a:r>
              <a:rPr kumimoji="1" lang="ja-JP" altLang="en-US" dirty="0" smtClean="0"/>
              <a:t>を簡単に設置できると、、、</a:t>
            </a:r>
            <a:endParaRPr kumimoji="1" lang="en-US" altLang="ja-JP" dirty="0"/>
          </a:p>
          <a:p>
            <a:pPr marL="114300" indent="0">
              <a:buNone/>
            </a:pPr>
            <a:endParaRPr kumimoji="1" lang="en-US" altLang="ja-JP" dirty="0" smtClean="0"/>
          </a:p>
          <a:p>
            <a:pPr marL="114300" indent="0">
              <a:buNone/>
            </a:pPr>
            <a:endParaRPr kumimoji="1" lang="en-US" altLang="ja-JP" dirty="0" smtClean="0"/>
          </a:p>
          <a:p>
            <a:pPr marL="114300" indent="0">
              <a:buNone/>
            </a:pPr>
            <a:endParaRPr kumimoji="1" lang="en-US" altLang="ja-JP" dirty="0"/>
          </a:p>
          <a:p>
            <a:r>
              <a:rPr kumimoji="1" lang="ja-JP" altLang="en-US" dirty="0"/>
              <a:t>泥棒の侵入を検知して、通知する</a:t>
            </a:r>
            <a:r>
              <a:rPr kumimoji="1" lang="ja-JP" altLang="en-US" dirty="0" smtClean="0"/>
              <a:t>システム</a:t>
            </a:r>
            <a:endParaRPr kumimoji="1" lang="en-US" altLang="ja-JP" dirty="0" smtClean="0"/>
          </a:p>
          <a:p>
            <a:r>
              <a:rPr kumimoji="1" lang="ja-JP" altLang="en-US" dirty="0" smtClean="0"/>
              <a:t>健康</a:t>
            </a:r>
            <a:r>
              <a:rPr kumimoji="1" lang="ja-JP" altLang="en-US" dirty="0" smtClean="0"/>
              <a:t>情報を</a:t>
            </a:r>
            <a:r>
              <a:rPr kumimoji="1" lang="ja-JP" altLang="en-US" dirty="0" smtClean="0"/>
              <a:t>医者に</a:t>
            </a:r>
            <a:r>
              <a:rPr kumimoji="1" lang="ja-JP" altLang="en-US" dirty="0" smtClean="0"/>
              <a:t>送信して</a:t>
            </a:r>
            <a:r>
              <a:rPr kumimoji="1" lang="ja-JP" altLang="en-US" dirty="0" smtClean="0"/>
              <a:t>、</a:t>
            </a:r>
            <a:r>
              <a:rPr kumimoji="1" lang="ja-JP" altLang="en-US" dirty="0" smtClean="0"/>
              <a:t>リアルタイム</a:t>
            </a:r>
            <a:r>
              <a:rPr kumimoji="1" lang="ja-JP" altLang="en-US" dirty="0" smtClean="0"/>
              <a:t>に</a:t>
            </a:r>
            <a:r>
              <a:rPr kumimoji="1" lang="ja-JP" altLang="en-US" dirty="0" smtClean="0"/>
              <a:t>診察するシステム</a:t>
            </a:r>
            <a:endParaRPr kumimoji="1" lang="en-US" altLang="ja-JP" dirty="0" smtClean="0"/>
          </a:p>
          <a:p>
            <a:endParaRPr kumimoji="1" lang="ja-JP" altLang="en-US" dirty="0"/>
          </a:p>
        </p:txBody>
      </p:sp>
      <p:sp>
        <p:nvSpPr>
          <p:cNvPr id="4" name="下矢印 3"/>
          <p:cNvSpPr/>
          <p:nvPr/>
        </p:nvSpPr>
        <p:spPr>
          <a:xfrm>
            <a:off x="4060899" y="3245494"/>
            <a:ext cx="600064" cy="51639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37581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問題意識</a:t>
            </a:r>
            <a:endParaRPr lang="en-US" dirty="0"/>
          </a:p>
        </p:txBody>
      </p:sp>
      <p:sp>
        <p:nvSpPr>
          <p:cNvPr id="3" name="Content Placeholder 2"/>
          <p:cNvSpPr>
            <a:spLocks noGrp="1"/>
          </p:cNvSpPr>
          <p:nvPr>
            <p:ph idx="1"/>
          </p:nvPr>
        </p:nvSpPr>
        <p:spPr>
          <a:xfrm>
            <a:off x="457200" y="1600200"/>
            <a:ext cx="7929742" cy="4800600"/>
          </a:xfrm>
        </p:spPr>
        <p:txBody>
          <a:bodyPr/>
          <a:lstStyle/>
          <a:p>
            <a:r>
              <a:rPr lang="en-US" altLang="ja-JP" dirty="0" smtClean="0"/>
              <a:t>WSN</a:t>
            </a:r>
            <a:r>
              <a:rPr lang="ja-JP" altLang="en-US" dirty="0" smtClean="0"/>
              <a:t>を設置するためには、</a:t>
            </a:r>
            <a:r>
              <a:rPr lang="en-US" altLang="ja-JP" dirty="0" smtClean="0"/>
              <a:t>WSN</a:t>
            </a:r>
            <a:r>
              <a:rPr lang="ja-JP" altLang="en-US" dirty="0" smtClean="0"/>
              <a:t>に関する知識や経験や労力が必要</a:t>
            </a:r>
            <a:endParaRPr lang="en-US" altLang="ja-JP" dirty="0" smtClean="0"/>
          </a:p>
          <a:p>
            <a:pPr lvl="1"/>
            <a:r>
              <a:rPr lang="ja-JP" altLang="en-US" dirty="0" smtClean="0"/>
              <a:t>複数の</a:t>
            </a:r>
            <a:r>
              <a:rPr lang="en-US" altLang="ja-JP" dirty="0" smtClean="0"/>
              <a:t>WSN</a:t>
            </a:r>
            <a:r>
              <a:rPr lang="ja-JP" altLang="en-US" dirty="0" smtClean="0"/>
              <a:t>を区別して設置できる必要がある</a:t>
            </a:r>
            <a:endParaRPr lang="en-US" altLang="ja-JP" dirty="0" smtClean="0"/>
          </a:p>
          <a:p>
            <a:pPr lvl="1"/>
            <a:r>
              <a:rPr lang="ja-JP" altLang="en-US" dirty="0" smtClean="0"/>
              <a:t>センサ</a:t>
            </a:r>
            <a:r>
              <a:rPr lang="ja-JP" altLang="en-US" dirty="0" smtClean="0"/>
              <a:t>ノードの機能</a:t>
            </a:r>
            <a:r>
              <a:rPr lang="ja-JP" altLang="en-US" dirty="0" smtClean="0"/>
              <a:t>によって、登録の仕方が違う</a:t>
            </a:r>
            <a:endParaRPr lang="en-US" altLang="ja-JP" dirty="0" smtClean="0"/>
          </a:p>
          <a:p>
            <a:pPr lvl="1"/>
            <a:r>
              <a:rPr lang="ja-JP" altLang="en-US" dirty="0" smtClean="0"/>
              <a:t>セキュア</a:t>
            </a:r>
            <a:r>
              <a:rPr lang="ja-JP" altLang="en-US" dirty="0" smtClean="0"/>
              <a:t>な</a:t>
            </a:r>
            <a:r>
              <a:rPr lang="en-US" altLang="ja-JP" dirty="0" smtClean="0"/>
              <a:t>WSN</a:t>
            </a:r>
            <a:r>
              <a:rPr lang="ja-JP" altLang="en-US" dirty="0" smtClean="0"/>
              <a:t>を</a:t>
            </a:r>
            <a:r>
              <a:rPr lang="ja-JP" altLang="en-US" dirty="0" smtClean="0"/>
              <a:t>設定</a:t>
            </a:r>
            <a:r>
              <a:rPr lang="ja-JP" altLang="en-US" dirty="0" smtClean="0"/>
              <a:t>できる必要がある</a:t>
            </a:r>
            <a:endParaRPr lang="en-US" altLang="ja-JP" dirty="0" smtClean="0"/>
          </a:p>
        </p:txBody>
      </p:sp>
      <p:pic>
        <p:nvPicPr>
          <p:cNvPr id="5" name="図 4"/>
          <p:cNvPicPr>
            <a:picLocks noChangeAspect="1"/>
          </p:cNvPicPr>
          <p:nvPr/>
        </p:nvPicPr>
        <p:blipFill>
          <a:blip r:embed="rId3"/>
          <a:stretch>
            <a:fillRect/>
          </a:stretch>
        </p:blipFill>
        <p:spPr>
          <a:xfrm>
            <a:off x="742615" y="3882337"/>
            <a:ext cx="3301709" cy="2465964"/>
          </a:xfrm>
          <a:prstGeom prst="rect">
            <a:avLst/>
          </a:prstGeom>
        </p:spPr>
      </p:pic>
      <p:sp>
        <p:nvSpPr>
          <p:cNvPr id="6" name="円/楕円 5"/>
          <p:cNvSpPr/>
          <p:nvPr/>
        </p:nvSpPr>
        <p:spPr>
          <a:xfrm>
            <a:off x="4874979" y="4246566"/>
            <a:ext cx="2089277" cy="1884329"/>
          </a:xfrm>
          <a:prstGeom prst="ellipse">
            <a:avLst/>
          </a:prstGeom>
          <a:no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800000"/>
                </a:solidFill>
              </a:rPr>
              <a:t>WSN</a:t>
            </a:r>
            <a:r>
              <a:rPr kumimoji="1" lang="en-US" altLang="ja-JP" dirty="0">
                <a:solidFill>
                  <a:srgbClr val="800000"/>
                </a:solidFill>
              </a:rPr>
              <a:t> </a:t>
            </a:r>
            <a:r>
              <a:rPr kumimoji="1" lang="en-US" altLang="ja-JP" dirty="0" smtClean="0">
                <a:solidFill>
                  <a:srgbClr val="800000"/>
                </a:solidFill>
              </a:rPr>
              <a:t>A	</a:t>
            </a:r>
            <a:endParaRPr kumimoji="1" lang="ja-JP" altLang="en-US" dirty="0">
              <a:solidFill>
                <a:srgbClr val="800000"/>
              </a:solidFill>
            </a:endParaRPr>
          </a:p>
        </p:txBody>
      </p:sp>
      <p:sp>
        <p:nvSpPr>
          <p:cNvPr id="7" name="円/楕円 6"/>
          <p:cNvSpPr/>
          <p:nvPr/>
        </p:nvSpPr>
        <p:spPr>
          <a:xfrm>
            <a:off x="6349763" y="4110020"/>
            <a:ext cx="1886970" cy="1884329"/>
          </a:xfrm>
          <a:prstGeom prst="ellipse">
            <a:avLst/>
          </a:prstGeom>
          <a:no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chemeClr val="tx1"/>
                </a:solidFill>
              </a:rPr>
              <a:t>WSN B</a:t>
            </a:r>
            <a:endParaRPr kumimoji="1" lang="ja-JP" altLang="en-US" dirty="0">
              <a:solidFill>
                <a:schemeClr val="tx1"/>
              </a:solidFill>
            </a:endParaRPr>
          </a:p>
        </p:txBody>
      </p:sp>
      <p:sp>
        <p:nvSpPr>
          <p:cNvPr id="8" name="円/楕円 7"/>
          <p:cNvSpPr/>
          <p:nvPr/>
        </p:nvSpPr>
        <p:spPr>
          <a:xfrm>
            <a:off x="5305124" y="3612014"/>
            <a:ext cx="2089277" cy="1884329"/>
          </a:xfrm>
          <a:prstGeom prst="ellipse">
            <a:avLst/>
          </a:prstGeom>
          <a:no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800000"/>
                </a:solidFill>
              </a:rPr>
              <a:t>WSN</a:t>
            </a:r>
            <a:r>
              <a:rPr kumimoji="1" lang="en-US" altLang="ja-JP" dirty="0">
                <a:solidFill>
                  <a:srgbClr val="800000"/>
                </a:solidFill>
              </a:rPr>
              <a:t> </a:t>
            </a:r>
            <a:r>
              <a:rPr kumimoji="1" lang="en-US" altLang="ja-JP" dirty="0" smtClean="0">
                <a:solidFill>
                  <a:srgbClr val="800000"/>
                </a:solidFill>
              </a:rPr>
              <a:t>C</a:t>
            </a:r>
            <a:r>
              <a:rPr kumimoji="1" lang="en-US" altLang="ja-JP" dirty="0" smtClean="0">
                <a:solidFill>
                  <a:srgbClr val="800000"/>
                </a:solidFill>
              </a:rPr>
              <a:t>	</a:t>
            </a:r>
            <a:endParaRPr kumimoji="1" lang="ja-JP" altLang="en-US" dirty="0">
              <a:solidFill>
                <a:srgbClr val="800000"/>
              </a:solidFill>
            </a:endParaRPr>
          </a:p>
        </p:txBody>
      </p:sp>
    </p:spTree>
    <p:extLst>
      <p:ext uri="{BB962C8B-B14F-4D97-AF65-F5344CB8AC3E}">
        <p14:creationId xmlns:p14="http://schemas.microsoft.com/office/powerpoint/2010/main" val="152149095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目的</a:t>
            </a:r>
            <a:endParaRPr lang="en-US" dirty="0"/>
          </a:p>
        </p:txBody>
      </p:sp>
      <p:sp>
        <p:nvSpPr>
          <p:cNvPr id="3" name="Content Placeholder 2"/>
          <p:cNvSpPr>
            <a:spLocks noGrp="1"/>
          </p:cNvSpPr>
          <p:nvPr>
            <p:ph idx="1"/>
          </p:nvPr>
        </p:nvSpPr>
        <p:spPr/>
        <p:txBody>
          <a:bodyPr>
            <a:normAutofit/>
          </a:bodyPr>
          <a:lstStyle/>
          <a:p>
            <a:r>
              <a:rPr lang="en-US" altLang="ja-JP" dirty="0" smtClean="0"/>
              <a:t>WSN</a:t>
            </a:r>
            <a:r>
              <a:rPr lang="ja-JP" altLang="en-US" dirty="0" smtClean="0"/>
              <a:t>に関する知識や経験がない人でもセキュア</a:t>
            </a:r>
            <a:r>
              <a:rPr lang="ja-JP" altLang="en-US" dirty="0" smtClean="0"/>
              <a:t>な</a:t>
            </a:r>
            <a:r>
              <a:rPr lang="en-US" altLang="ja-JP" dirty="0" smtClean="0"/>
              <a:t>WSN</a:t>
            </a:r>
            <a:r>
              <a:rPr lang="ja-JP" altLang="en-US" dirty="0" smtClean="0"/>
              <a:t>を構築することを可能に</a:t>
            </a:r>
            <a:r>
              <a:rPr lang="ja-JP" altLang="en-US" dirty="0" smtClean="0"/>
              <a:t>する</a:t>
            </a:r>
            <a:endParaRPr lang="en-US" altLang="ja-JP" dirty="0" smtClean="0"/>
          </a:p>
          <a:p>
            <a:r>
              <a:rPr lang="ja-JP" altLang="en-US" dirty="0" smtClean="0"/>
              <a:t>複数の機能が異なるセンサノード間でも追加できる</a:t>
            </a:r>
            <a:endParaRPr lang="en-US" altLang="ja-JP" dirty="0" smtClean="0"/>
          </a:p>
          <a:p>
            <a:pPr lvl="1"/>
            <a:endParaRPr lang="en-US" altLang="ja-JP" dirty="0"/>
          </a:p>
          <a:p>
            <a:pPr lvl="1"/>
            <a:endParaRPr lang="en-US" altLang="ja-JP" dirty="0" smtClean="0"/>
          </a:p>
        </p:txBody>
      </p:sp>
      <p:pic>
        <p:nvPicPr>
          <p:cNvPr id="5" name="図 4"/>
          <p:cNvPicPr>
            <a:picLocks noChangeAspect="1"/>
          </p:cNvPicPr>
          <p:nvPr/>
        </p:nvPicPr>
        <p:blipFill>
          <a:blip r:embed="rId3"/>
          <a:stretch>
            <a:fillRect/>
          </a:stretch>
        </p:blipFill>
        <p:spPr>
          <a:xfrm>
            <a:off x="5802903" y="4318000"/>
            <a:ext cx="2634742" cy="2082800"/>
          </a:xfrm>
          <a:prstGeom prst="rect">
            <a:avLst/>
          </a:prstGeom>
        </p:spPr>
      </p:pic>
      <p:pic>
        <p:nvPicPr>
          <p:cNvPr id="6" name="図 5"/>
          <p:cNvPicPr>
            <a:picLocks noChangeAspect="1"/>
          </p:cNvPicPr>
          <p:nvPr/>
        </p:nvPicPr>
        <p:blipFill>
          <a:blip r:embed="rId4"/>
          <a:stretch>
            <a:fillRect/>
          </a:stretch>
        </p:blipFill>
        <p:spPr>
          <a:xfrm>
            <a:off x="2992672" y="4197314"/>
            <a:ext cx="2435728" cy="2131262"/>
          </a:xfrm>
          <a:prstGeom prst="rect">
            <a:avLst/>
          </a:prstGeom>
        </p:spPr>
      </p:pic>
      <p:pic>
        <p:nvPicPr>
          <p:cNvPr id="8" name="図 7"/>
          <p:cNvPicPr>
            <a:picLocks noChangeAspect="1"/>
          </p:cNvPicPr>
          <p:nvPr/>
        </p:nvPicPr>
        <p:blipFill>
          <a:blip r:embed="rId5"/>
          <a:stretch>
            <a:fillRect/>
          </a:stretch>
        </p:blipFill>
        <p:spPr>
          <a:xfrm>
            <a:off x="312972" y="3711302"/>
            <a:ext cx="2679700" cy="3035300"/>
          </a:xfrm>
          <a:prstGeom prst="rect">
            <a:avLst/>
          </a:prstGeom>
        </p:spPr>
      </p:pic>
    </p:spTree>
    <p:extLst>
      <p:ext uri="{BB962C8B-B14F-4D97-AF65-F5344CB8AC3E}">
        <p14:creationId xmlns:p14="http://schemas.microsoft.com/office/powerpoint/2010/main" val="390889731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関連研究</a:t>
            </a:r>
            <a:endParaRPr lang="en-US" dirty="0"/>
          </a:p>
        </p:txBody>
      </p:sp>
      <p:sp>
        <p:nvSpPr>
          <p:cNvPr id="3" name="Content Placeholder 2"/>
          <p:cNvSpPr>
            <a:spLocks noGrp="1"/>
          </p:cNvSpPr>
          <p:nvPr>
            <p:ph idx="1"/>
          </p:nvPr>
        </p:nvSpPr>
        <p:spPr/>
        <p:txBody>
          <a:bodyPr>
            <a:normAutofit lnSpcReduction="10000"/>
          </a:bodyPr>
          <a:lstStyle/>
          <a:p>
            <a:endParaRPr lang="en-US" altLang="ja-JP" dirty="0" smtClean="0"/>
          </a:p>
          <a:p>
            <a:r>
              <a:rPr lang="en-US" altLang="ja-JP" dirty="0" smtClean="0"/>
              <a:t>WSN</a:t>
            </a:r>
            <a:r>
              <a:rPr lang="ja-JP" altLang="en-US" dirty="0" smtClean="0"/>
              <a:t>の構築を簡単にする手法</a:t>
            </a:r>
            <a:endParaRPr lang="en-US" altLang="ja-JP" dirty="0" smtClean="0"/>
          </a:p>
          <a:p>
            <a:pPr lvl="1"/>
            <a:r>
              <a:rPr lang="en-US" altLang="ja-JP" dirty="0" smtClean="0"/>
              <a:t>Spot </a:t>
            </a:r>
            <a:r>
              <a:rPr lang="en-US" altLang="ja-JP" dirty="0"/>
              <a:t>&amp; Snap: An Interaction for Associating Sensor Nodes and Everyday Objects to Realize DIY Smart Object </a:t>
            </a:r>
            <a:r>
              <a:rPr lang="en-US" altLang="ja-JP" dirty="0" smtClean="0"/>
              <a:t>Services</a:t>
            </a:r>
          </a:p>
          <a:p>
            <a:pPr lvl="2"/>
            <a:r>
              <a:rPr lang="pl-PL" altLang="ja-JP" b="1" dirty="0" err="1"/>
              <a:t>Takuro</a:t>
            </a:r>
            <a:r>
              <a:rPr lang="pl-PL" altLang="ja-JP" b="1" dirty="0"/>
              <a:t> </a:t>
            </a:r>
            <a:r>
              <a:rPr lang="pl-PL" altLang="ja-JP" b="1" dirty="0" err="1"/>
              <a:t>Yonezawa</a:t>
            </a:r>
            <a:r>
              <a:rPr lang="pl-PL" altLang="ja-JP" b="1" dirty="0"/>
              <a:t>,</a:t>
            </a:r>
            <a:r>
              <a:rPr lang="en-US" altLang="ja-JP" dirty="0"/>
              <a:t>IPSJ Transactions on Database </a:t>
            </a:r>
            <a:r>
              <a:rPr lang="en-US" altLang="ja-JP" dirty="0" smtClean="0"/>
              <a:t>48</a:t>
            </a:r>
          </a:p>
          <a:p>
            <a:pPr lvl="1"/>
            <a:r>
              <a:rPr lang="en-US" altLang="ja-JP" dirty="0" err="1" smtClean="0"/>
              <a:t>SyncTap</a:t>
            </a:r>
            <a:r>
              <a:rPr lang="en-US" altLang="ja-JP" dirty="0"/>
              <a:t>: synchronous user operation for spontaneous network </a:t>
            </a:r>
            <a:r>
              <a:rPr lang="en-US" altLang="ja-JP" dirty="0" smtClean="0"/>
              <a:t>connection</a:t>
            </a:r>
            <a:endParaRPr lang="en-US" altLang="ja-JP" dirty="0"/>
          </a:p>
          <a:p>
            <a:pPr lvl="2"/>
            <a:r>
              <a:rPr lang="de-DE" altLang="ja-JP" b="1" dirty="0" smtClean="0"/>
              <a:t>Jun </a:t>
            </a:r>
            <a:r>
              <a:rPr lang="de-DE" altLang="ja-JP" b="1" dirty="0" err="1"/>
              <a:t>Rekimoto</a:t>
            </a:r>
            <a:r>
              <a:rPr lang="de-DE" altLang="ja-JP" dirty="0"/>
              <a:t> ,</a:t>
            </a:r>
            <a:r>
              <a:rPr lang="fr-FR" altLang="ja-JP" dirty="0" err="1"/>
              <a:t>Personal</a:t>
            </a:r>
            <a:r>
              <a:rPr lang="fr-FR" altLang="ja-JP" dirty="0"/>
              <a:t> and </a:t>
            </a:r>
            <a:r>
              <a:rPr lang="fr-FR" altLang="ja-JP" dirty="0" err="1"/>
              <a:t>Ubiquitous</a:t>
            </a:r>
            <a:r>
              <a:rPr lang="fr-FR" altLang="ja-JP" dirty="0"/>
              <a:t> </a:t>
            </a:r>
            <a:r>
              <a:rPr lang="fr-FR" altLang="ja-JP" dirty="0" err="1"/>
              <a:t>Computing</a:t>
            </a:r>
            <a:r>
              <a:rPr lang="fr-FR" altLang="ja-JP" dirty="0"/>
              <a:t> </a:t>
            </a:r>
            <a:r>
              <a:rPr lang="en-US" altLang="ja-JP" dirty="0" smtClean="0"/>
              <a:t>2004</a:t>
            </a:r>
          </a:p>
          <a:p>
            <a:r>
              <a:rPr lang="ja-JP" altLang="en-US" dirty="0" smtClean="0"/>
              <a:t>セキュアな</a:t>
            </a:r>
            <a:r>
              <a:rPr lang="en-US" altLang="ja-JP" dirty="0" smtClean="0"/>
              <a:t>WSN</a:t>
            </a:r>
            <a:r>
              <a:rPr lang="ja-JP" altLang="en-US" dirty="0" smtClean="0"/>
              <a:t>の構築</a:t>
            </a:r>
            <a:endParaRPr lang="en-US" altLang="ja-JP" dirty="0" smtClean="0"/>
          </a:p>
          <a:p>
            <a:pPr lvl="1"/>
            <a:r>
              <a:rPr lang="en-US" altLang="ja-JP" dirty="0" smtClean="0"/>
              <a:t>A survey on key management mechanisms for distributed Wireless sensor networks</a:t>
            </a:r>
          </a:p>
          <a:p>
            <a:pPr lvl="2"/>
            <a:r>
              <a:rPr lang="pt-BR" altLang="ja-JP" b="1" dirty="0"/>
              <a:t>Marcos A. Simplício </a:t>
            </a:r>
            <a:r>
              <a:rPr lang="pt-BR" altLang="ja-JP" b="1" dirty="0" smtClean="0"/>
              <a:t>Jr</a:t>
            </a:r>
            <a:r>
              <a:rPr lang="pt-BR" altLang="ja-JP" dirty="0" smtClean="0"/>
              <a:t>,</a:t>
            </a:r>
            <a:r>
              <a:rPr lang="en-US" altLang="ja-JP" dirty="0" smtClean="0"/>
              <a:t>Computer Networks</a:t>
            </a:r>
            <a:r>
              <a:rPr lang="en-US" altLang="ja-JP" dirty="0"/>
              <a:t> </a:t>
            </a:r>
            <a:r>
              <a:rPr lang="en-US" altLang="ja-JP" dirty="0" smtClean="0"/>
              <a:t>Volume 54</a:t>
            </a:r>
          </a:p>
          <a:p>
            <a:pPr lvl="1"/>
            <a:r>
              <a:rPr lang="en-US" altLang="ja-JP" dirty="0"/>
              <a:t>Random key-assignment for secure Wireless Sensor </a:t>
            </a:r>
            <a:r>
              <a:rPr lang="en-US" altLang="ja-JP" dirty="0" smtClean="0"/>
              <a:t>Networks</a:t>
            </a:r>
          </a:p>
          <a:p>
            <a:pPr lvl="2"/>
            <a:r>
              <a:rPr lang="es-ES_tradnl" altLang="ja-JP" b="1" dirty="0"/>
              <a:t>Roberto Di Pietro</a:t>
            </a:r>
            <a:r>
              <a:rPr lang="es-ES_tradnl" altLang="ja-JP" dirty="0"/>
              <a:t>,</a:t>
            </a:r>
            <a:r>
              <a:rPr lang="fr-FR" altLang="ja-JP" dirty="0" smtClean="0"/>
              <a:t>SASN </a:t>
            </a:r>
            <a:r>
              <a:rPr lang="fr-FR" altLang="ja-JP" dirty="0"/>
              <a:t>'</a:t>
            </a:r>
            <a:r>
              <a:rPr lang="fr-FR" altLang="ja-JP" dirty="0" smtClean="0"/>
              <a:t>03</a:t>
            </a:r>
            <a:endParaRPr lang="en-US" altLang="ja-JP" dirty="0" smtClean="0"/>
          </a:p>
          <a:p>
            <a:pPr lvl="1"/>
            <a:endParaRPr lang="en-US" altLang="ja-JP" dirty="0"/>
          </a:p>
          <a:p>
            <a:pPr lvl="1"/>
            <a:endParaRPr lang="en-US" dirty="0"/>
          </a:p>
          <a:p>
            <a:pPr lvl="1"/>
            <a:endParaRPr lang="en-US" altLang="ja-JP" dirty="0" smtClean="0"/>
          </a:p>
          <a:p>
            <a:pPr lvl="1"/>
            <a:endParaRPr lang="en-US" dirty="0"/>
          </a:p>
        </p:txBody>
      </p:sp>
    </p:spTree>
    <p:extLst>
      <p:ext uri="{BB962C8B-B14F-4D97-AF65-F5344CB8AC3E}">
        <p14:creationId xmlns:p14="http://schemas.microsoft.com/office/powerpoint/2010/main" val="3155993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機能要件</a:t>
            </a:r>
            <a:endParaRPr lang="en-US" dirty="0"/>
          </a:p>
        </p:txBody>
      </p:sp>
      <p:sp>
        <p:nvSpPr>
          <p:cNvPr id="3" name="Content Placeholder 2"/>
          <p:cNvSpPr>
            <a:spLocks noGrp="1"/>
          </p:cNvSpPr>
          <p:nvPr>
            <p:ph idx="1"/>
          </p:nvPr>
        </p:nvSpPr>
        <p:spPr>
          <a:xfrm>
            <a:off x="457200" y="1600200"/>
            <a:ext cx="8097202" cy="4800600"/>
          </a:xfrm>
        </p:spPr>
        <p:txBody>
          <a:bodyPr/>
          <a:lstStyle/>
          <a:p>
            <a:r>
              <a:rPr kumimoji="1" lang="ja-JP" altLang="en-US" dirty="0"/>
              <a:t>簡単なインタラクション</a:t>
            </a:r>
            <a:r>
              <a:rPr kumimoji="1" lang="ja-JP" altLang="en-US" dirty="0" smtClean="0"/>
              <a:t>で</a:t>
            </a:r>
            <a:r>
              <a:rPr kumimoji="1" lang="en-US" altLang="ja-JP" dirty="0" smtClean="0"/>
              <a:t>WSN</a:t>
            </a:r>
            <a:r>
              <a:rPr kumimoji="1" lang="ja-JP" altLang="en-US" dirty="0" smtClean="0"/>
              <a:t>の構築を可能にする</a:t>
            </a:r>
            <a:r>
              <a:rPr kumimoji="1" lang="ja-JP" altLang="en-US" dirty="0" smtClean="0"/>
              <a:t>こと</a:t>
            </a:r>
            <a:endParaRPr kumimoji="1" lang="en-US" altLang="ja-JP" dirty="0" smtClean="0"/>
          </a:p>
          <a:p>
            <a:r>
              <a:rPr kumimoji="1" lang="ja-JP" altLang="en-US" dirty="0" smtClean="0"/>
              <a:t>違う機能のセンサノード間でもデータをやり取りできること</a:t>
            </a:r>
            <a:endParaRPr kumimoji="1" lang="ja-JP" altLang="en-US" dirty="0" smtClean="0"/>
          </a:p>
          <a:p>
            <a:r>
              <a:rPr kumimoji="1" lang="ja-JP" altLang="en-US" dirty="0" smtClean="0"/>
              <a:t>セキュアな</a:t>
            </a:r>
            <a:r>
              <a:rPr kumimoji="1" lang="en-US" altLang="ja-JP" dirty="0" smtClean="0"/>
              <a:t>WSN</a:t>
            </a:r>
            <a:r>
              <a:rPr kumimoji="1" lang="ja-JP" altLang="en-US" dirty="0" smtClean="0"/>
              <a:t>を構築可能にすること</a:t>
            </a:r>
            <a:endParaRPr kumimoji="1" lang="en-US" altLang="ja-JP" dirty="0"/>
          </a:p>
        </p:txBody>
      </p:sp>
      <p:pic>
        <p:nvPicPr>
          <p:cNvPr id="4" name="図 3"/>
          <p:cNvPicPr>
            <a:picLocks noChangeAspect="1"/>
          </p:cNvPicPr>
          <p:nvPr/>
        </p:nvPicPr>
        <p:blipFill>
          <a:blip r:embed="rId3"/>
          <a:stretch>
            <a:fillRect/>
          </a:stretch>
        </p:blipFill>
        <p:spPr>
          <a:xfrm>
            <a:off x="2707265" y="3102220"/>
            <a:ext cx="2929662" cy="3118672"/>
          </a:xfrm>
          <a:prstGeom prst="rect">
            <a:avLst/>
          </a:prstGeom>
        </p:spPr>
      </p:pic>
      <p:sp>
        <p:nvSpPr>
          <p:cNvPr id="5" name="四角形吹き出し 4"/>
          <p:cNvSpPr/>
          <p:nvPr/>
        </p:nvSpPr>
        <p:spPr>
          <a:xfrm>
            <a:off x="4370117" y="3684584"/>
            <a:ext cx="1660642" cy="581547"/>
          </a:xfrm>
          <a:prstGeom prst="wedgeRectCallout">
            <a:avLst>
              <a:gd name="adj1" fmla="val -53881"/>
              <a:gd name="adj2" fmla="val 130242"/>
            </a:avLst>
          </a:prstGeom>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b="1" dirty="0">
                <a:solidFill>
                  <a:srgbClr val="0000FF"/>
                </a:solidFill>
              </a:rPr>
              <a:t>追加したいノード</a:t>
            </a:r>
          </a:p>
        </p:txBody>
      </p:sp>
      <p:sp>
        <p:nvSpPr>
          <p:cNvPr id="6" name="角丸四角形吹き出し 5"/>
          <p:cNvSpPr/>
          <p:nvPr/>
        </p:nvSpPr>
        <p:spPr>
          <a:xfrm>
            <a:off x="2505558" y="3886957"/>
            <a:ext cx="1360959" cy="390790"/>
          </a:xfrm>
          <a:prstGeom prst="wedgeRoundRectCallout">
            <a:avLst>
              <a:gd name="adj1" fmla="val 29411"/>
              <a:gd name="adj2" fmla="val 155357"/>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b="1" dirty="0">
                <a:solidFill>
                  <a:srgbClr val="0000FF"/>
                </a:solidFill>
              </a:rPr>
              <a:t>コネクタ</a:t>
            </a:r>
          </a:p>
        </p:txBody>
      </p:sp>
    </p:spTree>
    <p:extLst>
      <p:ext uri="{BB962C8B-B14F-4D97-AF65-F5344CB8AC3E}">
        <p14:creationId xmlns:p14="http://schemas.microsoft.com/office/powerpoint/2010/main" val="420412042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アプローチ</a:t>
            </a:r>
            <a:endParaRPr lang="en-US" dirty="0"/>
          </a:p>
        </p:txBody>
      </p:sp>
      <p:sp>
        <p:nvSpPr>
          <p:cNvPr id="3" name="Content Placeholder 2"/>
          <p:cNvSpPr>
            <a:spLocks noGrp="1"/>
          </p:cNvSpPr>
          <p:nvPr>
            <p:ph idx="1"/>
          </p:nvPr>
        </p:nvSpPr>
        <p:spPr/>
        <p:txBody>
          <a:bodyPr/>
          <a:lstStyle/>
          <a:p>
            <a:r>
              <a:rPr kumimoji="1" lang="ja-JP" altLang="en-US" dirty="0"/>
              <a:t>簡単なインタラクションで</a:t>
            </a:r>
            <a:r>
              <a:rPr kumimoji="1" lang="en-US" altLang="ja-JP" dirty="0"/>
              <a:t>WSN</a:t>
            </a:r>
            <a:r>
              <a:rPr kumimoji="1" lang="ja-JP" altLang="en-US" dirty="0"/>
              <a:t>の構築</a:t>
            </a:r>
            <a:endParaRPr kumimoji="1" lang="en-US" altLang="ja-JP" dirty="0" smtClean="0"/>
          </a:p>
          <a:p>
            <a:pPr lvl="1"/>
            <a:r>
              <a:rPr kumimoji="1" lang="ja-JP" altLang="en-US" dirty="0" smtClean="0"/>
              <a:t>光</a:t>
            </a:r>
            <a:r>
              <a:rPr kumimoji="1" lang="ja-JP" altLang="en-US" dirty="0" smtClean="0"/>
              <a:t>データ</a:t>
            </a:r>
            <a:r>
              <a:rPr kumimoji="1" lang="ja-JP" altLang="en-US" dirty="0" smtClean="0"/>
              <a:t>を</a:t>
            </a:r>
            <a:r>
              <a:rPr kumimoji="1" lang="ja-JP" altLang="en-US" dirty="0" smtClean="0"/>
              <a:t>通信</a:t>
            </a:r>
            <a:r>
              <a:rPr kumimoji="1" lang="ja-JP" altLang="en-US" dirty="0" smtClean="0"/>
              <a:t>（照度センサや</a:t>
            </a:r>
            <a:r>
              <a:rPr kumimoji="1" lang="en-US" altLang="ja-JP" dirty="0" smtClean="0"/>
              <a:t>LED</a:t>
            </a:r>
            <a:r>
              <a:rPr kumimoji="1" lang="ja-JP" altLang="en-US" dirty="0" smtClean="0"/>
              <a:t>が突いている想定）</a:t>
            </a:r>
            <a:endParaRPr kumimoji="1" lang="en-US" altLang="ja-JP" dirty="0" smtClean="0"/>
          </a:p>
          <a:p>
            <a:r>
              <a:rPr kumimoji="1" lang="ja-JP" altLang="en-US" dirty="0" smtClean="0"/>
              <a:t>ノード</a:t>
            </a:r>
            <a:r>
              <a:rPr kumimoji="1" lang="ja-JP" altLang="en-US" dirty="0" smtClean="0"/>
              <a:t>の機能の違いを</a:t>
            </a:r>
            <a:r>
              <a:rPr kumimoji="1" lang="ja-JP" altLang="en-US" dirty="0" smtClean="0"/>
              <a:t>考量した、追加ステップを用いる</a:t>
            </a:r>
            <a:endParaRPr lang="en-US" altLang="ja-JP" dirty="0" smtClean="0"/>
          </a:p>
          <a:p>
            <a:r>
              <a:rPr kumimoji="1" lang="ja-JP" altLang="en-US" dirty="0"/>
              <a:t>自動的に</a:t>
            </a:r>
            <a:r>
              <a:rPr lang="ja-JP" altLang="en-US" dirty="0" smtClean="0"/>
              <a:t>鍵を生成して交換</a:t>
            </a:r>
            <a:endParaRPr lang="en-US" altLang="ja-JP" dirty="0"/>
          </a:p>
          <a:p>
            <a:pPr lvl="1"/>
            <a:r>
              <a:rPr kumimoji="1" lang="ja-JP" altLang="en-US" dirty="0"/>
              <a:t>センサのペアリングのために</a:t>
            </a:r>
            <a:r>
              <a:rPr kumimoji="1" lang="ja-JP" altLang="en-US" dirty="0" smtClean="0"/>
              <a:t>，ノード</a:t>
            </a:r>
            <a:r>
              <a:rPr kumimoji="1" lang="en-US" altLang="ja-JP" dirty="0" smtClean="0"/>
              <a:t>ID</a:t>
            </a:r>
            <a:r>
              <a:rPr kumimoji="1" lang="ja-JP" altLang="en-US" dirty="0" smtClean="0"/>
              <a:t>と</a:t>
            </a:r>
            <a:r>
              <a:rPr kumimoji="1" lang="vi-VN" altLang="ja-JP" dirty="0" smtClean="0"/>
              <a:t>MasterKey</a:t>
            </a:r>
            <a:r>
              <a:rPr kumimoji="1" lang="ja-JP" altLang="en-US" dirty="0" smtClean="0"/>
              <a:t>を</a:t>
            </a:r>
            <a:r>
              <a:rPr kumimoji="1" lang="ja-JP" altLang="en-US" dirty="0"/>
              <a:t>送信する</a:t>
            </a:r>
            <a:endParaRPr kumimoji="1" lang="en-US" altLang="ja-JP" dirty="0"/>
          </a:p>
        </p:txBody>
      </p:sp>
      <p:pic>
        <p:nvPicPr>
          <p:cNvPr id="4" name="図 3"/>
          <p:cNvPicPr>
            <a:picLocks noChangeAspect="1"/>
          </p:cNvPicPr>
          <p:nvPr/>
        </p:nvPicPr>
        <p:blipFill>
          <a:blip r:embed="rId3"/>
          <a:stretch>
            <a:fillRect/>
          </a:stretch>
        </p:blipFill>
        <p:spPr>
          <a:xfrm>
            <a:off x="2177578" y="4481969"/>
            <a:ext cx="3697469" cy="2287516"/>
          </a:xfrm>
          <a:prstGeom prst="rect">
            <a:avLst/>
          </a:prstGeom>
        </p:spPr>
      </p:pic>
      <p:cxnSp>
        <p:nvCxnSpPr>
          <p:cNvPr id="10" name="直線矢印コネクタ 9"/>
          <p:cNvCxnSpPr/>
          <p:nvPr/>
        </p:nvCxnSpPr>
        <p:spPr>
          <a:xfrm>
            <a:off x="2009517" y="6741571"/>
            <a:ext cx="407485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p:nvPr/>
        </p:nvCxnSpPr>
        <p:spPr>
          <a:xfrm flipV="1">
            <a:off x="2177578" y="4481969"/>
            <a:ext cx="0" cy="2432434"/>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sp>
        <p:nvSpPr>
          <p:cNvPr id="13" name="テキスト ボックス 12"/>
          <p:cNvSpPr txBox="1"/>
          <p:nvPr/>
        </p:nvSpPr>
        <p:spPr>
          <a:xfrm>
            <a:off x="5822385" y="6488668"/>
            <a:ext cx="261986" cy="369332"/>
          </a:xfrm>
          <a:prstGeom prst="rect">
            <a:avLst/>
          </a:prstGeom>
          <a:noFill/>
        </p:spPr>
        <p:txBody>
          <a:bodyPr wrap="none" rtlCol="0">
            <a:spAutoFit/>
          </a:bodyPr>
          <a:lstStyle/>
          <a:p>
            <a:r>
              <a:rPr kumimoji="1" lang="en-US" altLang="ja-JP" dirty="0" smtClean="0"/>
              <a:t>t</a:t>
            </a:r>
            <a:endParaRPr kumimoji="1" lang="ja-JP" altLang="en-US" dirty="0"/>
          </a:p>
        </p:txBody>
      </p:sp>
      <p:sp>
        <p:nvSpPr>
          <p:cNvPr id="14" name="テキスト ボックス 13"/>
          <p:cNvSpPr txBox="1"/>
          <p:nvPr/>
        </p:nvSpPr>
        <p:spPr>
          <a:xfrm>
            <a:off x="1782420" y="4572681"/>
            <a:ext cx="466106" cy="369332"/>
          </a:xfrm>
          <a:prstGeom prst="rect">
            <a:avLst/>
          </a:prstGeom>
          <a:noFill/>
        </p:spPr>
        <p:txBody>
          <a:bodyPr wrap="none" rtlCol="0">
            <a:spAutoFit/>
          </a:bodyPr>
          <a:lstStyle/>
          <a:p>
            <a:r>
              <a:rPr kumimoji="1" lang="en-US" altLang="ja-JP" dirty="0" smtClean="0"/>
              <a:t>Lm</a:t>
            </a:r>
          </a:p>
        </p:txBody>
      </p:sp>
    </p:spTree>
    <p:extLst>
      <p:ext uri="{BB962C8B-B14F-4D97-AF65-F5344CB8AC3E}">
        <p14:creationId xmlns:p14="http://schemas.microsoft.com/office/powerpoint/2010/main" val="186080719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spDef>
      <a:spPr>
        <a:solidFill>
          <a:schemeClr val="accent2">
            <a:lumMod val="60000"/>
            <a:lumOff val="40000"/>
          </a:schemeClr>
        </a:solidFill>
      </a:spPr>
      <a:bodyPr rtlCol="0" anchor="ctr"/>
      <a:lstStyle>
        <a:defPPr>
          <a:defRPr kumimoji="1" dirty="0">
            <a:solidFill>
              <a:srgbClr val="0000FF"/>
            </a:solidFill>
          </a:defRPr>
        </a:defPPr>
      </a:lstStyle>
      <a:style>
        <a:lnRef idx="2">
          <a:schemeClr val="dk1"/>
        </a:lnRef>
        <a:fillRef idx="1">
          <a:schemeClr val="lt1"/>
        </a:fillRef>
        <a:effectRef idx="0">
          <a:schemeClr val="dk1"/>
        </a:effectRef>
        <a:fontRef idx="minor">
          <a:schemeClr val="dk1"/>
        </a:fontRef>
      </a:style>
    </a:sp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19410</TotalTime>
  <Words>2533</Words>
  <Application>Microsoft Macintosh PowerPoint</Application>
  <PresentationFormat>画面に合わせる (4:3)</PresentationFormat>
  <Paragraphs>401</Paragraphs>
  <Slides>31</Slides>
  <Notes>29</Notes>
  <HiddenSlides>1</HiddenSlides>
  <MMClips>0</MMClips>
  <ScaleCrop>false</ScaleCrop>
  <HeadingPairs>
    <vt:vector size="4" baseType="variant">
      <vt:variant>
        <vt:lpstr>テーマ</vt:lpstr>
      </vt:variant>
      <vt:variant>
        <vt:i4>1</vt:i4>
      </vt:variant>
      <vt:variant>
        <vt:lpstr>スライド タイトル</vt:lpstr>
      </vt:variant>
      <vt:variant>
        <vt:i4>31</vt:i4>
      </vt:variant>
    </vt:vector>
  </HeadingPairs>
  <TitlesOfParts>
    <vt:vector size="32" baseType="lpstr">
      <vt:lpstr>Adjacency</vt:lpstr>
      <vt:lpstr> Termプロジェクト:LCDWSN 光通信を用いた、セキュアなWSNを構築する手法</vt:lpstr>
      <vt:lpstr>概要</vt:lpstr>
      <vt:lpstr>背景</vt:lpstr>
      <vt:lpstr>シナリオ</vt:lpstr>
      <vt:lpstr>問題意識</vt:lpstr>
      <vt:lpstr>目的</vt:lpstr>
      <vt:lpstr>関連研究</vt:lpstr>
      <vt:lpstr>機能要件</vt:lpstr>
      <vt:lpstr>アプローチ</vt:lpstr>
      <vt:lpstr>アプローチ</vt:lpstr>
      <vt:lpstr>光通信の実装</vt:lpstr>
      <vt:lpstr>既存のデータ送信手法の比較</vt:lpstr>
      <vt:lpstr>構築：データ通信</vt:lpstr>
      <vt:lpstr>データ通信：実装の結果</vt:lpstr>
      <vt:lpstr>データ通信：実装の結果</vt:lpstr>
      <vt:lpstr>データ通信：実装の結果</vt:lpstr>
      <vt:lpstr>構築：追加ステップ</vt:lpstr>
      <vt:lpstr>構築（１）</vt:lpstr>
      <vt:lpstr>構築（２）</vt:lpstr>
      <vt:lpstr>セキュアな設定</vt:lpstr>
      <vt:lpstr>セキュア設定</vt:lpstr>
      <vt:lpstr>セキュア設定（２）</vt:lpstr>
      <vt:lpstr>システム構成図</vt:lpstr>
      <vt:lpstr>実装環境 </vt:lpstr>
      <vt:lpstr>評価方針</vt:lpstr>
      <vt:lpstr>まとめ</vt:lpstr>
      <vt:lpstr>スケジュール</vt:lpstr>
      <vt:lpstr>ご清聴ありがとうございました</vt:lpstr>
      <vt:lpstr>データ通信：特別合図</vt:lpstr>
      <vt:lpstr>デー多通信：送る図</vt:lpstr>
      <vt:lpstr>ハードウェア構成図</vt:lpstr>
    </vt:vector>
  </TitlesOfParts>
  <Company>Keio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簡単にデータを送る</dc:title>
  <dc:creator>Minh Giang</dc:creator>
  <cp:lastModifiedBy>cpsf cpsf</cp:lastModifiedBy>
  <cp:revision>330</cp:revision>
  <cp:lastPrinted>2011-12-01T10:13:46Z</cp:lastPrinted>
  <dcterms:created xsi:type="dcterms:W3CDTF">2011-10-22T14:36:34Z</dcterms:created>
  <dcterms:modified xsi:type="dcterms:W3CDTF">2011-12-15T07:11:25Z</dcterms:modified>
</cp:coreProperties>
</file>