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7" r:id="rId3"/>
    <p:sldId id="258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>
        <p:scale>
          <a:sx n="25" d="100"/>
          <a:sy n="25" d="100"/>
        </p:scale>
        <p:origin x="2909" y="1018"/>
      </p:cViewPr>
      <p:guideLst>
        <p:guide orient="horz" pos="2188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9" Type="http://schemas.openxmlformats.org/officeDocument/2006/relationships/slideLayout" Target="../slideLayouts/slideLayout1.xml"/><Relationship Id="rId58" Type="http://schemas.openxmlformats.org/officeDocument/2006/relationships/tags" Target="../tags/tag56.xml"/><Relationship Id="rId57" Type="http://schemas.openxmlformats.org/officeDocument/2006/relationships/tags" Target="../tags/tag55.xml"/><Relationship Id="rId56" Type="http://schemas.openxmlformats.org/officeDocument/2006/relationships/tags" Target="../tags/tag54.xml"/><Relationship Id="rId55" Type="http://schemas.openxmlformats.org/officeDocument/2006/relationships/tags" Target="../tags/tag53.xml"/><Relationship Id="rId54" Type="http://schemas.openxmlformats.org/officeDocument/2006/relationships/tags" Target="../tags/tag52.xml"/><Relationship Id="rId53" Type="http://schemas.openxmlformats.org/officeDocument/2006/relationships/tags" Target="../tags/tag51.xml"/><Relationship Id="rId52" Type="http://schemas.openxmlformats.org/officeDocument/2006/relationships/tags" Target="../tags/tag50.xml"/><Relationship Id="rId51" Type="http://schemas.openxmlformats.org/officeDocument/2006/relationships/tags" Target="../tags/tag49.xml"/><Relationship Id="rId50" Type="http://schemas.openxmlformats.org/officeDocument/2006/relationships/tags" Target="../tags/tag48.xml"/><Relationship Id="rId5" Type="http://schemas.openxmlformats.org/officeDocument/2006/relationships/tags" Target="../tags/tag3.xml"/><Relationship Id="rId49" Type="http://schemas.openxmlformats.org/officeDocument/2006/relationships/tags" Target="../tags/tag47.xml"/><Relationship Id="rId48" Type="http://schemas.openxmlformats.org/officeDocument/2006/relationships/tags" Target="../tags/tag46.xml"/><Relationship Id="rId47" Type="http://schemas.openxmlformats.org/officeDocument/2006/relationships/tags" Target="../tags/tag45.xml"/><Relationship Id="rId46" Type="http://schemas.openxmlformats.org/officeDocument/2006/relationships/tags" Target="../tags/tag44.xml"/><Relationship Id="rId45" Type="http://schemas.openxmlformats.org/officeDocument/2006/relationships/tags" Target="../tags/tag43.xml"/><Relationship Id="rId44" Type="http://schemas.openxmlformats.org/officeDocument/2006/relationships/tags" Target="../tags/tag4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2.xml"/><Relationship Id="rId39" Type="http://schemas.openxmlformats.org/officeDocument/2006/relationships/tags" Target="../tags/tag37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1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2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image" Target="../media/image5.png"/><Relationship Id="rId7" Type="http://schemas.openxmlformats.org/officeDocument/2006/relationships/tags" Target="../tags/tag61.xml"/><Relationship Id="rId6" Type="http://schemas.openxmlformats.org/officeDocument/2006/relationships/tags" Target="../tags/tag60.xml"/><Relationship Id="rId5" Type="http://schemas.openxmlformats.org/officeDocument/2006/relationships/image" Target="../media/image4.png"/><Relationship Id="rId4" Type="http://schemas.openxmlformats.org/officeDocument/2006/relationships/tags" Target="../tags/tag59.xml"/><Relationship Id="rId3" Type="http://schemas.openxmlformats.org/officeDocument/2006/relationships/image" Target="../media/image3.png"/><Relationship Id="rId2" Type="http://schemas.openxmlformats.org/officeDocument/2006/relationships/tags" Target="../tags/tag58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157480" y="-12700"/>
            <a:ext cx="12613005" cy="8615680"/>
            <a:chOff x="248" y="-20"/>
            <a:chExt cx="19863" cy="13568"/>
          </a:xfrm>
        </p:grpSpPr>
        <p:pic>
          <p:nvPicPr>
            <p:cNvPr id="85" name="图片 84" descr="bench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1" y="5212"/>
              <a:ext cx="19200" cy="7485"/>
            </a:xfrm>
            <a:prstGeom prst="rect">
              <a:avLst/>
            </a:prstGeom>
          </p:spPr>
        </p:pic>
        <p:pic>
          <p:nvPicPr>
            <p:cNvPr id="81" name="图片 80" descr="ability_distribution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11" y="618"/>
              <a:ext cx="19200" cy="3742"/>
            </a:xfrm>
            <a:prstGeom prst="rect">
              <a:avLst/>
            </a:prstGeom>
          </p:spPr>
        </p:pic>
        <p:grpSp>
          <p:nvGrpSpPr>
            <p:cNvPr id="5" name="组合 4"/>
            <p:cNvGrpSpPr/>
            <p:nvPr/>
          </p:nvGrpSpPr>
          <p:grpSpPr>
            <a:xfrm>
              <a:off x="1624" y="3929"/>
              <a:ext cx="18094" cy="180"/>
              <a:chOff x="561" y="5400"/>
              <a:chExt cx="18980" cy="180"/>
            </a:xfrm>
          </p:grpSpPr>
          <p:grpSp>
            <p:nvGrpSpPr>
              <p:cNvPr id="16" name="组合 15"/>
              <p:cNvGrpSpPr/>
              <p:nvPr/>
            </p:nvGrpSpPr>
            <p:grpSpPr>
              <a:xfrm>
                <a:off x="561" y="5400"/>
                <a:ext cx="3637" cy="181"/>
                <a:chOff x="1015" y="4370"/>
                <a:chExt cx="7774" cy="292"/>
              </a:xfrm>
            </p:grpSpPr>
            <p:sp>
              <p:nvSpPr>
                <p:cNvPr id="8" name="矩形 7"/>
                <p:cNvSpPr/>
                <p:nvPr>
                  <p:custDataLst>
                    <p:tags r:id="rId3"/>
                  </p:custDataLst>
                </p:nvPr>
              </p:nvSpPr>
              <p:spPr>
                <a:xfrm>
                  <a:off x="1015" y="4370"/>
                  <a:ext cx="1555" cy="29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矩形 8"/>
                <p:cNvSpPr/>
                <p:nvPr>
                  <p:custDataLst>
                    <p:tags r:id="rId4"/>
                  </p:custDataLst>
                </p:nvPr>
              </p:nvSpPr>
              <p:spPr>
                <a:xfrm>
                  <a:off x="2570" y="4370"/>
                  <a:ext cx="1555" cy="29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矩形 12"/>
                <p:cNvSpPr/>
                <p:nvPr>
                  <p:custDataLst>
                    <p:tags r:id="rId5"/>
                  </p:custDataLst>
                </p:nvPr>
              </p:nvSpPr>
              <p:spPr>
                <a:xfrm>
                  <a:off x="4125" y="4370"/>
                  <a:ext cx="1555" cy="29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矩形 13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5680" y="4370"/>
                  <a:ext cx="1555" cy="2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矩形 14"/>
                <p:cNvSpPr/>
                <p:nvPr>
                  <p:custDataLst>
                    <p:tags r:id="rId7"/>
                  </p:custDataLst>
                </p:nvPr>
              </p:nvSpPr>
              <p:spPr>
                <a:xfrm>
                  <a:off x="7235" y="4370"/>
                  <a:ext cx="1555" cy="2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4397" y="5400"/>
                <a:ext cx="3637" cy="181"/>
                <a:chOff x="1015" y="4370"/>
                <a:chExt cx="7774" cy="292"/>
              </a:xfrm>
            </p:grpSpPr>
            <p:sp>
              <p:nvSpPr>
                <p:cNvPr id="40" name="矩形 39"/>
                <p:cNvSpPr/>
                <p:nvPr>
                  <p:custDataLst>
                    <p:tags r:id="rId8"/>
                  </p:custDataLst>
                </p:nvPr>
              </p:nvSpPr>
              <p:spPr>
                <a:xfrm>
                  <a:off x="1015" y="4370"/>
                  <a:ext cx="1555" cy="29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矩形 40"/>
                <p:cNvSpPr/>
                <p:nvPr>
                  <p:custDataLst>
                    <p:tags r:id="rId9"/>
                  </p:custDataLst>
                </p:nvPr>
              </p:nvSpPr>
              <p:spPr>
                <a:xfrm>
                  <a:off x="2570" y="4370"/>
                  <a:ext cx="1555" cy="29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矩形 41"/>
                <p:cNvSpPr/>
                <p:nvPr>
                  <p:custDataLst>
                    <p:tags r:id="rId10"/>
                  </p:custDataLst>
                </p:nvPr>
              </p:nvSpPr>
              <p:spPr>
                <a:xfrm>
                  <a:off x="4125" y="4370"/>
                  <a:ext cx="1555" cy="29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矩形 42"/>
                <p:cNvSpPr/>
                <p:nvPr>
                  <p:custDataLst>
                    <p:tags r:id="rId11"/>
                  </p:custDataLst>
                </p:nvPr>
              </p:nvSpPr>
              <p:spPr>
                <a:xfrm>
                  <a:off x="5680" y="4370"/>
                  <a:ext cx="1555" cy="2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4" name="矩形 43"/>
                <p:cNvSpPr/>
                <p:nvPr>
                  <p:custDataLst>
                    <p:tags r:id="rId12"/>
                  </p:custDataLst>
                </p:nvPr>
              </p:nvSpPr>
              <p:spPr>
                <a:xfrm>
                  <a:off x="7235" y="4370"/>
                  <a:ext cx="1555" cy="2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45" name="组合 44"/>
              <p:cNvGrpSpPr/>
              <p:nvPr/>
            </p:nvGrpSpPr>
            <p:grpSpPr>
              <a:xfrm>
                <a:off x="8233" y="5400"/>
                <a:ext cx="3637" cy="181"/>
                <a:chOff x="1015" y="4370"/>
                <a:chExt cx="7774" cy="292"/>
              </a:xfrm>
            </p:grpSpPr>
            <p:sp>
              <p:nvSpPr>
                <p:cNvPr id="46" name="矩形 45"/>
                <p:cNvSpPr/>
                <p:nvPr>
                  <p:custDataLst>
                    <p:tags r:id="rId13"/>
                  </p:custDataLst>
                </p:nvPr>
              </p:nvSpPr>
              <p:spPr>
                <a:xfrm>
                  <a:off x="1015" y="4370"/>
                  <a:ext cx="1555" cy="29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矩形 46"/>
                <p:cNvSpPr/>
                <p:nvPr>
                  <p:custDataLst>
                    <p:tags r:id="rId14"/>
                  </p:custDataLst>
                </p:nvPr>
              </p:nvSpPr>
              <p:spPr>
                <a:xfrm>
                  <a:off x="2570" y="4370"/>
                  <a:ext cx="1555" cy="29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矩形 47"/>
                <p:cNvSpPr/>
                <p:nvPr>
                  <p:custDataLst>
                    <p:tags r:id="rId15"/>
                  </p:custDataLst>
                </p:nvPr>
              </p:nvSpPr>
              <p:spPr>
                <a:xfrm>
                  <a:off x="4125" y="4370"/>
                  <a:ext cx="1555" cy="29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矩形 48"/>
                <p:cNvSpPr/>
                <p:nvPr>
                  <p:custDataLst>
                    <p:tags r:id="rId16"/>
                  </p:custDataLst>
                </p:nvPr>
              </p:nvSpPr>
              <p:spPr>
                <a:xfrm>
                  <a:off x="5680" y="4370"/>
                  <a:ext cx="1555" cy="2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矩形 49"/>
                <p:cNvSpPr/>
                <p:nvPr>
                  <p:custDataLst>
                    <p:tags r:id="rId17"/>
                  </p:custDataLst>
                </p:nvPr>
              </p:nvSpPr>
              <p:spPr>
                <a:xfrm>
                  <a:off x="7235" y="4370"/>
                  <a:ext cx="1555" cy="2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1" name="组合 50"/>
              <p:cNvGrpSpPr/>
              <p:nvPr/>
            </p:nvGrpSpPr>
            <p:grpSpPr>
              <a:xfrm>
                <a:off x="12069" y="5400"/>
                <a:ext cx="3637" cy="181"/>
                <a:chOff x="1015" y="4370"/>
                <a:chExt cx="7774" cy="292"/>
              </a:xfrm>
            </p:grpSpPr>
            <p:sp>
              <p:nvSpPr>
                <p:cNvPr id="52" name="矩形 51"/>
                <p:cNvSpPr/>
                <p:nvPr>
                  <p:custDataLst>
                    <p:tags r:id="rId18"/>
                  </p:custDataLst>
                </p:nvPr>
              </p:nvSpPr>
              <p:spPr>
                <a:xfrm>
                  <a:off x="1015" y="4370"/>
                  <a:ext cx="1555" cy="29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矩形 52"/>
                <p:cNvSpPr/>
                <p:nvPr>
                  <p:custDataLst>
                    <p:tags r:id="rId19"/>
                  </p:custDataLst>
                </p:nvPr>
              </p:nvSpPr>
              <p:spPr>
                <a:xfrm>
                  <a:off x="2570" y="4370"/>
                  <a:ext cx="1555" cy="29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矩形 53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4125" y="4370"/>
                  <a:ext cx="1555" cy="29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矩形 54"/>
                <p:cNvSpPr/>
                <p:nvPr>
                  <p:custDataLst>
                    <p:tags r:id="rId21"/>
                  </p:custDataLst>
                </p:nvPr>
              </p:nvSpPr>
              <p:spPr>
                <a:xfrm>
                  <a:off x="5680" y="4370"/>
                  <a:ext cx="1555" cy="2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矩形 55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7235" y="4370"/>
                  <a:ext cx="1555" cy="2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57" name="组合 56"/>
              <p:cNvGrpSpPr/>
              <p:nvPr/>
            </p:nvGrpSpPr>
            <p:grpSpPr>
              <a:xfrm>
                <a:off x="15905" y="5400"/>
                <a:ext cx="3637" cy="181"/>
                <a:chOff x="1015" y="4370"/>
                <a:chExt cx="7774" cy="292"/>
              </a:xfrm>
            </p:grpSpPr>
            <p:sp>
              <p:nvSpPr>
                <p:cNvPr id="58" name="矩形 57"/>
                <p:cNvSpPr/>
                <p:nvPr>
                  <p:custDataLst>
                    <p:tags r:id="rId23"/>
                  </p:custDataLst>
                </p:nvPr>
              </p:nvSpPr>
              <p:spPr>
                <a:xfrm>
                  <a:off x="1015" y="4370"/>
                  <a:ext cx="1555" cy="292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矩形 58"/>
                <p:cNvSpPr/>
                <p:nvPr>
                  <p:custDataLst>
                    <p:tags r:id="rId24"/>
                  </p:custDataLst>
                </p:nvPr>
              </p:nvSpPr>
              <p:spPr>
                <a:xfrm>
                  <a:off x="2570" y="4370"/>
                  <a:ext cx="1555" cy="292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矩形 59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4125" y="4370"/>
                  <a:ext cx="1555" cy="292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chemeClr val="accent3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矩形 60"/>
                <p:cNvSpPr/>
                <p:nvPr>
                  <p:custDataLst>
                    <p:tags r:id="rId26"/>
                  </p:custDataLst>
                </p:nvPr>
              </p:nvSpPr>
              <p:spPr>
                <a:xfrm>
                  <a:off x="5680" y="4370"/>
                  <a:ext cx="1555" cy="292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accent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矩形 61"/>
                <p:cNvSpPr/>
                <p:nvPr>
                  <p:custDataLst>
                    <p:tags r:id="rId27"/>
                  </p:custDataLst>
                </p:nvPr>
              </p:nvSpPr>
              <p:spPr>
                <a:xfrm>
                  <a:off x="7235" y="4370"/>
                  <a:ext cx="1555" cy="29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19" name="组合 18"/>
            <p:cNvGrpSpPr/>
            <p:nvPr/>
          </p:nvGrpSpPr>
          <p:grpSpPr>
            <a:xfrm>
              <a:off x="1812" y="12241"/>
              <a:ext cx="4021" cy="292"/>
              <a:chOff x="1015" y="4370"/>
              <a:chExt cx="7774" cy="292"/>
            </a:xfrm>
          </p:grpSpPr>
          <p:sp>
            <p:nvSpPr>
              <p:cNvPr id="20" name="矩形 19"/>
              <p:cNvSpPr/>
              <p:nvPr>
                <p:custDataLst>
                  <p:tags r:id="rId28"/>
                </p:custDataLst>
              </p:nvPr>
            </p:nvSpPr>
            <p:spPr>
              <a:xfrm>
                <a:off x="1015" y="4370"/>
                <a:ext cx="1555" cy="2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 20"/>
              <p:cNvSpPr/>
              <p:nvPr>
                <p:custDataLst>
                  <p:tags r:id="rId29"/>
                </p:custDataLst>
              </p:nvPr>
            </p:nvSpPr>
            <p:spPr>
              <a:xfrm>
                <a:off x="2570" y="4370"/>
                <a:ext cx="1555" cy="2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矩形 21"/>
              <p:cNvSpPr/>
              <p:nvPr>
                <p:custDataLst>
                  <p:tags r:id="rId30"/>
                </p:custDataLst>
              </p:nvPr>
            </p:nvSpPr>
            <p:spPr>
              <a:xfrm>
                <a:off x="4125" y="4370"/>
                <a:ext cx="1555" cy="29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矩形 22"/>
              <p:cNvSpPr/>
              <p:nvPr>
                <p:custDataLst>
                  <p:tags r:id="rId31"/>
                </p:custDataLst>
              </p:nvPr>
            </p:nvSpPr>
            <p:spPr>
              <a:xfrm>
                <a:off x="5680" y="4370"/>
                <a:ext cx="1555" cy="2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4" name="矩形 23"/>
              <p:cNvSpPr/>
              <p:nvPr>
                <p:custDataLst>
                  <p:tags r:id="rId32"/>
                </p:custDataLst>
              </p:nvPr>
            </p:nvSpPr>
            <p:spPr>
              <a:xfrm>
                <a:off x="7235" y="4370"/>
                <a:ext cx="1555" cy="2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6434" y="12241"/>
              <a:ext cx="4021" cy="292"/>
              <a:chOff x="1015" y="4370"/>
              <a:chExt cx="7774" cy="292"/>
            </a:xfrm>
          </p:grpSpPr>
          <p:sp>
            <p:nvSpPr>
              <p:cNvPr id="26" name="矩形 25"/>
              <p:cNvSpPr/>
              <p:nvPr>
                <p:custDataLst>
                  <p:tags r:id="rId33"/>
                </p:custDataLst>
              </p:nvPr>
            </p:nvSpPr>
            <p:spPr>
              <a:xfrm>
                <a:off x="1015" y="4370"/>
                <a:ext cx="1555" cy="2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矩形 26"/>
              <p:cNvSpPr/>
              <p:nvPr>
                <p:custDataLst>
                  <p:tags r:id="rId34"/>
                </p:custDataLst>
              </p:nvPr>
            </p:nvSpPr>
            <p:spPr>
              <a:xfrm>
                <a:off x="2570" y="4370"/>
                <a:ext cx="1555" cy="2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矩形 27"/>
              <p:cNvSpPr/>
              <p:nvPr>
                <p:custDataLst>
                  <p:tags r:id="rId35"/>
                </p:custDataLst>
              </p:nvPr>
            </p:nvSpPr>
            <p:spPr>
              <a:xfrm>
                <a:off x="4125" y="4370"/>
                <a:ext cx="1555" cy="29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矩形 28"/>
              <p:cNvSpPr/>
              <p:nvPr>
                <p:custDataLst>
                  <p:tags r:id="rId36"/>
                </p:custDataLst>
              </p:nvPr>
            </p:nvSpPr>
            <p:spPr>
              <a:xfrm>
                <a:off x="5680" y="4370"/>
                <a:ext cx="1555" cy="2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0" name="矩形 29"/>
              <p:cNvSpPr/>
              <p:nvPr>
                <p:custDataLst>
                  <p:tags r:id="rId37"/>
                </p:custDataLst>
              </p:nvPr>
            </p:nvSpPr>
            <p:spPr>
              <a:xfrm>
                <a:off x="7235" y="4370"/>
                <a:ext cx="1555" cy="2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11052" y="12241"/>
              <a:ext cx="4021" cy="292"/>
              <a:chOff x="1015" y="4370"/>
              <a:chExt cx="7774" cy="292"/>
            </a:xfrm>
          </p:grpSpPr>
          <p:sp>
            <p:nvSpPr>
              <p:cNvPr id="32" name="矩形 31"/>
              <p:cNvSpPr/>
              <p:nvPr>
                <p:custDataLst>
                  <p:tags r:id="rId38"/>
                </p:custDataLst>
              </p:nvPr>
            </p:nvSpPr>
            <p:spPr>
              <a:xfrm>
                <a:off x="1015" y="4370"/>
                <a:ext cx="1555" cy="2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矩形 32"/>
              <p:cNvSpPr/>
              <p:nvPr>
                <p:custDataLst>
                  <p:tags r:id="rId39"/>
                </p:custDataLst>
              </p:nvPr>
            </p:nvSpPr>
            <p:spPr>
              <a:xfrm>
                <a:off x="2570" y="4370"/>
                <a:ext cx="1555" cy="2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矩形 33"/>
              <p:cNvSpPr/>
              <p:nvPr>
                <p:custDataLst>
                  <p:tags r:id="rId40"/>
                </p:custDataLst>
              </p:nvPr>
            </p:nvSpPr>
            <p:spPr>
              <a:xfrm>
                <a:off x="4125" y="4370"/>
                <a:ext cx="1555" cy="29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>
                <p:custDataLst>
                  <p:tags r:id="rId41"/>
                </p:custDataLst>
              </p:nvPr>
            </p:nvSpPr>
            <p:spPr>
              <a:xfrm>
                <a:off x="5680" y="4370"/>
                <a:ext cx="1555" cy="2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>
                <p:custDataLst>
                  <p:tags r:id="rId42"/>
                </p:custDataLst>
              </p:nvPr>
            </p:nvSpPr>
            <p:spPr>
              <a:xfrm>
                <a:off x="7235" y="4370"/>
                <a:ext cx="1555" cy="2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7" name="组合 36"/>
            <p:cNvGrpSpPr/>
            <p:nvPr/>
          </p:nvGrpSpPr>
          <p:grpSpPr>
            <a:xfrm>
              <a:off x="15733" y="12241"/>
              <a:ext cx="4021" cy="292"/>
              <a:chOff x="1015" y="4370"/>
              <a:chExt cx="7774" cy="292"/>
            </a:xfrm>
          </p:grpSpPr>
          <p:sp>
            <p:nvSpPr>
              <p:cNvPr id="64" name="矩形 63"/>
              <p:cNvSpPr/>
              <p:nvPr>
                <p:custDataLst>
                  <p:tags r:id="rId43"/>
                </p:custDataLst>
              </p:nvPr>
            </p:nvSpPr>
            <p:spPr>
              <a:xfrm>
                <a:off x="1015" y="4370"/>
                <a:ext cx="1555" cy="2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>
                <p:custDataLst>
                  <p:tags r:id="rId44"/>
                </p:custDataLst>
              </p:nvPr>
            </p:nvSpPr>
            <p:spPr>
              <a:xfrm>
                <a:off x="2570" y="4370"/>
                <a:ext cx="1555" cy="2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>
                <p:custDataLst>
                  <p:tags r:id="rId45"/>
                </p:custDataLst>
              </p:nvPr>
            </p:nvSpPr>
            <p:spPr>
              <a:xfrm>
                <a:off x="4125" y="4370"/>
                <a:ext cx="1555" cy="29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>
                <p:custDataLst>
                  <p:tags r:id="rId46"/>
                </p:custDataLst>
              </p:nvPr>
            </p:nvSpPr>
            <p:spPr>
              <a:xfrm>
                <a:off x="5680" y="4370"/>
                <a:ext cx="1555" cy="2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>
                <p:custDataLst>
                  <p:tags r:id="rId47"/>
                </p:custDataLst>
              </p:nvPr>
            </p:nvSpPr>
            <p:spPr>
              <a:xfrm>
                <a:off x="7235" y="4370"/>
                <a:ext cx="1555" cy="2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74" name="圆角矩形 73"/>
            <p:cNvSpPr/>
            <p:nvPr>
              <p:custDataLst>
                <p:tags r:id="rId48"/>
              </p:custDataLst>
            </p:nvPr>
          </p:nvSpPr>
          <p:spPr>
            <a:xfrm>
              <a:off x="248" y="-20"/>
              <a:ext cx="18194" cy="5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(a) Level-wise distribution of assessed abilities in AGI-V70   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sp>
          <p:nvSpPr>
            <p:cNvPr id="76" name="圆角矩形 75"/>
            <p:cNvSpPr/>
            <p:nvPr>
              <p:custDataLst>
                <p:tags r:id="rId49"/>
              </p:custDataLst>
            </p:nvPr>
          </p:nvSpPr>
          <p:spPr>
            <a:xfrm>
              <a:off x="248" y="4600"/>
              <a:ext cx="16692" cy="58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800" b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(b) Distribution of assessed abilities across various benchmarks</a:t>
              </a:r>
              <a:endParaRPr lang="en-US" altLang="zh-CN" sz="2800" b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grpSp>
          <p:nvGrpSpPr>
            <p:cNvPr id="89" name="组合 88"/>
            <p:cNvGrpSpPr/>
            <p:nvPr/>
          </p:nvGrpSpPr>
          <p:grpSpPr>
            <a:xfrm>
              <a:off x="2473" y="12996"/>
              <a:ext cx="16472" cy="553"/>
              <a:chOff x="1015" y="4370"/>
              <a:chExt cx="7774" cy="292"/>
            </a:xfrm>
          </p:grpSpPr>
          <p:sp>
            <p:nvSpPr>
              <p:cNvPr id="90" name="矩形 89"/>
              <p:cNvSpPr/>
              <p:nvPr>
                <p:custDataLst>
                  <p:tags r:id="rId50"/>
                </p:custDataLst>
              </p:nvPr>
            </p:nvSpPr>
            <p:spPr>
              <a:xfrm>
                <a:off x="1015" y="4370"/>
                <a:ext cx="1555" cy="29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503050405090304" charset="0"/>
                    <a:cs typeface="Times New Roman" panose="02020503050405090304" charset="0"/>
                  </a:rPr>
                  <a:t>Feature Perception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  <p:sp>
            <p:nvSpPr>
              <p:cNvPr id="91" name="矩形 90"/>
              <p:cNvSpPr/>
              <p:nvPr>
                <p:custDataLst>
                  <p:tags r:id="rId51"/>
                </p:custDataLst>
              </p:nvPr>
            </p:nvSpPr>
            <p:spPr>
              <a:xfrm>
                <a:off x="2570" y="4370"/>
                <a:ext cx="1555" cy="292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503050405090304" charset="0"/>
                    <a:cs typeface="Times New Roman" panose="02020503050405090304" charset="0"/>
                  </a:rPr>
                  <a:t>Object Perception</a:t>
                </a:r>
                <a:endParaRPr lang="en-US" altLang="zh-CN" b="1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  <p:sp>
            <p:nvSpPr>
              <p:cNvPr id="92" name="矩形 91"/>
              <p:cNvSpPr/>
              <p:nvPr>
                <p:custDataLst>
                  <p:tags r:id="rId52"/>
                </p:custDataLst>
              </p:nvPr>
            </p:nvSpPr>
            <p:spPr>
              <a:xfrm>
                <a:off x="4125" y="4370"/>
                <a:ext cx="1555" cy="292"/>
              </a:xfrm>
              <a:prstGeom prst="rect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503050405090304" charset="0"/>
                    <a:cs typeface="Times New Roman" panose="02020503050405090304" charset="0"/>
                  </a:rPr>
                  <a:t>Spatial Vision</a:t>
                </a:r>
                <a:endParaRPr lang="en-US" altLang="zh-CN" b="1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  <p:sp>
            <p:nvSpPr>
              <p:cNvPr id="93" name="矩形 92"/>
              <p:cNvSpPr/>
              <p:nvPr>
                <p:custDataLst>
                  <p:tags r:id="rId53"/>
                </p:custDataLst>
              </p:nvPr>
            </p:nvSpPr>
            <p:spPr>
              <a:xfrm>
                <a:off x="5680" y="4370"/>
                <a:ext cx="1555" cy="29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solidFill>
                      <a:schemeClr val="tx1"/>
                    </a:solidFill>
                    <a:latin typeface="Times New Roman" panose="02020503050405090304" charset="0"/>
                    <a:cs typeface="Times New Roman" panose="02020503050405090304" charset="0"/>
                  </a:rPr>
                  <a:t>Temporal Vision</a:t>
                </a:r>
                <a:endParaRPr lang="en-US" altLang="zh-CN" b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  <p:sp>
            <p:nvSpPr>
              <p:cNvPr id="94" name="矩形 93"/>
              <p:cNvSpPr/>
              <p:nvPr>
                <p:custDataLst>
                  <p:tags r:id="rId54"/>
                </p:custDataLst>
              </p:nvPr>
            </p:nvSpPr>
            <p:spPr>
              <a:xfrm>
                <a:off x="7235" y="4370"/>
                <a:ext cx="1555" cy="292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503050405090304" charset="0"/>
                    <a:cs typeface="Times New Roman" panose="02020503050405090304" charset="0"/>
                  </a:rPr>
                  <a:t>Visual Reasoning</a:t>
                </a:r>
                <a:endParaRPr lang="en-US" altLang="zh-CN" b="1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endParaRPr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>
              <a:off x="2607" y="564"/>
              <a:ext cx="1714" cy="5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latin typeface="Times New Roman Bold" panose="02020503050405090304" charset="0"/>
                  <a:cs typeface="Times New Roman Bold" panose="02020503050405090304" charset="0"/>
                </a:rPr>
                <a:t>Level 1</a:t>
              </a:r>
              <a:endParaRPr lang="en-US" altLang="zh-CN" sz="2000" b="1" dirty="0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sp>
          <p:nvSpPr>
            <p:cNvPr id="4" name="文本框 3"/>
            <p:cNvSpPr txBox="1"/>
            <p:nvPr>
              <p:custDataLst>
                <p:tags r:id="rId55"/>
              </p:custDataLst>
            </p:nvPr>
          </p:nvSpPr>
          <p:spPr>
            <a:xfrm>
              <a:off x="6223" y="564"/>
              <a:ext cx="1714" cy="5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>
                  <a:latin typeface="Times New Roman Bold" panose="02020503050405090304" charset="0"/>
                  <a:cs typeface="Times New Roman Bold" panose="02020503050405090304" charset="0"/>
                </a:rPr>
                <a:t>Level 2</a:t>
              </a:r>
              <a:endParaRPr lang="en-US" altLang="zh-CN" sz="2000" b="1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sp>
          <p:nvSpPr>
            <p:cNvPr id="6" name="文本框 5"/>
            <p:cNvSpPr txBox="1"/>
            <p:nvPr>
              <p:custDataLst>
                <p:tags r:id="rId56"/>
              </p:custDataLst>
            </p:nvPr>
          </p:nvSpPr>
          <p:spPr>
            <a:xfrm>
              <a:off x="10063" y="564"/>
              <a:ext cx="1714" cy="5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>
                  <a:latin typeface="Times New Roman Bold" panose="02020503050405090304" charset="0"/>
                  <a:cs typeface="Times New Roman Bold" panose="02020503050405090304" charset="0"/>
                </a:rPr>
                <a:t>Level 3</a:t>
              </a:r>
              <a:endParaRPr lang="en-US" altLang="zh-CN" sz="2000" b="1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57"/>
              </p:custDataLst>
            </p:nvPr>
          </p:nvSpPr>
          <p:spPr>
            <a:xfrm>
              <a:off x="13561" y="564"/>
              <a:ext cx="1714" cy="5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>
                  <a:latin typeface="Times New Roman Bold" panose="02020503050405090304" charset="0"/>
                  <a:cs typeface="Times New Roman Bold" panose="02020503050405090304" charset="0"/>
                </a:rPr>
                <a:t>Level 4</a:t>
              </a:r>
              <a:endParaRPr lang="en-US" altLang="zh-CN" sz="2000" b="1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sp>
          <p:nvSpPr>
            <p:cNvPr id="10" name="文本框 9"/>
            <p:cNvSpPr txBox="1"/>
            <p:nvPr>
              <p:custDataLst>
                <p:tags r:id="rId58"/>
              </p:custDataLst>
            </p:nvPr>
          </p:nvSpPr>
          <p:spPr>
            <a:xfrm>
              <a:off x="17272" y="564"/>
              <a:ext cx="1714" cy="58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algn="ctr"/>
              <a:r>
                <a:rPr lang="en-US" altLang="zh-CN" sz="2000" b="1" dirty="0">
                  <a:latin typeface="Times New Roman Bold" panose="02020503050405090304" charset="0"/>
                  <a:cs typeface="Times New Roman Bold" panose="02020503050405090304" charset="0"/>
                </a:rPr>
                <a:t>Level 5</a:t>
              </a:r>
              <a:endParaRPr lang="en-US" altLang="zh-CN" sz="2000" b="1" dirty="0">
                <a:latin typeface="Times New Roman Bold" panose="02020503050405090304" charset="0"/>
                <a:cs typeface="Times New Roman Bold" panose="02020503050405090304" charset="0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 rot="16200000">
              <a:off x="-966" y="2199"/>
              <a:ext cx="3391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503050405090304" charset="0"/>
                  <a:cs typeface="Times New Roman" panose="02020503050405090304" charset="0"/>
                </a:rPr>
                <a:t>Density distribution</a:t>
              </a:r>
              <a:endParaRPr lang="zh-CN" altLang="en-US" dirty="0"/>
            </a:p>
          </p:txBody>
        </p:sp>
        <p:sp>
          <p:nvSpPr>
            <p:cNvPr id="73" name="Rectangle 72"/>
            <p:cNvSpPr/>
            <p:nvPr/>
          </p:nvSpPr>
          <p:spPr>
            <a:xfrm rot="16200000">
              <a:off x="-966" y="8872"/>
              <a:ext cx="3391" cy="58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 dirty="0">
                  <a:latin typeface="Times New Roman" panose="02020503050405090304" charset="0"/>
                  <a:cs typeface="Times New Roman" panose="02020503050405090304" charset="0"/>
                </a:rPr>
                <a:t>Density distribution</a:t>
              </a:r>
              <a:endParaRPr lang="zh-CN" altLang="en-US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60960"/>
            <a:ext cx="12192000" cy="10612120"/>
            <a:chOff x="0" y="96"/>
            <a:chExt cx="19200" cy="16712"/>
          </a:xfrm>
        </p:grpSpPr>
        <p:sp>
          <p:nvSpPr>
            <p:cNvPr id="56" name="圆角矩形 55"/>
            <p:cNvSpPr/>
            <p:nvPr>
              <p:custDataLst>
                <p:tags r:id="rId1"/>
              </p:custDataLst>
            </p:nvPr>
          </p:nvSpPr>
          <p:spPr>
            <a:xfrm>
              <a:off x="0" y="96"/>
              <a:ext cx="8549" cy="69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l"/>
              <a:r>
                <a:rPr lang="en-US" altLang="zh-CN" sz="2200" b="1" dirty="0">
                  <a:solidFill>
                    <a:schemeClr val="tx1"/>
                  </a:solidFill>
                  <a:latin typeface="Times New Roman" panose="02020503050405090304" charset="0"/>
                  <a:cs typeface="Times New Roman" panose="02020503050405090304" charset="0"/>
                </a:rPr>
                <a:t>(a) Correlation Heatmap between s and s’</a:t>
              </a:r>
              <a:endParaRPr lang="en-US" altLang="zh-CN" sz="2200" b="1" dirty="0">
                <a:solidFill>
                  <a:schemeClr val="tx1"/>
                </a:solidFill>
                <a:latin typeface="Times New Roman" panose="02020503050405090304" charset="0"/>
                <a:cs typeface="Times New Roman" panose="02020503050405090304" charset="0"/>
              </a:endParaRPr>
            </a:p>
          </p:txBody>
        </p:sp>
        <p:pic>
          <p:nvPicPr>
            <p:cNvPr id="11" name="图片 10" descr="scatter_diagram_heat_single_Human Label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tretch>
              <a:fillRect/>
            </a:stretch>
          </p:blipFill>
          <p:spPr>
            <a:xfrm>
              <a:off x="0" y="863"/>
              <a:ext cx="8847" cy="9074"/>
            </a:xfrm>
            <a:prstGeom prst="rect">
              <a:avLst/>
            </a:prstGeom>
          </p:spPr>
        </p:pic>
        <p:pic>
          <p:nvPicPr>
            <p:cNvPr id="12" name="图片 11" descr="scatter_diagram_heat_single_GPT4o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5"/>
            <a:stretch>
              <a:fillRect/>
            </a:stretch>
          </p:blipFill>
          <p:spPr>
            <a:xfrm>
              <a:off x="10353" y="761"/>
              <a:ext cx="8847" cy="907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圆角矩形 7"/>
                <p:cNvSpPr/>
                <p:nvPr>
                  <p:custDataLst>
                    <p:tags r:id="rId6"/>
                  </p:custDataLst>
                </p:nvPr>
              </p:nvSpPr>
              <p:spPr>
                <a:xfrm>
                  <a:off x="0" y="9937"/>
                  <a:ext cx="5742" cy="69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l"/>
                  <a:r>
                    <a:rPr lang="en-US" altLang="zh-CN" sz="2200" b="1" dirty="0">
                      <a:solidFill>
                        <a:schemeClr val="tx1"/>
                      </a:solidFill>
                      <a:latin typeface="Times New Roman" panose="02020503050405090304" charset="0"/>
                      <a:cs typeface="Times New Roman" panose="02020503050405090304" charset="0"/>
                    </a:rPr>
                    <a:t>(b) Relative Difference </a:t>
                  </a:r>
                  <a14:m>
                    <m:oMath xmlns:m="http://schemas.openxmlformats.org/officeDocument/2006/math">
                      <m:r>
                        <a:rPr lang="en-US" altLang="zh-CN" sz="22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∆(</m:t>
                      </m:r>
                      <m:r>
                        <a:rPr lang="en-US" altLang="zh-CN" sz="22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𝒕</m:t>
                      </m:r>
                      <m:r>
                        <a:rPr lang="en-US" altLang="zh-CN" sz="2200" b="1" i="1">
                          <a:solidFill>
                            <a:schemeClr val="tx1"/>
                          </a:solidFill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a14:m>
                  <a:endParaRPr lang="en-US" altLang="zh-CN" sz="2200" b="1" dirty="0">
                    <a:solidFill>
                      <a:schemeClr val="tx1"/>
                    </a:solidFill>
                    <a:latin typeface="Times New Roman" panose="02020503050405090304" charset="0"/>
                    <a:cs typeface="Times New Roman" panose="02020503050405090304" charset="0"/>
                  </a:endParaRPr>
                </a:p>
              </p:txBody>
            </p:sp>
          </mc:Choice>
          <mc:Fallback>
            <p:sp>
              <p:nvSpPr>
                <p:cNvPr id="8" name="圆角矩形 7"/>
                <p:cNvSpPr>
                  <a:spLocks noRot="1" noChangeAspect="1" noMove="1" noResize="1" noEditPoints="1" noAdjustHandles="1" noChangeArrowheads="1" noChangeShapeType="1" noTextEdit="1"/>
                </p:cNvSpPr>
                <p:nvPr>
                  <p:custDataLst>
                    <p:tags r:id="rId7"/>
                  </p:custDataLst>
                </p:nvPr>
              </p:nvSpPr>
              <p:spPr>
                <a:xfrm>
                  <a:off x="0" y="9937"/>
                  <a:ext cx="5742" cy="697"/>
                </a:xfrm>
                <a:prstGeom prst="roundRect">
                  <a:avLst/>
                </a:prstGeom>
                <a:blipFill rotWithShape="1">
                  <a:blip r:embed="rId8"/>
                </a:blipFill>
                <a:ln>
                  <a:noFill/>
                </a:ln>
              </p:spPr>
              <p:style>
                <a:lnRef idx="2">
                  <a:schemeClr val="accent1">
                    <a:lumMod val="75000"/>
                  </a:schemeClr>
                </a:lnRef>
                <a:fillRef idx="1">
                  <a:schemeClr val="accent1"/>
                </a:fillRef>
                <a:effectRef idx="0">
                  <a:srgbClr val="FFFFFF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" name="图片 1" descr="relative_difference_Delta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0" y="10548"/>
              <a:ext cx="19200" cy="576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7806" y="16180"/>
              <a:ext cx="3589" cy="6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2000" b="1"/>
                <a:t>Task Indices</a:t>
              </a:r>
              <a:endParaRPr lang="en-US" altLang="zh-CN" sz="2000" b="1"/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363</Words>
  <Application>WPS 演示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Times New Roman</vt:lpstr>
      <vt:lpstr>Times New Roman Bold</vt:lpstr>
      <vt:lpstr>Cambria Math</vt:lpstr>
      <vt:lpstr>Kingsoft Math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C.S.Y</cp:lastModifiedBy>
  <cp:revision>14</cp:revision>
  <dcterms:created xsi:type="dcterms:W3CDTF">2025-01-08T15:13:21Z</dcterms:created>
  <dcterms:modified xsi:type="dcterms:W3CDTF">2025-01-08T15:13:21Z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2052-6.10.1.8873</vt:lpwstr>
  </property>
  <property fmtid="{D5CDD505-2E9C-101B-9397-08002B2CF9AE}" pid="3" name="ICV">
    <vt:lpwstr>CD23BEE1ADAED26511967E67A20BAE74_43</vt:lpwstr>
  </property>
</Properties>
</file>