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57" r:id="rId4"/>
    <p:sldId id="260" r:id="rId5"/>
    <p:sldId id="258" r:id="rId6"/>
    <p:sldId id="289" r:id="rId7"/>
    <p:sldId id="290" r:id="rId8"/>
    <p:sldId id="291" r:id="rId9"/>
    <p:sldId id="292" r:id="rId10"/>
    <p:sldId id="293" r:id="rId11"/>
    <p:sldId id="294" r:id="rId12"/>
    <p:sldId id="261" r:id="rId13"/>
    <p:sldId id="262" r:id="rId14"/>
    <p:sldId id="263" r:id="rId15"/>
    <p:sldId id="309" r:id="rId16"/>
    <p:sldId id="301" r:id="rId17"/>
    <p:sldId id="302" r:id="rId18"/>
    <p:sldId id="303" r:id="rId19"/>
    <p:sldId id="304" r:id="rId20"/>
    <p:sldId id="305" r:id="rId21"/>
    <p:sldId id="306" r:id="rId22"/>
    <p:sldId id="307" r:id="rId23"/>
    <p:sldId id="308" r:id="rId24"/>
    <p:sldId id="310" r:id="rId25"/>
    <p:sldId id="276" r:id="rId26"/>
    <p:sldId id="277" r:id="rId27"/>
    <p:sldId id="311" r:id="rId28"/>
    <p:sldId id="281" r:id="rId29"/>
    <p:sldId id="282" r:id="rId30"/>
    <p:sldId id="287" r:id="rId31"/>
    <p:sldId id="28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60" y="6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6F2B0430-1F0D-441A-A606-11E339A8830A}"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49969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057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3529773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7334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E02BE0-8B3D-4556-B9BC-24F456F62EEF}"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365148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E02BE0-8B3D-4556-B9BC-24F456F62EEF}" type="datetimeFigureOut">
              <a:rPr lang="en-US" smtClean="0"/>
              <a:t>9/1/2018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21739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E02BE0-8B3D-4556-B9BC-24F456F62EEF}" type="datetimeFigureOut">
              <a:rPr lang="en-US" smtClean="0"/>
              <a:t>9/1/2018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15305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E02BE0-8B3D-4556-B9BC-24F456F62EEF}" type="datetimeFigureOut">
              <a:rPr lang="en-US" smtClean="0"/>
              <a:t>9/1/2018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2B0430-1F0D-441A-A606-11E339A8830A}"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60115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5E02BE0-8B3D-4556-B9BC-24F456F62EEF}" type="datetimeFigureOut">
              <a:rPr lang="en-US" smtClean="0"/>
              <a:t>9/1/2018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5560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9/1/2018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162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9/1/2018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3022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45E02BE0-8B3D-4556-B9BC-24F456F62EEF}" type="datetimeFigureOut">
              <a:rPr lang="en-US" smtClean="0"/>
              <a:t>9/1/2018</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F2B0430-1F0D-441A-A606-11E339A8830A}"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3962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2370D-8B0E-44F6-B532-6E1560F941E3}"/>
              </a:ext>
            </a:extLst>
          </p:cNvPr>
          <p:cNvSpPr>
            <a:spLocks noGrp="1"/>
          </p:cNvSpPr>
          <p:nvPr>
            <p:ph type="ctrTitle"/>
          </p:nvPr>
        </p:nvSpPr>
        <p:spPr/>
        <p:txBody>
          <a:bodyPr/>
          <a:lstStyle/>
          <a:p>
            <a:r>
              <a:rPr lang="en-US" dirty="0"/>
              <a:t>Some Basic CSS</a:t>
            </a:r>
          </a:p>
        </p:txBody>
      </p:sp>
      <p:sp>
        <p:nvSpPr>
          <p:cNvPr id="3" name="Subtitle 2">
            <a:extLst>
              <a:ext uri="{FF2B5EF4-FFF2-40B4-BE49-F238E27FC236}">
                <a16:creationId xmlns:a16="http://schemas.microsoft.com/office/drawing/2014/main" id="{5AFD3BAC-D689-47DB-BF3C-89CC11FBC1DA}"/>
              </a:ext>
            </a:extLst>
          </p:cNvPr>
          <p:cNvSpPr>
            <a:spLocks noGrp="1"/>
          </p:cNvSpPr>
          <p:nvPr>
            <p:ph type="subTitle" idx="1"/>
          </p:nvPr>
        </p:nvSpPr>
        <p:spPr/>
        <p:txBody>
          <a:bodyPr/>
          <a:lstStyle/>
          <a:p>
            <a:r>
              <a:rPr lang="en-US" dirty="0"/>
              <a:t>Tutorial #8</a:t>
            </a:r>
          </a:p>
        </p:txBody>
      </p:sp>
    </p:spTree>
    <p:extLst>
      <p:ext uri="{BB962C8B-B14F-4D97-AF65-F5344CB8AC3E}">
        <p14:creationId xmlns:p14="http://schemas.microsoft.com/office/powerpoint/2010/main" val="2599923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normAutofit fontScale="92500"/>
          </a:bodyPr>
          <a:lstStyle/>
          <a:p>
            <a:pPr fontAlgn="base"/>
            <a:r>
              <a:rPr lang="en-US" sz="3200" dirty="0"/>
              <a:t>Hexadecimal</a:t>
            </a:r>
          </a:p>
          <a:p>
            <a:pPr lvl="1" fontAlgn="base"/>
            <a:r>
              <a:rPr lang="en-US" sz="2800" dirty="0"/>
              <a:t>Base 16, or hex numbers are used in the same range as the base 10 numbers.</a:t>
            </a:r>
          </a:p>
          <a:p>
            <a:pPr lvl="1" fontAlgn="base"/>
            <a:r>
              <a:rPr lang="en-US" sz="2800" dirty="0"/>
              <a:t>Hex digits range from 0 to F, with F being the number fifteen and “10” being the number sixteen.  00 is zero </a:t>
            </a:r>
            <a:r>
              <a:rPr lang="en-US" sz="2800" dirty="0" err="1"/>
              <a:t>amd</a:t>
            </a:r>
            <a:r>
              <a:rPr lang="en-US" sz="2800" dirty="0"/>
              <a:t> FF is 255, so 3 pairs of hex digits will give you an RGB value.</a:t>
            </a:r>
          </a:p>
        </p:txBody>
      </p:sp>
    </p:spTree>
    <p:extLst>
      <p:ext uri="{BB962C8B-B14F-4D97-AF65-F5344CB8AC3E}">
        <p14:creationId xmlns:p14="http://schemas.microsoft.com/office/powerpoint/2010/main" val="2066062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normAutofit/>
          </a:bodyPr>
          <a:lstStyle/>
          <a:p>
            <a:pPr fontAlgn="base"/>
            <a:r>
              <a:rPr lang="en-US" sz="3200" dirty="0"/>
              <a:t>Mnemonics </a:t>
            </a:r>
          </a:p>
          <a:p>
            <a:pPr lvl="1" fontAlgn="base"/>
            <a:r>
              <a:rPr lang="en-US" sz="2800" dirty="0"/>
              <a:t>HTML and CSS have many color mnemonics built in ranging from the simple colors like </a:t>
            </a:r>
            <a:r>
              <a:rPr lang="en-US" sz="2800" i="1" dirty="0"/>
              <a:t>yellow</a:t>
            </a:r>
            <a:r>
              <a:rPr lang="en-US" sz="2800" dirty="0"/>
              <a:t> and </a:t>
            </a:r>
            <a:r>
              <a:rPr lang="en-US" sz="2800" i="1" dirty="0"/>
              <a:t>black</a:t>
            </a:r>
            <a:r>
              <a:rPr lang="en-US" sz="2800" dirty="0"/>
              <a:t> to more unique colors like </a:t>
            </a:r>
            <a:r>
              <a:rPr lang="en-US" sz="2800" i="1" dirty="0" err="1"/>
              <a:t>cornflowerblue</a:t>
            </a:r>
            <a:r>
              <a:rPr lang="en-US" sz="2800" i="1" dirty="0"/>
              <a:t>.</a:t>
            </a:r>
            <a:endParaRPr lang="en-US" sz="2800" dirty="0"/>
          </a:p>
        </p:txBody>
      </p:sp>
    </p:spTree>
    <p:extLst>
      <p:ext uri="{BB962C8B-B14F-4D97-AF65-F5344CB8AC3E}">
        <p14:creationId xmlns:p14="http://schemas.microsoft.com/office/powerpoint/2010/main" val="84892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CONSTRUCTION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4113803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8A01-226A-4315-B523-B032A574679E}"/>
              </a:ext>
            </a:extLst>
          </p:cNvPr>
          <p:cNvSpPr>
            <a:spLocks noGrp="1"/>
          </p:cNvSpPr>
          <p:nvPr>
            <p:ph type="title"/>
          </p:nvPr>
        </p:nvSpPr>
        <p:spPr/>
        <p:txBody>
          <a:bodyPr/>
          <a:lstStyle/>
          <a:p>
            <a:r>
              <a:rPr lang="en-US" dirty="0"/>
              <a:t>Construction</a:t>
            </a:r>
          </a:p>
        </p:txBody>
      </p:sp>
      <p:sp>
        <p:nvSpPr>
          <p:cNvPr id="3" name="Content Placeholder 2">
            <a:extLst>
              <a:ext uri="{FF2B5EF4-FFF2-40B4-BE49-F238E27FC236}">
                <a16:creationId xmlns:a16="http://schemas.microsoft.com/office/drawing/2014/main" id="{C7F042C5-0C22-4879-8EAC-852903D62FED}"/>
              </a:ext>
            </a:extLst>
          </p:cNvPr>
          <p:cNvSpPr>
            <a:spLocks noGrp="1"/>
          </p:cNvSpPr>
          <p:nvPr>
            <p:ph idx="1"/>
          </p:nvPr>
        </p:nvSpPr>
        <p:spPr/>
        <p:txBody>
          <a:bodyPr>
            <a:normAutofit fontScale="92500"/>
          </a:bodyPr>
          <a:lstStyle/>
          <a:p>
            <a:pPr marL="457200" indent="-457200" fontAlgn="base">
              <a:buFont typeface="+mj-lt"/>
              <a:buAutoNum type="arabicPeriod"/>
            </a:pPr>
            <a:r>
              <a:rPr lang="en-US" dirty="0"/>
              <a:t>Create a folder somewhere on your drive and label it Basic CSS.</a:t>
            </a:r>
          </a:p>
          <a:p>
            <a:pPr marL="457200" indent="-457200" fontAlgn="base">
              <a:buFont typeface="+mj-lt"/>
              <a:buAutoNum type="arabicPeriod"/>
            </a:pPr>
            <a:r>
              <a:rPr lang="en-US" dirty="0"/>
              <a:t>Open up notepad++.</a:t>
            </a:r>
          </a:p>
          <a:p>
            <a:pPr marL="457200" indent="-457200" fontAlgn="base">
              <a:buFont typeface="+mj-lt"/>
              <a:buAutoNum type="arabicPeriod"/>
            </a:pPr>
            <a:r>
              <a:rPr lang="en-US" dirty="0"/>
              <a:t>Save the empty file to your folder and name the file “index.html”.</a:t>
            </a:r>
          </a:p>
          <a:p>
            <a:pPr marL="800100" lvl="1" indent="-342900" fontAlgn="base">
              <a:buFont typeface="+mj-lt"/>
              <a:buAutoNum type="alphaLcParenR"/>
            </a:pPr>
            <a:r>
              <a:rPr lang="en-US" dirty="0"/>
              <a:t>All first pages on a website are called index.</a:t>
            </a:r>
          </a:p>
          <a:p>
            <a:pPr marL="457200" indent="-457200">
              <a:buFont typeface="+mj-lt"/>
              <a:buAutoNum type="arabicPeriod"/>
            </a:pPr>
            <a:r>
              <a:rPr lang="en-US" dirty="0"/>
              <a:t>As you go through the images of the construction, add to your code.  You will see comments with explanations of what you are doing. Those comments will change with each slide.  You should </a:t>
            </a:r>
            <a:r>
              <a:rPr lang="en-US" b="1" i="1" dirty="0"/>
              <a:t>not</a:t>
            </a:r>
            <a:r>
              <a:rPr lang="en-US" dirty="0"/>
              <a:t> type my comments into your code.</a:t>
            </a:r>
          </a:p>
        </p:txBody>
      </p:sp>
    </p:spTree>
    <p:extLst>
      <p:ext uri="{BB962C8B-B14F-4D97-AF65-F5344CB8AC3E}">
        <p14:creationId xmlns:p14="http://schemas.microsoft.com/office/powerpoint/2010/main" val="4175402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4" name="Picture 3">
            <a:extLst>
              <a:ext uri="{FF2B5EF4-FFF2-40B4-BE49-F238E27FC236}">
                <a16:creationId xmlns:a16="http://schemas.microsoft.com/office/drawing/2014/main" id="{9E0823F6-1A35-4442-8033-912FC0C4FF5F}"/>
              </a:ext>
            </a:extLst>
          </p:cNvPr>
          <p:cNvPicPr>
            <a:picLocks noChangeAspect="1"/>
          </p:cNvPicPr>
          <p:nvPr/>
        </p:nvPicPr>
        <p:blipFill>
          <a:blip r:embed="rId2"/>
          <a:stretch>
            <a:fillRect/>
          </a:stretch>
        </p:blipFill>
        <p:spPr>
          <a:xfrm>
            <a:off x="1310547" y="2966465"/>
            <a:ext cx="9771790" cy="1719835"/>
          </a:xfrm>
          <a:prstGeom prst="rect">
            <a:avLst/>
          </a:prstGeom>
        </p:spPr>
      </p:pic>
    </p:spTree>
    <p:extLst>
      <p:ext uri="{BB962C8B-B14F-4D97-AF65-F5344CB8AC3E}">
        <p14:creationId xmlns:p14="http://schemas.microsoft.com/office/powerpoint/2010/main" val="1654790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4" name="Picture 3">
            <a:extLst>
              <a:ext uri="{FF2B5EF4-FFF2-40B4-BE49-F238E27FC236}">
                <a16:creationId xmlns:a16="http://schemas.microsoft.com/office/drawing/2014/main" id="{AB4B9A54-A462-4145-ACD9-2E18E95C6056}"/>
              </a:ext>
            </a:extLst>
          </p:cNvPr>
          <p:cNvPicPr>
            <a:picLocks noChangeAspect="1"/>
          </p:cNvPicPr>
          <p:nvPr/>
        </p:nvPicPr>
        <p:blipFill>
          <a:blip r:embed="rId2"/>
          <a:stretch>
            <a:fillRect/>
          </a:stretch>
        </p:blipFill>
        <p:spPr>
          <a:xfrm>
            <a:off x="1803085" y="2438043"/>
            <a:ext cx="8585829" cy="2387775"/>
          </a:xfrm>
          <a:prstGeom prst="rect">
            <a:avLst/>
          </a:prstGeom>
        </p:spPr>
      </p:pic>
    </p:spTree>
    <p:extLst>
      <p:ext uri="{BB962C8B-B14F-4D97-AF65-F5344CB8AC3E}">
        <p14:creationId xmlns:p14="http://schemas.microsoft.com/office/powerpoint/2010/main" val="3095234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6" name="Picture 5">
            <a:extLst>
              <a:ext uri="{FF2B5EF4-FFF2-40B4-BE49-F238E27FC236}">
                <a16:creationId xmlns:a16="http://schemas.microsoft.com/office/drawing/2014/main" id="{B1766F6C-CD99-432A-AAB5-C90804FE2BB1}"/>
              </a:ext>
            </a:extLst>
          </p:cNvPr>
          <p:cNvPicPr>
            <a:picLocks noChangeAspect="1"/>
          </p:cNvPicPr>
          <p:nvPr/>
        </p:nvPicPr>
        <p:blipFill>
          <a:blip r:embed="rId2"/>
          <a:stretch>
            <a:fillRect/>
          </a:stretch>
        </p:blipFill>
        <p:spPr>
          <a:xfrm>
            <a:off x="1969903" y="1668780"/>
            <a:ext cx="8252193" cy="4381164"/>
          </a:xfrm>
          <a:prstGeom prst="rect">
            <a:avLst/>
          </a:prstGeom>
        </p:spPr>
      </p:pic>
    </p:spTree>
    <p:extLst>
      <p:ext uri="{BB962C8B-B14F-4D97-AF65-F5344CB8AC3E}">
        <p14:creationId xmlns:p14="http://schemas.microsoft.com/office/powerpoint/2010/main" val="3323255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77660F14-CBF5-4A15-9A21-414D22468D7F}"/>
              </a:ext>
            </a:extLst>
          </p:cNvPr>
          <p:cNvPicPr>
            <a:picLocks noChangeAspect="1"/>
          </p:cNvPicPr>
          <p:nvPr/>
        </p:nvPicPr>
        <p:blipFill>
          <a:blip r:embed="rId2"/>
          <a:stretch>
            <a:fillRect/>
          </a:stretch>
        </p:blipFill>
        <p:spPr>
          <a:xfrm>
            <a:off x="1407934" y="2398822"/>
            <a:ext cx="9376132" cy="2852738"/>
          </a:xfrm>
          <a:prstGeom prst="rect">
            <a:avLst/>
          </a:prstGeom>
        </p:spPr>
      </p:pic>
    </p:spTree>
    <p:extLst>
      <p:ext uri="{BB962C8B-B14F-4D97-AF65-F5344CB8AC3E}">
        <p14:creationId xmlns:p14="http://schemas.microsoft.com/office/powerpoint/2010/main" val="869981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02035227-E4E0-4F04-B4D3-51819C1F2E72}"/>
              </a:ext>
            </a:extLst>
          </p:cNvPr>
          <p:cNvPicPr>
            <a:picLocks noChangeAspect="1"/>
          </p:cNvPicPr>
          <p:nvPr/>
        </p:nvPicPr>
        <p:blipFill>
          <a:blip r:embed="rId2"/>
          <a:stretch>
            <a:fillRect/>
          </a:stretch>
        </p:blipFill>
        <p:spPr>
          <a:xfrm>
            <a:off x="1844274" y="1830674"/>
            <a:ext cx="8503451" cy="4219270"/>
          </a:xfrm>
          <a:prstGeom prst="rect">
            <a:avLst/>
          </a:prstGeom>
        </p:spPr>
      </p:pic>
    </p:spTree>
    <p:extLst>
      <p:ext uri="{BB962C8B-B14F-4D97-AF65-F5344CB8AC3E}">
        <p14:creationId xmlns:p14="http://schemas.microsoft.com/office/powerpoint/2010/main" val="3587835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54E6200C-09CB-49F6-9910-D2FC91F159B6}"/>
              </a:ext>
            </a:extLst>
          </p:cNvPr>
          <p:cNvPicPr>
            <a:picLocks noChangeAspect="1"/>
          </p:cNvPicPr>
          <p:nvPr/>
        </p:nvPicPr>
        <p:blipFill>
          <a:blip r:embed="rId2"/>
          <a:stretch>
            <a:fillRect/>
          </a:stretch>
        </p:blipFill>
        <p:spPr>
          <a:xfrm>
            <a:off x="1633188" y="2472333"/>
            <a:ext cx="8936951" cy="2456355"/>
          </a:xfrm>
          <a:prstGeom prst="rect">
            <a:avLst/>
          </a:prstGeom>
        </p:spPr>
      </p:pic>
    </p:spTree>
    <p:extLst>
      <p:ext uri="{BB962C8B-B14F-4D97-AF65-F5344CB8AC3E}">
        <p14:creationId xmlns:p14="http://schemas.microsoft.com/office/powerpoint/2010/main" val="2740758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OBJECTIVE</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700689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9E675AA5-453A-4695-8F30-3B4833FEB65C}"/>
              </a:ext>
            </a:extLst>
          </p:cNvPr>
          <p:cNvPicPr>
            <a:picLocks noChangeAspect="1"/>
          </p:cNvPicPr>
          <p:nvPr/>
        </p:nvPicPr>
        <p:blipFill>
          <a:blip r:embed="rId2"/>
          <a:stretch>
            <a:fillRect/>
          </a:stretch>
        </p:blipFill>
        <p:spPr>
          <a:xfrm>
            <a:off x="2198568" y="2137368"/>
            <a:ext cx="7794864" cy="3270869"/>
          </a:xfrm>
          <a:prstGeom prst="rect">
            <a:avLst/>
          </a:prstGeom>
        </p:spPr>
      </p:pic>
    </p:spTree>
    <p:extLst>
      <p:ext uri="{BB962C8B-B14F-4D97-AF65-F5344CB8AC3E}">
        <p14:creationId xmlns:p14="http://schemas.microsoft.com/office/powerpoint/2010/main" val="1554191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E674EA00-D127-4792-A995-9EAB247546D6}"/>
              </a:ext>
            </a:extLst>
          </p:cNvPr>
          <p:cNvPicPr>
            <a:picLocks noChangeAspect="1"/>
          </p:cNvPicPr>
          <p:nvPr/>
        </p:nvPicPr>
        <p:blipFill>
          <a:blip r:embed="rId2"/>
          <a:stretch>
            <a:fillRect/>
          </a:stretch>
        </p:blipFill>
        <p:spPr>
          <a:xfrm>
            <a:off x="1928120" y="1885285"/>
            <a:ext cx="8313160" cy="3913063"/>
          </a:xfrm>
          <a:prstGeom prst="rect">
            <a:avLst/>
          </a:prstGeom>
        </p:spPr>
      </p:pic>
    </p:spTree>
    <p:extLst>
      <p:ext uri="{BB962C8B-B14F-4D97-AF65-F5344CB8AC3E}">
        <p14:creationId xmlns:p14="http://schemas.microsoft.com/office/powerpoint/2010/main" val="1782469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E75A2F5E-144A-499C-8C39-805FDD5D10BA}"/>
              </a:ext>
            </a:extLst>
          </p:cNvPr>
          <p:cNvPicPr>
            <a:picLocks noChangeAspect="1"/>
          </p:cNvPicPr>
          <p:nvPr/>
        </p:nvPicPr>
        <p:blipFill>
          <a:blip r:embed="rId2"/>
          <a:stretch>
            <a:fillRect/>
          </a:stretch>
        </p:blipFill>
        <p:spPr>
          <a:xfrm>
            <a:off x="1893731" y="2198797"/>
            <a:ext cx="8404537" cy="2909888"/>
          </a:xfrm>
          <a:prstGeom prst="rect">
            <a:avLst/>
          </a:prstGeom>
        </p:spPr>
      </p:pic>
    </p:spTree>
    <p:extLst>
      <p:ext uri="{BB962C8B-B14F-4D97-AF65-F5344CB8AC3E}">
        <p14:creationId xmlns:p14="http://schemas.microsoft.com/office/powerpoint/2010/main" val="2807614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19304F6B-0890-4E8A-AAFD-6BFCC58A994A}"/>
              </a:ext>
            </a:extLst>
          </p:cNvPr>
          <p:cNvPicPr>
            <a:picLocks noChangeAspect="1"/>
          </p:cNvPicPr>
          <p:nvPr/>
        </p:nvPicPr>
        <p:blipFill>
          <a:blip r:embed="rId2"/>
          <a:stretch>
            <a:fillRect/>
          </a:stretch>
        </p:blipFill>
        <p:spPr>
          <a:xfrm>
            <a:off x="2791804" y="1525811"/>
            <a:ext cx="6608392" cy="4853838"/>
          </a:xfrm>
          <a:prstGeom prst="rect">
            <a:avLst/>
          </a:prstGeom>
        </p:spPr>
      </p:pic>
    </p:spTree>
    <p:extLst>
      <p:ext uri="{BB962C8B-B14F-4D97-AF65-F5344CB8AC3E}">
        <p14:creationId xmlns:p14="http://schemas.microsoft.com/office/powerpoint/2010/main" val="3611216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4" name="Picture 3">
            <a:extLst>
              <a:ext uri="{FF2B5EF4-FFF2-40B4-BE49-F238E27FC236}">
                <a16:creationId xmlns:a16="http://schemas.microsoft.com/office/drawing/2014/main" id="{A98617BE-8251-42F5-83C2-694DCD7988F3}"/>
              </a:ext>
            </a:extLst>
          </p:cNvPr>
          <p:cNvPicPr>
            <a:picLocks noChangeAspect="1"/>
          </p:cNvPicPr>
          <p:nvPr/>
        </p:nvPicPr>
        <p:blipFill>
          <a:blip r:embed="rId2"/>
          <a:stretch>
            <a:fillRect/>
          </a:stretch>
        </p:blipFill>
        <p:spPr>
          <a:xfrm>
            <a:off x="2813209" y="1524952"/>
            <a:ext cx="6565582" cy="4977745"/>
          </a:xfrm>
          <a:prstGeom prst="rect">
            <a:avLst/>
          </a:prstGeom>
        </p:spPr>
      </p:pic>
    </p:spTree>
    <p:extLst>
      <p:ext uri="{BB962C8B-B14F-4D97-AF65-F5344CB8AC3E}">
        <p14:creationId xmlns:p14="http://schemas.microsoft.com/office/powerpoint/2010/main" val="2661547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 DEEPER MEANING</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564111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normAutofit/>
          </a:bodyPr>
          <a:lstStyle/>
          <a:p>
            <a:pPr marL="0" indent="0" algn="just">
              <a:buNone/>
            </a:pPr>
            <a:r>
              <a:rPr lang="en-US" sz="2800" dirty="0"/>
              <a:t>Reprogramming an HTML tag goes a lot deeper than changing the color or the font.  Because of the Document Object Model (DOM), CSS can manipulate the objects, changing all aspects of their display and moving them around.</a:t>
            </a:r>
          </a:p>
        </p:txBody>
      </p:sp>
    </p:spTree>
    <p:extLst>
      <p:ext uri="{BB962C8B-B14F-4D97-AF65-F5344CB8AC3E}">
        <p14:creationId xmlns:p14="http://schemas.microsoft.com/office/powerpoint/2010/main" val="643301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normAutofit lnSpcReduction="10000"/>
          </a:bodyPr>
          <a:lstStyle/>
          <a:p>
            <a:pPr marL="0" indent="0">
              <a:buNone/>
            </a:pPr>
            <a:r>
              <a:rPr lang="en-US" sz="2800" dirty="0"/>
              <a:t>CSS is also much more powerful than a simple reprogramming of a tag.  Its properties are built into the objects meaning that you can manipulate them dynamically.  That means you can change the color of something on the fly. You can also access objects through CSS.  </a:t>
            </a:r>
            <a:r>
              <a:rPr lang="en-US" sz="2800" dirty="0" err="1"/>
              <a:t>JQuery</a:t>
            </a:r>
            <a:r>
              <a:rPr lang="en-US" sz="2800" dirty="0"/>
              <a:t> is a </a:t>
            </a:r>
            <a:r>
              <a:rPr lang="en-US" sz="2800" dirty="0" err="1"/>
              <a:t>Javascript</a:t>
            </a:r>
            <a:r>
              <a:rPr lang="en-US" sz="2800" dirty="0"/>
              <a:t> framework that uses CSS to access all of the HTML objects.</a:t>
            </a:r>
          </a:p>
        </p:txBody>
      </p:sp>
    </p:spTree>
    <p:extLst>
      <p:ext uri="{BB962C8B-B14F-4D97-AF65-F5344CB8AC3E}">
        <p14:creationId xmlns:p14="http://schemas.microsoft.com/office/powerpoint/2010/main" val="36192126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FAQ</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004877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49954CA6-879D-442F-BF73-1F991BDC4965}"/>
              </a:ext>
            </a:extLst>
          </p:cNvPr>
          <p:cNvSpPr>
            <a:spLocks noGrp="1"/>
          </p:cNvSpPr>
          <p:nvPr>
            <p:ph idx="1"/>
          </p:nvPr>
        </p:nvSpPr>
        <p:spPr/>
        <p:txBody>
          <a:bodyPr>
            <a:normAutofit fontScale="85000" lnSpcReduction="10000"/>
          </a:bodyPr>
          <a:lstStyle/>
          <a:p>
            <a:pPr fontAlgn="base"/>
            <a:r>
              <a:rPr lang="en-US" sz="2800" dirty="0"/>
              <a:t>How come, when I center a &lt;span&gt;, it doesn’t do anything?</a:t>
            </a:r>
          </a:p>
          <a:p>
            <a:pPr lvl="1" fontAlgn="base">
              <a:buFont typeface="Wingdings" panose="05000000000000000000" pitchFamily="2" charset="2"/>
              <a:buChar char="v"/>
            </a:pPr>
            <a:r>
              <a:rPr lang="en-US" sz="2400" dirty="0"/>
              <a:t>HTML displays tags in one of two ways.  Inline or Block. A Block tag takes up a whole line and an inline tag takes up just the space of the content.  Your &lt;div&gt; and &lt;p&gt; tags are block tags. Whether you have 1 word or 100 words, they take up whole lines and can be centered on those lines.  Your &lt;span&gt; is inline. Its boundaries begin at the beginning of your first word and end at the end of your last. There’s no centering because there’s no additional room.</a:t>
            </a:r>
          </a:p>
        </p:txBody>
      </p:sp>
    </p:spTree>
    <p:extLst>
      <p:ext uri="{BB962C8B-B14F-4D97-AF65-F5344CB8AC3E}">
        <p14:creationId xmlns:p14="http://schemas.microsoft.com/office/powerpoint/2010/main" val="2556095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1A6B-C893-4D3E-AC9A-1E5A26929050}"/>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5D6E94F7-26C9-4736-B48C-D9DBEB41037B}"/>
              </a:ext>
            </a:extLst>
          </p:cNvPr>
          <p:cNvSpPr>
            <a:spLocks noGrp="1"/>
          </p:cNvSpPr>
          <p:nvPr>
            <p:ph idx="1"/>
          </p:nvPr>
        </p:nvSpPr>
        <p:spPr/>
        <p:txBody>
          <a:bodyPr>
            <a:normAutofit/>
          </a:bodyPr>
          <a:lstStyle/>
          <a:p>
            <a:pPr marL="0" indent="0" algn="ctr">
              <a:buNone/>
            </a:pPr>
            <a:r>
              <a:rPr lang="en-US" sz="4000" dirty="0"/>
              <a:t>This tutorial will give you a basic overview of how CSS works.  You will be able to work with colors.</a:t>
            </a:r>
            <a:endParaRPr lang="en-US" sz="6600" dirty="0"/>
          </a:p>
        </p:txBody>
      </p:sp>
    </p:spTree>
    <p:extLst>
      <p:ext uri="{BB962C8B-B14F-4D97-AF65-F5344CB8AC3E}">
        <p14:creationId xmlns:p14="http://schemas.microsoft.com/office/powerpoint/2010/main" val="3509470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ACTIVITY</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348197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6554-F731-4334-A0EA-B3902E8250B2}"/>
              </a:ext>
            </a:extLst>
          </p:cNvPr>
          <p:cNvSpPr>
            <a:spLocks noGrp="1"/>
          </p:cNvSpPr>
          <p:nvPr>
            <p:ph type="title"/>
          </p:nvPr>
        </p:nvSpPr>
        <p:spPr/>
        <p:txBody>
          <a:bodyPr/>
          <a:lstStyle/>
          <a:p>
            <a:r>
              <a:rPr lang="en-US" dirty="0"/>
              <a:t>Activity Title</a:t>
            </a:r>
          </a:p>
        </p:txBody>
      </p:sp>
      <p:sp>
        <p:nvSpPr>
          <p:cNvPr id="3" name="Content Placeholder 2">
            <a:extLst>
              <a:ext uri="{FF2B5EF4-FFF2-40B4-BE49-F238E27FC236}">
                <a16:creationId xmlns:a16="http://schemas.microsoft.com/office/drawing/2014/main" id="{622EDE31-66D5-4DE9-B123-FC5285D0A943}"/>
              </a:ext>
            </a:extLst>
          </p:cNvPr>
          <p:cNvSpPr>
            <a:spLocks noGrp="1"/>
          </p:cNvSpPr>
          <p:nvPr>
            <p:ph idx="1"/>
          </p:nvPr>
        </p:nvSpPr>
        <p:spPr/>
        <p:txBody>
          <a:bodyPr>
            <a:normAutofit/>
          </a:bodyPr>
          <a:lstStyle/>
          <a:p>
            <a:pPr marL="0" indent="0">
              <a:buNone/>
            </a:pPr>
            <a:r>
              <a:rPr lang="en-US" sz="3200" dirty="0"/>
              <a:t>There is no activity for this tutorial.  If you have completed the construction, you should be able to apply this concept to your Level 1 project and all your activities beyond.</a:t>
            </a:r>
          </a:p>
        </p:txBody>
      </p:sp>
    </p:spTree>
    <p:extLst>
      <p:ext uri="{BB962C8B-B14F-4D97-AF65-F5344CB8AC3E}">
        <p14:creationId xmlns:p14="http://schemas.microsoft.com/office/powerpoint/2010/main" val="790816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TEXTPLANATION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24031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normAutofit/>
          </a:bodyPr>
          <a:lstStyle/>
          <a:p>
            <a:pPr marL="0" indent="0" algn="just">
              <a:buNone/>
            </a:pPr>
            <a:r>
              <a:rPr lang="en-US" sz="2800" dirty="0"/>
              <a:t>CSS is used to make your web pages </a:t>
            </a:r>
            <a:r>
              <a:rPr lang="en-US" sz="2800" i="1" dirty="0"/>
              <a:t>sparkle</a:t>
            </a:r>
            <a:r>
              <a:rPr lang="en-US" sz="2800" dirty="0"/>
              <a:t>.  Almost any cool layout or graphic that you see on a web page is made using CSS.  Once you understand the basic syntax, it should open the door to a lot of possibilities.</a:t>
            </a:r>
          </a:p>
        </p:txBody>
      </p:sp>
    </p:spTree>
    <p:extLst>
      <p:ext uri="{BB962C8B-B14F-4D97-AF65-F5344CB8AC3E}">
        <p14:creationId xmlns:p14="http://schemas.microsoft.com/office/powerpoint/2010/main" val="197355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normAutofit/>
          </a:bodyPr>
          <a:lstStyle/>
          <a:p>
            <a:pPr marL="0" indent="0" algn="just">
              <a:buNone/>
            </a:pPr>
            <a:r>
              <a:rPr lang="en-US" sz="3200" dirty="0"/>
              <a:t>CSS code essentially reprograms how an HTML tag behaves.  You specify the tag and then list the changes you want to make.</a:t>
            </a:r>
          </a:p>
        </p:txBody>
      </p:sp>
    </p:spTree>
    <p:extLst>
      <p:ext uri="{BB962C8B-B14F-4D97-AF65-F5344CB8AC3E}">
        <p14:creationId xmlns:p14="http://schemas.microsoft.com/office/powerpoint/2010/main" val="910558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normAutofit/>
          </a:bodyPr>
          <a:lstStyle/>
          <a:p>
            <a:pPr marL="0" indent="0" algn="just">
              <a:buNone/>
            </a:pPr>
            <a:r>
              <a:rPr lang="en-US" sz="3600" dirty="0"/>
              <a:t>In this tutorial, we’re just dealing with color.  It’s pretty simple, but very important.</a:t>
            </a:r>
          </a:p>
        </p:txBody>
      </p:sp>
    </p:spTree>
    <p:extLst>
      <p:ext uri="{BB962C8B-B14F-4D97-AF65-F5344CB8AC3E}">
        <p14:creationId xmlns:p14="http://schemas.microsoft.com/office/powerpoint/2010/main" val="1760587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normAutofit/>
          </a:bodyPr>
          <a:lstStyle/>
          <a:p>
            <a:pPr marL="0" indent="0" algn="just">
              <a:buNone/>
            </a:pPr>
            <a:r>
              <a:rPr lang="en-US" sz="3200" dirty="0"/>
              <a:t>There are 3 ways to indicate color in CSS.</a:t>
            </a:r>
          </a:p>
        </p:txBody>
      </p:sp>
    </p:spTree>
    <p:extLst>
      <p:ext uri="{BB962C8B-B14F-4D97-AF65-F5344CB8AC3E}">
        <p14:creationId xmlns:p14="http://schemas.microsoft.com/office/powerpoint/2010/main" val="2076109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normAutofit/>
          </a:bodyPr>
          <a:lstStyle/>
          <a:p>
            <a:pPr fontAlgn="base"/>
            <a:r>
              <a:rPr lang="en-US" sz="3200" dirty="0"/>
              <a:t>RGB</a:t>
            </a:r>
          </a:p>
          <a:p>
            <a:pPr lvl="1" fontAlgn="base"/>
            <a:r>
              <a:rPr lang="en-US" sz="2800" dirty="0"/>
              <a:t>The red, green, blue designation is the oldest.  It works with numbers between 0 and 255, assigning a value to each color (red, blue, and green).  This gives you access to a giant variety of colors and hues.</a:t>
            </a:r>
          </a:p>
        </p:txBody>
      </p:sp>
    </p:spTree>
    <p:extLst>
      <p:ext uri="{BB962C8B-B14F-4D97-AF65-F5344CB8AC3E}">
        <p14:creationId xmlns:p14="http://schemas.microsoft.com/office/powerpoint/2010/main" val="13503707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0</TotalTime>
  <Words>296</Words>
  <Application>Microsoft Office PowerPoint</Application>
  <PresentationFormat>Widescreen</PresentationFormat>
  <Paragraphs>54</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MS Shell Dlg 2</vt:lpstr>
      <vt:lpstr>Wingdings</vt:lpstr>
      <vt:lpstr>Wingdings 3</vt:lpstr>
      <vt:lpstr>Madison</vt:lpstr>
      <vt:lpstr>Some Basic CSS</vt:lpstr>
      <vt:lpstr>OBJECTIVE</vt:lpstr>
      <vt:lpstr>Objective</vt:lpstr>
      <vt:lpstr>TEXTPLANATION</vt:lpstr>
      <vt:lpstr>Textplanation</vt:lpstr>
      <vt:lpstr>Textplanation</vt:lpstr>
      <vt:lpstr>Textplanation</vt:lpstr>
      <vt:lpstr>Textplanation</vt:lpstr>
      <vt:lpstr>Textplanation</vt:lpstr>
      <vt:lpstr>Textplanation</vt:lpstr>
      <vt:lpstr>Textplanation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A DEEPER MEANING</vt:lpstr>
      <vt:lpstr>A Deeper Meaning</vt:lpstr>
      <vt:lpstr>A Deeper Meaning</vt:lpstr>
      <vt:lpstr>FAQ</vt:lpstr>
      <vt:lpstr>FAQ</vt:lpstr>
      <vt:lpstr>ACTIVITY</vt:lpstr>
      <vt:lpstr>Activity Title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Anatomy of a Web Page</dc:title>
  <dc:creator>Ivan Turner</dc:creator>
  <cp:lastModifiedBy>Turner Ivan  (13K430)</cp:lastModifiedBy>
  <cp:revision>14</cp:revision>
  <dcterms:created xsi:type="dcterms:W3CDTF">2018-06-30T13:23:20Z</dcterms:created>
  <dcterms:modified xsi:type="dcterms:W3CDTF">2018-09-01T13:22:35Z</dcterms:modified>
</cp:coreProperties>
</file>