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92" r:id="rId10"/>
    <p:sldId id="293" r:id="rId11"/>
    <p:sldId id="294" r:id="rId12"/>
    <p:sldId id="295" r:id="rId13"/>
    <p:sldId id="296" r:id="rId14"/>
    <p:sldId id="297" r:id="rId15"/>
    <p:sldId id="261" r:id="rId16"/>
    <p:sldId id="262" r:id="rId17"/>
    <p:sldId id="263"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276" r:id="rId35"/>
    <p:sldId id="277" r:id="rId36"/>
    <p:sldId id="314" r:id="rId37"/>
    <p:sldId id="315" r:id="rId38"/>
    <p:sldId id="316" r:id="rId39"/>
    <p:sldId id="317" r:id="rId40"/>
    <p:sldId id="318" r:id="rId41"/>
    <p:sldId id="319" r:id="rId42"/>
    <p:sldId id="320" r:id="rId43"/>
    <p:sldId id="281" r:id="rId44"/>
    <p:sldId id="282" r:id="rId45"/>
    <p:sldId id="287" r:id="rId46"/>
    <p:sldId id="288"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20"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10/27/2018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10/27/2018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10/27/2018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10/27/2018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lstStyle/>
          <a:p>
            <a:r>
              <a:rPr lang="en-US" dirty="0"/>
              <a:t>The Box Model</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dirty="0"/>
              <a:t>Tutorial #22</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45720" indent="0" algn="just">
              <a:spcBef>
                <a:spcPts val="0"/>
              </a:spcBef>
              <a:spcAft>
                <a:spcPts val="1200"/>
              </a:spcAft>
              <a:buNone/>
            </a:pPr>
            <a:r>
              <a:rPr lang="en-US" spc="150" dirty="0"/>
              <a:t>Static is the default positioning for all elements.  An element with static positioning is placed on screen in the next available space as determined by its position in the code.</a:t>
            </a:r>
          </a:p>
        </p:txBody>
      </p:sp>
    </p:spTree>
    <p:extLst>
      <p:ext uri="{BB962C8B-B14F-4D97-AF65-F5344CB8AC3E}">
        <p14:creationId xmlns:p14="http://schemas.microsoft.com/office/powerpoint/2010/main" val="2245752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45720" indent="0" algn="just">
              <a:spcBef>
                <a:spcPts val="0"/>
              </a:spcBef>
              <a:spcAft>
                <a:spcPts val="1200"/>
              </a:spcAft>
              <a:buNone/>
            </a:pPr>
            <a:r>
              <a:rPr lang="en-US" spc="150" dirty="0"/>
              <a:t>Relative positioning means that you can adjust the position of the element using </a:t>
            </a:r>
            <a:r>
              <a:rPr lang="en-US" b="1" i="1" spc="150" dirty="0"/>
              <a:t>left</a:t>
            </a:r>
            <a:r>
              <a:rPr lang="en-US" spc="150" dirty="0"/>
              <a:t>, </a:t>
            </a:r>
            <a:r>
              <a:rPr lang="en-US" b="1" i="1" spc="150" dirty="0"/>
              <a:t>top</a:t>
            </a:r>
            <a:r>
              <a:rPr lang="en-US" spc="150" dirty="0"/>
              <a:t>, </a:t>
            </a:r>
            <a:r>
              <a:rPr lang="en-US" b="1" i="1" spc="150" dirty="0"/>
              <a:t>right</a:t>
            </a:r>
            <a:r>
              <a:rPr lang="en-US" spc="150" dirty="0"/>
              <a:t>, and </a:t>
            </a:r>
            <a:r>
              <a:rPr lang="en-US" b="1" i="1" spc="150" dirty="0"/>
              <a:t>bottom</a:t>
            </a:r>
            <a:r>
              <a:rPr lang="en-US" spc="150" dirty="0"/>
              <a:t>.  These values, however, are not specific to places on the screen.  Instead, they place an element relative to where it would be if its positioning were static.</a:t>
            </a:r>
          </a:p>
        </p:txBody>
      </p:sp>
    </p:spTree>
    <p:extLst>
      <p:ext uri="{BB962C8B-B14F-4D97-AF65-F5344CB8AC3E}">
        <p14:creationId xmlns:p14="http://schemas.microsoft.com/office/powerpoint/2010/main" val="12463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45720" indent="0" algn="just">
              <a:spcBef>
                <a:spcPts val="0"/>
              </a:spcBef>
              <a:spcAft>
                <a:spcPts val="1200"/>
              </a:spcAft>
              <a:buNone/>
            </a:pPr>
            <a:r>
              <a:rPr lang="en-US" spc="150" dirty="0"/>
              <a:t>Fixed positioning allows you to set a </a:t>
            </a:r>
            <a:r>
              <a:rPr lang="en-US" b="1" i="1" spc="150" dirty="0"/>
              <a:t>left</a:t>
            </a:r>
            <a:r>
              <a:rPr lang="en-US" spc="150" dirty="0"/>
              <a:t>, </a:t>
            </a:r>
            <a:r>
              <a:rPr lang="en-US" b="1" i="1" spc="150" dirty="0"/>
              <a:t>top</a:t>
            </a:r>
            <a:r>
              <a:rPr lang="en-US" spc="150" dirty="0"/>
              <a:t>, </a:t>
            </a:r>
            <a:r>
              <a:rPr lang="en-US" b="1" i="1" spc="150" dirty="0"/>
              <a:t>right</a:t>
            </a:r>
            <a:r>
              <a:rPr lang="en-US" spc="150" dirty="0"/>
              <a:t>, and/or </a:t>
            </a:r>
            <a:r>
              <a:rPr lang="en-US" b="1" i="1" spc="150" dirty="0"/>
              <a:t>bottom</a:t>
            </a:r>
            <a:r>
              <a:rPr lang="en-US" spc="150" dirty="0"/>
              <a:t> position for the element based on the window.  This is very different from relative. The measurement values provided when the position is fixed are exact positions on the screen.</a:t>
            </a:r>
          </a:p>
        </p:txBody>
      </p:sp>
    </p:spTree>
    <p:extLst>
      <p:ext uri="{BB962C8B-B14F-4D97-AF65-F5344CB8AC3E}">
        <p14:creationId xmlns:p14="http://schemas.microsoft.com/office/powerpoint/2010/main" val="2304614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45720" indent="0" algn="just">
              <a:spcBef>
                <a:spcPts val="0"/>
              </a:spcBef>
              <a:spcAft>
                <a:spcPts val="1200"/>
              </a:spcAft>
              <a:buNone/>
            </a:pPr>
            <a:r>
              <a:rPr lang="en-US" spc="150" dirty="0"/>
              <a:t>Be aware that giving an element a fixed positioning removes it from its static context.  Other elements cannot use it as a point of reference and therefore may overlap.</a:t>
            </a:r>
          </a:p>
        </p:txBody>
      </p:sp>
    </p:spTree>
    <p:extLst>
      <p:ext uri="{BB962C8B-B14F-4D97-AF65-F5344CB8AC3E}">
        <p14:creationId xmlns:p14="http://schemas.microsoft.com/office/powerpoint/2010/main" val="3408362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45720" indent="0" algn="just">
              <a:spcBef>
                <a:spcPts val="0"/>
              </a:spcBef>
              <a:spcAft>
                <a:spcPts val="1200"/>
              </a:spcAft>
              <a:buNone/>
            </a:pPr>
            <a:r>
              <a:rPr lang="en-US" spc="150" dirty="0"/>
              <a:t>Absolute positioning allows you to set a </a:t>
            </a:r>
            <a:r>
              <a:rPr lang="en-US" b="1" i="1" spc="150" dirty="0"/>
              <a:t>left</a:t>
            </a:r>
            <a:r>
              <a:rPr lang="en-US" spc="150" dirty="0"/>
              <a:t>, </a:t>
            </a:r>
            <a:r>
              <a:rPr lang="en-US" b="1" i="1" spc="150" dirty="0"/>
              <a:t>top</a:t>
            </a:r>
            <a:r>
              <a:rPr lang="en-US" spc="150" dirty="0"/>
              <a:t>, </a:t>
            </a:r>
            <a:r>
              <a:rPr lang="en-US" b="1" i="1" spc="150" dirty="0"/>
              <a:t>right</a:t>
            </a:r>
            <a:r>
              <a:rPr lang="en-US" spc="150" dirty="0"/>
              <a:t>, and/or </a:t>
            </a:r>
            <a:r>
              <a:rPr lang="en-US" b="1" i="1" spc="150" dirty="0"/>
              <a:t>bottom</a:t>
            </a:r>
            <a:r>
              <a:rPr lang="en-US" spc="150" dirty="0"/>
              <a:t> position for the element based on the first ancestor that does have static positioning.  This differs from fixed in that the browser will check the parent elements of an absolute element.  If there are no parent elements without static positioning, the absolute element will be positioned based on the document.</a:t>
            </a:r>
          </a:p>
        </p:txBody>
      </p:sp>
    </p:spTree>
    <p:extLst>
      <p:ext uri="{BB962C8B-B14F-4D97-AF65-F5344CB8AC3E}">
        <p14:creationId xmlns:p14="http://schemas.microsoft.com/office/powerpoint/2010/main" val="1502301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lnSpcReduction="10000"/>
          </a:bodyPr>
          <a:lstStyle/>
          <a:p>
            <a:pPr marL="457200" indent="-457200" fontAlgn="base">
              <a:buFont typeface="+mj-lt"/>
              <a:buAutoNum type="arabicPeriod"/>
            </a:pPr>
            <a:r>
              <a:rPr lang="en-US" dirty="0"/>
              <a:t>Create a folder somewhere on your drive and label it The Box Model.</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As you go through the images of the construction, pay close attention to the results.  Test it often so that you can see the different effects of positioning.</a:t>
            </a:r>
          </a:p>
        </p:txBody>
      </p:sp>
    </p:spTree>
    <p:extLst>
      <p:ext uri="{BB962C8B-B14F-4D97-AF65-F5344CB8AC3E}">
        <p14:creationId xmlns:p14="http://schemas.microsoft.com/office/powerpoint/2010/main" val="4175402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6" name="Picture 5">
            <a:extLst>
              <a:ext uri="{FF2B5EF4-FFF2-40B4-BE49-F238E27FC236}">
                <a16:creationId xmlns:a16="http://schemas.microsoft.com/office/drawing/2014/main" id="{4D7A6869-2B72-42EA-9C9F-40E73B879E03}"/>
              </a:ext>
            </a:extLst>
          </p:cNvPr>
          <p:cNvPicPr>
            <a:picLocks noChangeAspect="1"/>
          </p:cNvPicPr>
          <p:nvPr/>
        </p:nvPicPr>
        <p:blipFill>
          <a:blip r:embed="rId2"/>
          <a:stretch>
            <a:fillRect/>
          </a:stretch>
        </p:blipFill>
        <p:spPr>
          <a:xfrm>
            <a:off x="2074599" y="2744560"/>
            <a:ext cx="8042801" cy="1849211"/>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7BAFCBB5-2982-4231-935A-EC8F440255D7}"/>
              </a:ext>
            </a:extLst>
          </p:cNvPr>
          <p:cNvPicPr>
            <a:picLocks noChangeAspect="1"/>
          </p:cNvPicPr>
          <p:nvPr/>
        </p:nvPicPr>
        <p:blipFill>
          <a:blip r:embed="rId2"/>
          <a:stretch>
            <a:fillRect/>
          </a:stretch>
        </p:blipFill>
        <p:spPr>
          <a:xfrm>
            <a:off x="1692113" y="2694894"/>
            <a:ext cx="8807773" cy="2073049"/>
          </a:xfrm>
          <a:prstGeom prst="rect">
            <a:avLst/>
          </a:prstGeom>
        </p:spPr>
      </p:pic>
    </p:spTree>
    <p:extLst>
      <p:ext uri="{BB962C8B-B14F-4D97-AF65-F5344CB8AC3E}">
        <p14:creationId xmlns:p14="http://schemas.microsoft.com/office/powerpoint/2010/main" val="1492701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43701E07-804B-4D24-9ABD-22ADA9CBB0F1}"/>
              </a:ext>
            </a:extLst>
          </p:cNvPr>
          <p:cNvPicPr>
            <a:picLocks noChangeAspect="1"/>
          </p:cNvPicPr>
          <p:nvPr/>
        </p:nvPicPr>
        <p:blipFill>
          <a:blip r:embed="rId2"/>
          <a:stretch>
            <a:fillRect/>
          </a:stretch>
        </p:blipFill>
        <p:spPr>
          <a:xfrm>
            <a:off x="1628757" y="2385332"/>
            <a:ext cx="8934486" cy="2480582"/>
          </a:xfrm>
          <a:prstGeom prst="rect">
            <a:avLst/>
          </a:prstGeom>
        </p:spPr>
      </p:pic>
    </p:spTree>
    <p:extLst>
      <p:ext uri="{BB962C8B-B14F-4D97-AF65-F5344CB8AC3E}">
        <p14:creationId xmlns:p14="http://schemas.microsoft.com/office/powerpoint/2010/main" val="178682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6AB5E681-4DC9-44CB-B4AF-61E5179C42D0}"/>
              </a:ext>
            </a:extLst>
          </p:cNvPr>
          <p:cNvPicPr>
            <a:picLocks noChangeAspect="1"/>
          </p:cNvPicPr>
          <p:nvPr/>
        </p:nvPicPr>
        <p:blipFill>
          <a:blip r:embed="rId2"/>
          <a:stretch>
            <a:fillRect/>
          </a:stretch>
        </p:blipFill>
        <p:spPr>
          <a:xfrm>
            <a:off x="1518898" y="2393258"/>
            <a:ext cx="9154204" cy="2503714"/>
          </a:xfrm>
          <a:prstGeom prst="rect">
            <a:avLst/>
          </a:prstGeom>
        </p:spPr>
      </p:pic>
    </p:spTree>
    <p:extLst>
      <p:ext uri="{BB962C8B-B14F-4D97-AF65-F5344CB8AC3E}">
        <p14:creationId xmlns:p14="http://schemas.microsoft.com/office/powerpoint/2010/main" val="3297646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790C1022-9D1A-4011-8F45-C941319F2D22}"/>
              </a:ext>
            </a:extLst>
          </p:cNvPr>
          <p:cNvPicPr>
            <a:picLocks noChangeAspect="1"/>
          </p:cNvPicPr>
          <p:nvPr/>
        </p:nvPicPr>
        <p:blipFill>
          <a:blip r:embed="rId2"/>
          <a:stretch>
            <a:fillRect/>
          </a:stretch>
        </p:blipFill>
        <p:spPr>
          <a:xfrm>
            <a:off x="1621861" y="1687965"/>
            <a:ext cx="8903077" cy="4048806"/>
          </a:xfrm>
          <a:prstGeom prst="rect">
            <a:avLst/>
          </a:prstGeom>
        </p:spPr>
      </p:pic>
    </p:spTree>
    <p:extLst>
      <p:ext uri="{BB962C8B-B14F-4D97-AF65-F5344CB8AC3E}">
        <p14:creationId xmlns:p14="http://schemas.microsoft.com/office/powerpoint/2010/main" val="1121210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A90B9F37-441D-4737-B971-0C115D701603}"/>
              </a:ext>
            </a:extLst>
          </p:cNvPr>
          <p:cNvPicPr>
            <a:picLocks noChangeAspect="1"/>
          </p:cNvPicPr>
          <p:nvPr/>
        </p:nvPicPr>
        <p:blipFill>
          <a:blip r:embed="rId2"/>
          <a:stretch>
            <a:fillRect/>
          </a:stretch>
        </p:blipFill>
        <p:spPr>
          <a:xfrm>
            <a:off x="1365234" y="2615856"/>
            <a:ext cx="9657475" cy="2094820"/>
          </a:xfrm>
          <a:prstGeom prst="rect">
            <a:avLst/>
          </a:prstGeom>
        </p:spPr>
      </p:pic>
    </p:spTree>
    <p:extLst>
      <p:ext uri="{BB962C8B-B14F-4D97-AF65-F5344CB8AC3E}">
        <p14:creationId xmlns:p14="http://schemas.microsoft.com/office/powerpoint/2010/main" val="2056273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515BE3DF-B49D-4EB1-80CE-CA93DC1E67B5}"/>
              </a:ext>
            </a:extLst>
          </p:cNvPr>
          <p:cNvPicPr>
            <a:picLocks noChangeAspect="1"/>
          </p:cNvPicPr>
          <p:nvPr/>
        </p:nvPicPr>
        <p:blipFill>
          <a:blip r:embed="rId2"/>
          <a:stretch>
            <a:fillRect/>
          </a:stretch>
        </p:blipFill>
        <p:spPr>
          <a:xfrm>
            <a:off x="1483903" y="2406422"/>
            <a:ext cx="9224193" cy="2653379"/>
          </a:xfrm>
          <a:prstGeom prst="rect">
            <a:avLst/>
          </a:prstGeom>
        </p:spPr>
      </p:pic>
    </p:spTree>
    <p:extLst>
      <p:ext uri="{BB962C8B-B14F-4D97-AF65-F5344CB8AC3E}">
        <p14:creationId xmlns:p14="http://schemas.microsoft.com/office/powerpoint/2010/main" val="1756973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ACD1FBF7-5213-4356-914A-90AD2B8ABE6B}"/>
              </a:ext>
            </a:extLst>
          </p:cNvPr>
          <p:cNvPicPr>
            <a:picLocks noChangeAspect="1"/>
          </p:cNvPicPr>
          <p:nvPr/>
        </p:nvPicPr>
        <p:blipFill>
          <a:blip r:embed="rId2"/>
          <a:stretch>
            <a:fillRect/>
          </a:stretch>
        </p:blipFill>
        <p:spPr>
          <a:xfrm>
            <a:off x="1522855" y="2023381"/>
            <a:ext cx="9146289" cy="3201761"/>
          </a:xfrm>
          <a:prstGeom prst="rect">
            <a:avLst/>
          </a:prstGeom>
        </p:spPr>
      </p:pic>
    </p:spTree>
    <p:extLst>
      <p:ext uri="{BB962C8B-B14F-4D97-AF65-F5344CB8AC3E}">
        <p14:creationId xmlns:p14="http://schemas.microsoft.com/office/powerpoint/2010/main" val="726407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15B46E75-90A5-486C-B97B-4E1AAF1DD69A}"/>
              </a:ext>
            </a:extLst>
          </p:cNvPr>
          <p:cNvPicPr>
            <a:picLocks noChangeAspect="1"/>
          </p:cNvPicPr>
          <p:nvPr/>
        </p:nvPicPr>
        <p:blipFill>
          <a:blip r:embed="rId2"/>
          <a:stretch>
            <a:fillRect/>
          </a:stretch>
        </p:blipFill>
        <p:spPr>
          <a:xfrm>
            <a:off x="1709529" y="1779342"/>
            <a:ext cx="8772942" cy="4270602"/>
          </a:xfrm>
          <a:prstGeom prst="rect">
            <a:avLst/>
          </a:prstGeom>
        </p:spPr>
      </p:pic>
    </p:spTree>
    <p:extLst>
      <p:ext uri="{BB962C8B-B14F-4D97-AF65-F5344CB8AC3E}">
        <p14:creationId xmlns:p14="http://schemas.microsoft.com/office/powerpoint/2010/main" val="3376380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4B903BC7-047B-40F4-9589-26700AE3F764}"/>
              </a:ext>
            </a:extLst>
          </p:cNvPr>
          <p:cNvPicPr>
            <a:picLocks noChangeAspect="1"/>
          </p:cNvPicPr>
          <p:nvPr/>
        </p:nvPicPr>
        <p:blipFill>
          <a:blip r:embed="rId2"/>
          <a:stretch>
            <a:fillRect/>
          </a:stretch>
        </p:blipFill>
        <p:spPr>
          <a:xfrm>
            <a:off x="1562599" y="2565403"/>
            <a:ext cx="9066801" cy="2141764"/>
          </a:xfrm>
          <a:prstGeom prst="rect">
            <a:avLst/>
          </a:prstGeom>
        </p:spPr>
      </p:pic>
    </p:spTree>
    <p:extLst>
      <p:ext uri="{BB962C8B-B14F-4D97-AF65-F5344CB8AC3E}">
        <p14:creationId xmlns:p14="http://schemas.microsoft.com/office/powerpoint/2010/main" val="2278070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4907580A-A32C-4AC7-BA03-C393DB0DF131}"/>
              </a:ext>
            </a:extLst>
          </p:cNvPr>
          <p:cNvPicPr>
            <a:picLocks noChangeAspect="1"/>
          </p:cNvPicPr>
          <p:nvPr/>
        </p:nvPicPr>
        <p:blipFill>
          <a:blip r:embed="rId2"/>
          <a:stretch>
            <a:fillRect/>
          </a:stretch>
        </p:blipFill>
        <p:spPr>
          <a:xfrm>
            <a:off x="1666575" y="2271712"/>
            <a:ext cx="8858849" cy="2701004"/>
          </a:xfrm>
          <a:prstGeom prst="rect">
            <a:avLst/>
          </a:prstGeom>
        </p:spPr>
      </p:pic>
    </p:spTree>
    <p:extLst>
      <p:ext uri="{BB962C8B-B14F-4D97-AF65-F5344CB8AC3E}">
        <p14:creationId xmlns:p14="http://schemas.microsoft.com/office/powerpoint/2010/main" val="1491966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81D93755-6AC7-4B75-A7ED-AAB79F50F20D}"/>
              </a:ext>
            </a:extLst>
          </p:cNvPr>
          <p:cNvPicPr>
            <a:picLocks noChangeAspect="1"/>
          </p:cNvPicPr>
          <p:nvPr/>
        </p:nvPicPr>
        <p:blipFill>
          <a:blip r:embed="rId2"/>
          <a:stretch>
            <a:fillRect/>
          </a:stretch>
        </p:blipFill>
        <p:spPr>
          <a:xfrm>
            <a:off x="1271023" y="2523561"/>
            <a:ext cx="9649954" cy="2334306"/>
          </a:xfrm>
          <a:prstGeom prst="rect">
            <a:avLst/>
          </a:prstGeom>
        </p:spPr>
      </p:pic>
    </p:spTree>
    <p:extLst>
      <p:ext uri="{BB962C8B-B14F-4D97-AF65-F5344CB8AC3E}">
        <p14:creationId xmlns:p14="http://schemas.microsoft.com/office/powerpoint/2010/main" val="4118203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FD3F1A89-6F8E-44C3-BE34-BBE0D7741AAF}"/>
              </a:ext>
            </a:extLst>
          </p:cNvPr>
          <p:cNvPicPr>
            <a:picLocks noChangeAspect="1"/>
          </p:cNvPicPr>
          <p:nvPr/>
        </p:nvPicPr>
        <p:blipFill>
          <a:blip r:embed="rId2"/>
          <a:stretch>
            <a:fillRect/>
          </a:stretch>
        </p:blipFill>
        <p:spPr>
          <a:xfrm>
            <a:off x="1452222" y="2734579"/>
            <a:ext cx="9287555" cy="1943100"/>
          </a:xfrm>
          <a:prstGeom prst="rect">
            <a:avLst/>
          </a:prstGeom>
        </p:spPr>
      </p:pic>
    </p:spTree>
    <p:extLst>
      <p:ext uri="{BB962C8B-B14F-4D97-AF65-F5344CB8AC3E}">
        <p14:creationId xmlns:p14="http://schemas.microsoft.com/office/powerpoint/2010/main" val="2721093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dirty="0"/>
              <a:t>You should walk away from this tutorial with a general idea of how web pages are laid out.  Under no circumstances should you expect to be an expert with this material after one tutorial.  You will need to practice using it often.</a:t>
            </a:r>
            <a:endParaRPr lang="en-US" sz="4000" b="1"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75129D20-0A4B-4BC9-82FD-E6E4704E3A3A}"/>
              </a:ext>
            </a:extLst>
          </p:cNvPr>
          <p:cNvPicPr>
            <a:picLocks noChangeAspect="1"/>
          </p:cNvPicPr>
          <p:nvPr/>
        </p:nvPicPr>
        <p:blipFill>
          <a:blip r:embed="rId2"/>
          <a:stretch>
            <a:fillRect/>
          </a:stretch>
        </p:blipFill>
        <p:spPr>
          <a:xfrm>
            <a:off x="1563899" y="2571186"/>
            <a:ext cx="9064202" cy="2391456"/>
          </a:xfrm>
          <a:prstGeom prst="rect">
            <a:avLst/>
          </a:prstGeom>
        </p:spPr>
      </p:pic>
    </p:spTree>
    <p:extLst>
      <p:ext uri="{BB962C8B-B14F-4D97-AF65-F5344CB8AC3E}">
        <p14:creationId xmlns:p14="http://schemas.microsoft.com/office/powerpoint/2010/main" val="1539142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42682AD2-E032-480B-9F60-5814384693D4}"/>
              </a:ext>
            </a:extLst>
          </p:cNvPr>
          <p:cNvPicPr>
            <a:picLocks noChangeAspect="1"/>
          </p:cNvPicPr>
          <p:nvPr/>
        </p:nvPicPr>
        <p:blipFill>
          <a:blip r:embed="rId2"/>
          <a:stretch>
            <a:fillRect/>
          </a:stretch>
        </p:blipFill>
        <p:spPr>
          <a:xfrm>
            <a:off x="1718159" y="2258786"/>
            <a:ext cx="8755682" cy="2944586"/>
          </a:xfrm>
          <a:prstGeom prst="rect">
            <a:avLst/>
          </a:prstGeom>
        </p:spPr>
      </p:pic>
    </p:spTree>
    <p:extLst>
      <p:ext uri="{BB962C8B-B14F-4D97-AF65-F5344CB8AC3E}">
        <p14:creationId xmlns:p14="http://schemas.microsoft.com/office/powerpoint/2010/main" val="739315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B5673A1-1EA2-48EC-B5A0-DEF9B27BF9C7}"/>
              </a:ext>
            </a:extLst>
          </p:cNvPr>
          <p:cNvPicPr>
            <a:picLocks noChangeAspect="1"/>
          </p:cNvPicPr>
          <p:nvPr/>
        </p:nvPicPr>
        <p:blipFill>
          <a:blip r:embed="rId2"/>
          <a:stretch>
            <a:fillRect/>
          </a:stretch>
        </p:blipFill>
        <p:spPr>
          <a:xfrm>
            <a:off x="1628518" y="2557919"/>
            <a:ext cx="8934964" cy="2222046"/>
          </a:xfrm>
          <a:prstGeom prst="rect">
            <a:avLst/>
          </a:prstGeom>
        </p:spPr>
      </p:pic>
    </p:spTree>
    <p:extLst>
      <p:ext uri="{BB962C8B-B14F-4D97-AF65-F5344CB8AC3E}">
        <p14:creationId xmlns:p14="http://schemas.microsoft.com/office/powerpoint/2010/main" val="1653507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6984DEFE-E3E3-4E38-BB33-D4B8896E939E}"/>
              </a:ext>
            </a:extLst>
          </p:cNvPr>
          <p:cNvPicPr>
            <a:picLocks noChangeAspect="1"/>
          </p:cNvPicPr>
          <p:nvPr/>
        </p:nvPicPr>
        <p:blipFill>
          <a:blip r:embed="rId2"/>
          <a:stretch>
            <a:fillRect/>
          </a:stretch>
        </p:blipFill>
        <p:spPr>
          <a:xfrm>
            <a:off x="1712929" y="1997529"/>
            <a:ext cx="8766141" cy="3401786"/>
          </a:xfrm>
          <a:prstGeom prst="rect">
            <a:avLst/>
          </a:prstGeom>
        </p:spPr>
      </p:pic>
    </p:spTree>
    <p:extLst>
      <p:ext uri="{BB962C8B-B14F-4D97-AF65-F5344CB8AC3E}">
        <p14:creationId xmlns:p14="http://schemas.microsoft.com/office/powerpoint/2010/main" val="991711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buNone/>
            </a:pPr>
            <a:r>
              <a:rPr lang="en-US" dirty="0"/>
              <a:t>I’m a fan of saying that you can program just about anything you can visualize.</a:t>
            </a:r>
          </a:p>
        </p:txBody>
      </p:sp>
    </p:spTree>
    <p:extLst>
      <p:ext uri="{BB962C8B-B14F-4D97-AF65-F5344CB8AC3E}">
        <p14:creationId xmlns:p14="http://schemas.microsoft.com/office/powerpoint/2010/main" val="643301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I believe that.</a:t>
            </a:r>
          </a:p>
        </p:txBody>
      </p:sp>
    </p:spTree>
    <p:extLst>
      <p:ext uri="{BB962C8B-B14F-4D97-AF65-F5344CB8AC3E}">
        <p14:creationId xmlns:p14="http://schemas.microsoft.com/office/powerpoint/2010/main" val="3277962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I really do.</a:t>
            </a:r>
          </a:p>
        </p:txBody>
      </p:sp>
    </p:spTree>
    <p:extLst>
      <p:ext uri="{BB962C8B-B14F-4D97-AF65-F5344CB8AC3E}">
        <p14:creationId xmlns:p14="http://schemas.microsoft.com/office/powerpoint/2010/main" val="44915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But moving things around on screen is a lot harder than it looks.  There were many times over my years of web design that I thought I understood something, particularly something about the Box Model, and had to re-educate myself.</a:t>
            </a:r>
          </a:p>
        </p:txBody>
      </p:sp>
    </p:spTree>
    <p:extLst>
      <p:ext uri="{BB962C8B-B14F-4D97-AF65-F5344CB8AC3E}">
        <p14:creationId xmlns:p14="http://schemas.microsoft.com/office/powerpoint/2010/main" val="6310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Always remember that your screen resolution is not everyone else’s screen resolution.</a:t>
            </a:r>
          </a:p>
        </p:txBody>
      </p:sp>
    </p:spTree>
    <p:extLst>
      <p:ext uri="{BB962C8B-B14F-4D97-AF65-F5344CB8AC3E}">
        <p14:creationId xmlns:p14="http://schemas.microsoft.com/office/powerpoint/2010/main" val="784329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Always remember that what you code, you do not code for just yourself.</a:t>
            </a:r>
          </a:p>
        </p:txBody>
      </p:sp>
    </p:spTree>
    <p:extLst>
      <p:ext uri="{BB962C8B-B14F-4D97-AF65-F5344CB8AC3E}">
        <p14:creationId xmlns:p14="http://schemas.microsoft.com/office/powerpoint/2010/main" val="15682503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Always test your code on multiple resolutions.</a:t>
            </a:r>
          </a:p>
        </p:txBody>
      </p:sp>
    </p:spTree>
    <p:extLst>
      <p:ext uri="{BB962C8B-B14F-4D97-AF65-F5344CB8AC3E}">
        <p14:creationId xmlns:p14="http://schemas.microsoft.com/office/powerpoint/2010/main" val="1606342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And always remember that, when you use percentage as a measurement, that measurement has to be a percentage of something.  If you don’t know what that something is, then you may be creating a monster.</a:t>
            </a:r>
          </a:p>
        </p:txBody>
      </p:sp>
    </p:spTree>
    <p:extLst>
      <p:ext uri="{BB962C8B-B14F-4D97-AF65-F5344CB8AC3E}">
        <p14:creationId xmlns:p14="http://schemas.microsoft.com/office/powerpoint/2010/main" val="20728918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Why shouldn't I always use absolute or fixed positioning and place my elements exactly where I want them?</a:t>
            </a:r>
          </a:p>
          <a:p>
            <a:pPr lvl="1" fontAlgn="base">
              <a:buFont typeface="Wingdings" panose="05000000000000000000" pitchFamily="2" charset="2"/>
              <a:buChar char="v"/>
            </a:pPr>
            <a:r>
              <a:rPr lang="en-US" dirty="0"/>
              <a:t>Fixed and absolute positioning are very enticing, but they only really give the </a:t>
            </a:r>
            <a:r>
              <a:rPr lang="en-US" i="1" dirty="0"/>
              <a:t>illusion</a:t>
            </a:r>
            <a:r>
              <a:rPr lang="en-US" dirty="0"/>
              <a:t> of control.  Aside from wrecking the flow of your page by taking elements out of the static context, the position you see on your screen may be very different on someone else’s screen.  Designing web pages is an art as much as a science. You need to build something adaptable and fixed and absolute positioning are the furthest thing from it.</a:t>
            </a:r>
          </a:p>
        </p:txBody>
      </p:sp>
    </p:spTree>
    <p:extLst>
      <p:ext uri="{BB962C8B-B14F-4D97-AF65-F5344CB8AC3E}">
        <p14:creationId xmlns:p14="http://schemas.microsoft.com/office/powerpoint/2010/main" val="2556095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Activity Title</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pPr marL="0" indent="0">
              <a:buNone/>
            </a:pPr>
            <a:r>
              <a:rPr lang="en-US" dirty="0"/>
              <a:t>There is no activity for this tutorial.  You will use it in everything you write.  In fact, you’ve already been using it.  Maybe something you designed previously didn’t fit just right onto the screen.  Maybe now you know </a:t>
            </a:r>
            <a:r>
              <a:rPr lang="en-US"/>
              <a:t>why.</a:t>
            </a:r>
            <a:endParaRPr lang="en-US" dirty="0"/>
          </a:p>
        </p:txBody>
      </p:sp>
    </p:spTree>
    <p:extLst>
      <p:ext uri="{BB962C8B-B14F-4D97-AF65-F5344CB8AC3E}">
        <p14:creationId xmlns:p14="http://schemas.microsoft.com/office/powerpoint/2010/main" val="79081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a:xfrm>
            <a:off x="1946285" y="2052116"/>
            <a:ext cx="2854315" cy="3997828"/>
          </a:xfrm>
        </p:spPr>
        <p:txBody>
          <a:bodyPr/>
          <a:lstStyle/>
          <a:p>
            <a:pPr marL="45720" indent="0" algn="ctr">
              <a:spcBef>
                <a:spcPts val="0"/>
              </a:spcBef>
              <a:spcAft>
                <a:spcPts val="1200"/>
              </a:spcAft>
              <a:buNone/>
            </a:pPr>
            <a:r>
              <a:rPr lang="en-US" spc="150" dirty="0"/>
              <a:t>HTML elements are laid out on screen in a layered model called the </a:t>
            </a:r>
            <a:r>
              <a:rPr lang="en-US" b="1" i="1" spc="150" dirty="0"/>
              <a:t>Box Model.  </a:t>
            </a:r>
            <a:r>
              <a:rPr lang="en-US" spc="150" dirty="0"/>
              <a:t>Each graphical piece added to the element has its place in the model.</a:t>
            </a:r>
            <a:endParaRPr lang="en-US" b="1" i="1" spc="150" dirty="0"/>
          </a:p>
        </p:txBody>
      </p:sp>
      <p:pic>
        <p:nvPicPr>
          <p:cNvPr id="4" name="Picture 2">
            <a:extLst>
              <a:ext uri="{FF2B5EF4-FFF2-40B4-BE49-F238E27FC236}">
                <a16:creationId xmlns:a16="http://schemas.microsoft.com/office/drawing/2014/main" id="{9661E866-E793-40D6-8967-3557D2959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472" y="2052116"/>
            <a:ext cx="5061667" cy="4218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55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a:xfrm>
            <a:off x="7389142" y="1885285"/>
            <a:ext cx="2984944" cy="3997828"/>
          </a:xfrm>
        </p:spPr>
        <p:txBody>
          <a:bodyPr/>
          <a:lstStyle/>
          <a:p>
            <a:pPr marL="45720" indent="0" algn="just">
              <a:spcBef>
                <a:spcPts val="0"/>
              </a:spcBef>
              <a:spcAft>
                <a:spcPts val="1200"/>
              </a:spcAft>
              <a:buNone/>
            </a:pPr>
            <a:r>
              <a:rPr lang="en-US" spc="150" dirty="0"/>
              <a:t>The width of an element is more than just the width of the content.  When you set the width using CSS, you must keep in mind the fact that both the border and the padding take up space.</a:t>
            </a:r>
          </a:p>
        </p:txBody>
      </p:sp>
      <p:pic>
        <p:nvPicPr>
          <p:cNvPr id="4" name="Picture 2">
            <a:extLst>
              <a:ext uri="{FF2B5EF4-FFF2-40B4-BE49-F238E27FC236}">
                <a16:creationId xmlns:a16="http://schemas.microsoft.com/office/drawing/2014/main" id="{57EC137B-2BE5-45B8-9509-77A884E12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714" y="2218684"/>
            <a:ext cx="5291257" cy="3222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008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a:xfrm>
            <a:off x="1587056" y="1885285"/>
            <a:ext cx="2625715" cy="4164659"/>
          </a:xfrm>
        </p:spPr>
        <p:txBody>
          <a:bodyPr>
            <a:normAutofit lnSpcReduction="10000"/>
          </a:bodyPr>
          <a:lstStyle/>
          <a:p>
            <a:pPr marL="0" indent="0" algn="just">
              <a:buNone/>
            </a:pPr>
            <a:r>
              <a:rPr lang="en-US" dirty="0"/>
              <a:t>When you set the width of an element, that width is for the content only.  When you alter the width of the padding or the border, that width is for the padding or the border only.  The total width of the element includes all three.</a:t>
            </a:r>
          </a:p>
        </p:txBody>
      </p:sp>
      <p:pic>
        <p:nvPicPr>
          <p:cNvPr id="4" name="Picture 2">
            <a:extLst>
              <a:ext uri="{FF2B5EF4-FFF2-40B4-BE49-F238E27FC236}">
                <a16:creationId xmlns:a16="http://schemas.microsoft.com/office/drawing/2014/main" id="{D6E2E0DD-1C1D-4A1F-B11D-557BFA4EE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602" y="2022741"/>
            <a:ext cx="5291257" cy="3222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54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45720" indent="0" algn="just">
              <a:spcBef>
                <a:spcPts val="0"/>
              </a:spcBef>
              <a:spcAft>
                <a:spcPts val="1200"/>
              </a:spcAft>
              <a:buNone/>
            </a:pPr>
            <a:r>
              <a:rPr lang="en-US" spc="150" dirty="0"/>
              <a:t>With an understanding of the box model, you can begin to position your elements in ways so they won’t look awkward at certain resolutions and they won’t get in the way of other elements.</a:t>
            </a:r>
          </a:p>
        </p:txBody>
      </p:sp>
    </p:spTree>
    <p:extLst>
      <p:ext uri="{BB962C8B-B14F-4D97-AF65-F5344CB8AC3E}">
        <p14:creationId xmlns:p14="http://schemas.microsoft.com/office/powerpoint/2010/main" val="3174745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The </a:t>
            </a:r>
            <a:r>
              <a:rPr lang="en-US" b="1" i="1" dirty="0"/>
              <a:t>position</a:t>
            </a:r>
            <a:r>
              <a:rPr lang="en-US" dirty="0"/>
              <a:t> property defines </a:t>
            </a:r>
            <a:r>
              <a:rPr lang="en-US" b="1" i="1" dirty="0"/>
              <a:t>how</a:t>
            </a:r>
            <a:r>
              <a:rPr lang="en-US" dirty="0"/>
              <a:t> an element can be placed on the screen.  The 4 different position values are:</a:t>
            </a:r>
          </a:p>
          <a:p>
            <a:pPr lvl="1" algn="just"/>
            <a:r>
              <a:rPr lang="en-US" dirty="0"/>
              <a:t>static</a:t>
            </a:r>
          </a:p>
          <a:p>
            <a:pPr lvl="1" algn="just"/>
            <a:r>
              <a:rPr lang="en-US" dirty="0"/>
              <a:t>relative</a:t>
            </a:r>
          </a:p>
          <a:p>
            <a:pPr lvl="1" algn="just"/>
            <a:r>
              <a:rPr lang="en-US" dirty="0"/>
              <a:t>absolute</a:t>
            </a:r>
          </a:p>
          <a:p>
            <a:pPr lvl="1" algn="just"/>
            <a:r>
              <a:rPr lang="en-US" dirty="0"/>
              <a:t>fixed</a:t>
            </a:r>
          </a:p>
        </p:txBody>
      </p:sp>
    </p:spTree>
    <p:extLst>
      <p:ext uri="{BB962C8B-B14F-4D97-AF65-F5344CB8AC3E}">
        <p14:creationId xmlns:p14="http://schemas.microsoft.com/office/powerpoint/2010/main" val="1942149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81</TotalTime>
  <Words>762</Words>
  <Application>Microsoft Office PowerPoint</Application>
  <PresentationFormat>Widescreen</PresentationFormat>
  <Paragraphs>78</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MS Shell Dlg 2</vt:lpstr>
      <vt:lpstr>Wingdings</vt:lpstr>
      <vt:lpstr>Wingdings 3</vt:lpstr>
      <vt:lpstr>Madison</vt:lpstr>
      <vt:lpstr>The Box Model</vt:lpstr>
      <vt:lpstr>OBJECTIVE</vt:lpstr>
      <vt:lpstr>Objective</vt:lpstr>
      <vt:lpstr>TEXTPLANATION</vt:lpstr>
      <vt:lpstr>Textplanation</vt:lpstr>
      <vt:lpstr>Textplanation</vt:lpstr>
      <vt:lpstr>Textplanation</vt:lpstr>
      <vt:lpstr>Textplanation</vt:lpstr>
      <vt:lpstr>Textplanation</vt:lpstr>
      <vt:lpstr>Textplanation</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A DEEPER MEANING</vt:lpstr>
      <vt:lpstr>A Deeper Meaning</vt:lpstr>
      <vt:lpstr>A Deeper Meaning</vt:lpstr>
      <vt:lpstr>A Deeper Meaning</vt:lpstr>
      <vt:lpstr>A Deeper Meaning</vt:lpstr>
      <vt:lpstr>A Deeper Meaning</vt:lpstr>
      <vt:lpstr>A Deeper Meaning</vt:lpstr>
      <vt:lpstr>A Deeper Meaning</vt:lpstr>
      <vt:lpstr>A Deeper Meaning</vt:lpstr>
      <vt:lpstr>FAQ</vt:lpstr>
      <vt:lpstr>FAQ</vt:lpstr>
      <vt:lpstr>ACTIVITY</vt:lpstr>
      <vt:lpstr>Activity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Ivan Turner</cp:lastModifiedBy>
  <cp:revision>15</cp:revision>
  <dcterms:created xsi:type="dcterms:W3CDTF">2018-06-30T13:23:20Z</dcterms:created>
  <dcterms:modified xsi:type="dcterms:W3CDTF">2018-10-27T10:53:00Z</dcterms:modified>
</cp:coreProperties>
</file>