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94" r:id="rId12"/>
    <p:sldId id="295" r:id="rId13"/>
    <p:sldId id="296" r:id="rId14"/>
    <p:sldId id="261" r:id="rId15"/>
    <p:sldId id="262" r:id="rId16"/>
    <p:sldId id="263"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276" r:id="rId31"/>
    <p:sldId id="277" r:id="rId32"/>
    <p:sldId id="310" r:id="rId33"/>
    <p:sldId id="311" r:id="rId34"/>
    <p:sldId id="312" r:id="rId35"/>
    <p:sldId id="313" r:id="rId36"/>
    <p:sldId id="281" r:id="rId37"/>
    <p:sldId id="282" r:id="rId38"/>
    <p:sldId id="314" r:id="rId39"/>
    <p:sldId id="287" r:id="rId40"/>
    <p:sldId id="288" r:id="rId41"/>
    <p:sldId id="315" r:id="rId42"/>
    <p:sldId id="31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90" y="-5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4/5/2019</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B2370D-8B0E-44F6-B532-6E1560F941E3}"/>
              </a:ext>
            </a:extLst>
          </p:cNvPr>
          <p:cNvSpPr>
            <a:spLocks noGrp="1"/>
          </p:cNvSpPr>
          <p:nvPr>
            <p:ph type="ctrTitle"/>
          </p:nvPr>
        </p:nvSpPr>
        <p:spPr/>
        <p:txBody>
          <a:bodyPr/>
          <a:lstStyle/>
          <a:p>
            <a:r>
              <a:rPr lang="en-US" dirty="0"/>
              <a:t>Arrays</a:t>
            </a:r>
          </a:p>
        </p:txBody>
      </p:sp>
      <p:sp>
        <p:nvSpPr>
          <p:cNvPr id="3" name="Subtitle 2">
            <a:extLst>
              <a:ext uri="{FF2B5EF4-FFF2-40B4-BE49-F238E27FC236}">
                <a16:creationId xmlns:a16="http://schemas.microsoft.com/office/drawing/2014/main" xmlns="" id="{5AFD3BAC-D689-47DB-BF3C-89CC11FBC1DA}"/>
              </a:ext>
            </a:extLst>
          </p:cNvPr>
          <p:cNvSpPr>
            <a:spLocks noGrp="1"/>
          </p:cNvSpPr>
          <p:nvPr>
            <p:ph type="subTitle" idx="1"/>
          </p:nvPr>
        </p:nvSpPr>
        <p:spPr/>
        <p:txBody>
          <a:bodyPr/>
          <a:lstStyle/>
          <a:p>
            <a:r>
              <a:rPr lang="en-US" dirty="0"/>
              <a:t>Tutorial #25</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If you answered </a:t>
            </a:r>
            <a:r>
              <a:rPr lang="en-US" i="1" dirty="0"/>
              <a:t>yes</a:t>
            </a:r>
            <a:r>
              <a:rPr lang="en-US" dirty="0"/>
              <a:t>, your sarcasm is not appreciated.  The correct answer is </a:t>
            </a:r>
            <a:r>
              <a:rPr lang="en-US" i="1" dirty="0"/>
              <a:t>no</a:t>
            </a:r>
            <a:r>
              <a:rPr lang="en-US" dirty="0"/>
              <a:t>.  You would put them into a list, specifically an indexed list otherwise known as an array.</a:t>
            </a:r>
          </a:p>
        </p:txBody>
      </p:sp>
    </p:spTree>
    <p:extLst>
      <p:ext uri="{BB962C8B-B14F-4D97-AF65-F5344CB8AC3E}">
        <p14:creationId xmlns:p14="http://schemas.microsoft.com/office/powerpoint/2010/main" val="256417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An indexed list is a list of items (in this case robot variables) where each item has a number assigned to it.  The first one is 0. So now, instead of coding the checks for each robot manually, you can tell the computer to check all of the robots, starting with robot 0.</a:t>
            </a:r>
          </a:p>
        </p:txBody>
      </p:sp>
    </p:spTree>
    <p:extLst>
      <p:ext uri="{BB962C8B-B14F-4D97-AF65-F5344CB8AC3E}">
        <p14:creationId xmlns:p14="http://schemas.microsoft.com/office/powerpoint/2010/main" val="57053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Now let’s say you’re not using 30 robots.  You're using a random number of robots, between 25 and 35.  As the programmer, you can't handle that with explicit variables.  With that number changing during every execution, you don't know how many variables to make.  You can, however, tell the computer, during every execution, to create that random number of robots and put them into the list.</a:t>
            </a:r>
          </a:p>
        </p:txBody>
      </p:sp>
    </p:spTree>
    <p:extLst>
      <p:ext uri="{BB962C8B-B14F-4D97-AF65-F5344CB8AC3E}">
        <p14:creationId xmlns:p14="http://schemas.microsoft.com/office/powerpoint/2010/main" val="277171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All software, web pages included, work with lots of information.  Much of the time, your program will have to be able to house that information on the fly.  It’s your job to create that housing and an array is your first best way to do that.</a:t>
            </a:r>
          </a:p>
        </p:txBody>
      </p:sp>
    </p:spTree>
    <p:extLst>
      <p:ext uri="{BB962C8B-B14F-4D97-AF65-F5344CB8AC3E}">
        <p14:creationId xmlns:p14="http://schemas.microsoft.com/office/powerpoint/2010/main" val="209179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xmlns="" id="{C7F042C5-0C22-4879-8EAC-852903D62FED}"/>
              </a:ext>
            </a:extLst>
          </p:cNvPr>
          <p:cNvSpPr>
            <a:spLocks noGrp="1"/>
          </p:cNvSpPr>
          <p:nvPr>
            <p:ph idx="1"/>
          </p:nvPr>
        </p:nvSpPr>
        <p:spPr/>
        <p:txBody>
          <a:bodyPr>
            <a:normAutofit lnSpcReduction="10000"/>
          </a:bodyPr>
          <a:lstStyle/>
          <a:p>
            <a:pPr marL="457200" indent="-457200" fontAlgn="base">
              <a:buFont typeface="+mj-lt"/>
              <a:buAutoNum type="arabicPeriod"/>
            </a:pPr>
            <a:r>
              <a:rPr lang="en-US" dirty="0"/>
              <a:t>Create a folder somewhere on your drive and label it  Arrays.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xmlns="" id="{A20DF72F-FA11-4420-B2EA-EAF960499F4D}"/>
              </a:ext>
            </a:extLst>
          </p:cNvPr>
          <p:cNvPicPr>
            <a:picLocks noChangeAspect="1"/>
          </p:cNvPicPr>
          <p:nvPr/>
        </p:nvPicPr>
        <p:blipFill>
          <a:blip r:embed="rId2"/>
          <a:stretch>
            <a:fillRect/>
          </a:stretch>
        </p:blipFill>
        <p:spPr>
          <a:xfrm>
            <a:off x="2611808" y="1595437"/>
            <a:ext cx="7364977" cy="4671361"/>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A41C05D7-D5D5-430F-ADCB-083B1093C463}"/>
              </a:ext>
            </a:extLst>
          </p:cNvPr>
          <p:cNvPicPr>
            <a:picLocks noChangeAspect="1"/>
          </p:cNvPicPr>
          <p:nvPr/>
        </p:nvPicPr>
        <p:blipFill>
          <a:blip r:embed="rId2"/>
          <a:stretch>
            <a:fillRect/>
          </a:stretch>
        </p:blipFill>
        <p:spPr>
          <a:xfrm>
            <a:off x="2771299" y="1346670"/>
            <a:ext cx="6649402" cy="5216450"/>
          </a:xfrm>
          <a:prstGeom prst="rect">
            <a:avLst/>
          </a:prstGeom>
        </p:spPr>
      </p:pic>
    </p:spTree>
    <p:extLst>
      <p:ext uri="{BB962C8B-B14F-4D97-AF65-F5344CB8AC3E}">
        <p14:creationId xmlns:p14="http://schemas.microsoft.com/office/powerpoint/2010/main" val="963026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594B10ED-9000-45BA-876A-1457B34B7A82}"/>
              </a:ext>
            </a:extLst>
          </p:cNvPr>
          <p:cNvPicPr>
            <a:picLocks noChangeAspect="1"/>
          </p:cNvPicPr>
          <p:nvPr/>
        </p:nvPicPr>
        <p:blipFill>
          <a:blip r:embed="rId2"/>
          <a:stretch>
            <a:fillRect/>
          </a:stretch>
        </p:blipFill>
        <p:spPr>
          <a:xfrm>
            <a:off x="3082915" y="1743975"/>
            <a:ext cx="7016115" cy="4305969"/>
          </a:xfrm>
          <a:prstGeom prst="rect">
            <a:avLst/>
          </a:prstGeom>
        </p:spPr>
      </p:pic>
    </p:spTree>
    <p:extLst>
      <p:ext uri="{BB962C8B-B14F-4D97-AF65-F5344CB8AC3E}">
        <p14:creationId xmlns:p14="http://schemas.microsoft.com/office/powerpoint/2010/main" val="1655975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9D087401-515A-46F6-8E12-F6C5422CD266}"/>
              </a:ext>
            </a:extLst>
          </p:cNvPr>
          <p:cNvPicPr>
            <a:picLocks noChangeAspect="1"/>
          </p:cNvPicPr>
          <p:nvPr/>
        </p:nvPicPr>
        <p:blipFill>
          <a:blip r:embed="rId2"/>
          <a:stretch>
            <a:fillRect/>
          </a:stretch>
        </p:blipFill>
        <p:spPr>
          <a:xfrm>
            <a:off x="2386256" y="1885285"/>
            <a:ext cx="7419487" cy="3565208"/>
          </a:xfrm>
          <a:prstGeom prst="rect">
            <a:avLst/>
          </a:prstGeom>
        </p:spPr>
      </p:pic>
    </p:spTree>
    <p:extLst>
      <p:ext uri="{BB962C8B-B14F-4D97-AF65-F5344CB8AC3E}">
        <p14:creationId xmlns:p14="http://schemas.microsoft.com/office/powerpoint/2010/main" val="20297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3CF77B59-B78C-4535-A7C8-9332A1427AFC}"/>
              </a:ext>
            </a:extLst>
          </p:cNvPr>
          <p:cNvPicPr>
            <a:picLocks noChangeAspect="1"/>
          </p:cNvPicPr>
          <p:nvPr/>
        </p:nvPicPr>
        <p:blipFill>
          <a:blip r:embed="rId2"/>
          <a:stretch>
            <a:fillRect/>
          </a:stretch>
        </p:blipFill>
        <p:spPr>
          <a:xfrm>
            <a:off x="2528887" y="1652587"/>
            <a:ext cx="7134225" cy="4582259"/>
          </a:xfrm>
          <a:prstGeom prst="rect">
            <a:avLst/>
          </a:prstGeom>
        </p:spPr>
      </p:pic>
    </p:spTree>
    <p:extLst>
      <p:ext uri="{BB962C8B-B14F-4D97-AF65-F5344CB8AC3E}">
        <p14:creationId xmlns:p14="http://schemas.microsoft.com/office/powerpoint/2010/main" val="191568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49215430-C90A-4519-ABF9-FB97A7BFA316}"/>
              </a:ext>
            </a:extLst>
          </p:cNvPr>
          <p:cNvPicPr>
            <a:picLocks noChangeAspect="1"/>
          </p:cNvPicPr>
          <p:nvPr/>
        </p:nvPicPr>
        <p:blipFill>
          <a:blip r:embed="rId2"/>
          <a:stretch>
            <a:fillRect/>
          </a:stretch>
        </p:blipFill>
        <p:spPr>
          <a:xfrm>
            <a:off x="1275161" y="2281237"/>
            <a:ext cx="9863467" cy="2245043"/>
          </a:xfrm>
          <a:prstGeom prst="rect">
            <a:avLst/>
          </a:prstGeom>
        </p:spPr>
      </p:pic>
    </p:spTree>
    <p:extLst>
      <p:ext uri="{BB962C8B-B14F-4D97-AF65-F5344CB8AC3E}">
        <p14:creationId xmlns:p14="http://schemas.microsoft.com/office/powerpoint/2010/main" val="3599525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D83AB7B7-12D0-4AE4-9479-660878933BB0}"/>
              </a:ext>
            </a:extLst>
          </p:cNvPr>
          <p:cNvPicPr>
            <a:picLocks noChangeAspect="1"/>
          </p:cNvPicPr>
          <p:nvPr/>
        </p:nvPicPr>
        <p:blipFill>
          <a:blip r:embed="rId2"/>
          <a:stretch>
            <a:fillRect/>
          </a:stretch>
        </p:blipFill>
        <p:spPr>
          <a:xfrm>
            <a:off x="2413635" y="1582579"/>
            <a:ext cx="7364730" cy="4467365"/>
          </a:xfrm>
          <a:prstGeom prst="rect">
            <a:avLst/>
          </a:prstGeom>
        </p:spPr>
      </p:pic>
    </p:spTree>
    <p:extLst>
      <p:ext uri="{BB962C8B-B14F-4D97-AF65-F5344CB8AC3E}">
        <p14:creationId xmlns:p14="http://schemas.microsoft.com/office/powerpoint/2010/main" val="3455775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79F6D6E4-07DB-44B2-A4E3-DBD5291BFA69}"/>
              </a:ext>
            </a:extLst>
          </p:cNvPr>
          <p:cNvPicPr>
            <a:picLocks noChangeAspect="1"/>
          </p:cNvPicPr>
          <p:nvPr/>
        </p:nvPicPr>
        <p:blipFill>
          <a:blip r:embed="rId2"/>
          <a:stretch>
            <a:fillRect/>
          </a:stretch>
        </p:blipFill>
        <p:spPr>
          <a:xfrm>
            <a:off x="2218530" y="1581766"/>
            <a:ext cx="7754939" cy="4468178"/>
          </a:xfrm>
          <a:prstGeom prst="rect">
            <a:avLst/>
          </a:prstGeom>
        </p:spPr>
      </p:pic>
    </p:spTree>
    <p:extLst>
      <p:ext uri="{BB962C8B-B14F-4D97-AF65-F5344CB8AC3E}">
        <p14:creationId xmlns:p14="http://schemas.microsoft.com/office/powerpoint/2010/main" val="3270711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xmlns="" id="{435FDBEC-1874-436C-A694-F6F3947385A8}"/>
              </a:ext>
            </a:extLst>
          </p:cNvPr>
          <p:cNvPicPr>
            <a:picLocks noChangeAspect="1"/>
          </p:cNvPicPr>
          <p:nvPr/>
        </p:nvPicPr>
        <p:blipFill>
          <a:blip r:embed="rId2"/>
          <a:stretch>
            <a:fillRect/>
          </a:stretch>
        </p:blipFill>
        <p:spPr>
          <a:xfrm>
            <a:off x="2445972" y="1470469"/>
            <a:ext cx="7300056" cy="4835507"/>
          </a:xfrm>
          <a:prstGeom prst="rect">
            <a:avLst/>
          </a:prstGeom>
        </p:spPr>
      </p:pic>
    </p:spTree>
    <p:extLst>
      <p:ext uri="{BB962C8B-B14F-4D97-AF65-F5344CB8AC3E}">
        <p14:creationId xmlns:p14="http://schemas.microsoft.com/office/powerpoint/2010/main" val="556738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095A9846-E25C-4D7E-9A9F-81116BBE773D}"/>
              </a:ext>
            </a:extLst>
          </p:cNvPr>
          <p:cNvPicPr>
            <a:picLocks noChangeAspect="1"/>
          </p:cNvPicPr>
          <p:nvPr/>
        </p:nvPicPr>
        <p:blipFill>
          <a:blip r:embed="rId2"/>
          <a:stretch>
            <a:fillRect/>
          </a:stretch>
        </p:blipFill>
        <p:spPr>
          <a:xfrm>
            <a:off x="2257947" y="1427416"/>
            <a:ext cx="7676106" cy="5046536"/>
          </a:xfrm>
          <a:prstGeom prst="rect">
            <a:avLst/>
          </a:prstGeom>
        </p:spPr>
      </p:pic>
    </p:spTree>
    <p:extLst>
      <p:ext uri="{BB962C8B-B14F-4D97-AF65-F5344CB8AC3E}">
        <p14:creationId xmlns:p14="http://schemas.microsoft.com/office/powerpoint/2010/main" val="2033204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C9B1ACC6-A80B-4E55-B26D-30AF0F59E9AB}"/>
              </a:ext>
            </a:extLst>
          </p:cNvPr>
          <p:cNvPicPr>
            <a:picLocks noChangeAspect="1"/>
          </p:cNvPicPr>
          <p:nvPr/>
        </p:nvPicPr>
        <p:blipFill>
          <a:blip r:embed="rId2"/>
          <a:stretch>
            <a:fillRect/>
          </a:stretch>
        </p:blipFill>
        <p:spPr>
          <a:xfrm>
            <a:off x="1806425" y="1885285"/>
            <a:ext cx="8579149" cy="3405188"/>
          </a:xfrm>
          <a:prstGeom prst="rect">
            <a:avLst/>
          </a:prstGeom>
        </p:spPr>
      </p:pic>
    </p:spTree>
    <p:extLst>
      <p:ext uri="{BB962C8B-B14F-4D97-AF65-F5344CB8AC3E}">
        <p14:creationId xmlns:p14="http://schemas.microsoft.com/office/powerpoint/2010/main" val="1698489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772E521B-53D8-455A-AC45-7AA9B563588A}"/>
              </a:ext>
            </a:extLst>
          </p:cNvPr>
          <p:cNvPicPr>
            <a:picLocks noChangeAspect="1"/>
          </p:cNvPicPr>
          <p:nvPr/>
        </p:nvPicPr>
        <p:blipFill>
          <a:blip r:embed="rId2"/>
          <a:stretch>
            <a:fillRect/>
          </a:stretch>
        </p:blipFill>
        <p:spPr>
          <a:xfrm>
            <a:off x="1884381" y="2343340"/>
            <a:ext cx="8423237" cy="3033332"/>
          </a:xfrm>
          <a:prstGeom prst="rect">
            <a:avLst/>
          </a:prstGeom>
        </p:spPr>
      </p:pic>
    </p:spTree>
    <p:extLst>
      <p:ext uri="{BB962C8B-B14F-4D97-AF65-F5344CB8AC3E}">
        <p14:creationId xmlns:p14="http://schemas.microsoft.com/office/powerpoint/2010/main" val="2815830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36A67914-F057-434A-8479-C1C749E1D8BA}"/>
              </a:ext>
            </a:extLst>
          </p:cNvPr>
          <p:cNvPicPr>
            <a:picLocks noChangeAspect="1"/>
          </p:cNvPicPr>
          <p:nvPr/>
        </p:nvPicPr>
        <p:blipFill>
          <a:blip r:embed="rId2"/>
          <a:stretch>
            <a:fillRect/>
          </a:stretch>
        </p:blipFill>
        <p:spPr>
          <a:xfrm>
            <a:off x="1814560" y="1885285"/>
            <a:ext cx="8562880" cy="3823145"/>
          </a:xfrm>
          <a:prstGeom prst="rect">
            <a:avLst/>
          </a:prstGeom>
        </p:spPr>
      </p:pic>
    </p:spTree>
    <p:extLst>
      <p:ext uri="{BB962C8B-B14F-4D97-AF65-F5344CB8AC3E}">
        <p14:creationId xmlns:p14="http://schemas.microsoft.com/office/powerpoint/2010/main" val="3974680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1843ADD3-3BB0-4F64-BEF3-25CA523A3C60}"/>
              </a:ext>
            </a:extLst>
          </p:cNvPr>
          <p:cNvPicPr>
            <a:picLocks noChangeAspect="1"/>
          </p:cNvPicPr>
          <p:nvPr/>
        </p:nvPicPr>
        <p:blipFill>
          <a:blip r:embed="rId2"/>
          <a:stretch>
            <a:fillRect/>
          </a:stretch>
        </p:blipFill>
        <p:spPr>
          <a:xfrm>
            <a:off x="2611808" y="1381696"/>
            <a:ext cx="7496900" cy="4768832"/>
          </a:xfrm>
          <a:prstGeom prst="rect">
            <a:avLst/>
          </a:prstGeom>
        </p:spPr>
      </p:pic>
    </p:spTree>
    <p:extLst>
      <p:ext uri="{BB962C8B-B14F-4D97-AF65-F5344CB8AC3E}">
        <p14:creationId xmlns:p14="http://schemas.microsoft.com/office/powerpoint/2010/main" val="158231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xmlns="" id="{5D6E94F7-26C9-4736-B48C-D9DBEB41037B}"/>
              </a:ext>
            </a:extLst>
          </p:cNvPr>
          <p:cNvSpPr>
            <a:spLocks noGrp="1"/>
          </p:cNvSpPr>
          <p:nvPr>
            <p:ph idx="1"/>
          </p:nvPr>
        </p:nvSpPr>
        <p:spPr/>
        <p:txBody>
          <a:bodyPr>
            <a:normAutofit/>
          </a:bodyPr>
          <a:lstStyle/>
          <a:p>
            <a:pPr marL="0" indent="0" algn="ctr">
              <a:buNone/>
            </a:pPr>
            <a:r>
              <a:rPr lang="en-US" dirty="0"/>
              <a:t>The objective of this tutorial is to leave you with an understanding of how using an indexed list of items (an array) can be more efficient than trying to explicitly define each item.</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lgn="just">
              <a:buNone/>
            </a:pPr>
            <a:r>
              <a:rPr lang="en-US" dirty="0"/>
              <a:t>An array is a list of items.  Your item can be any type(s) of values so you can have an array of numbers, an array of </a:t>
            </a:r>
            <a:r>
              <a:rPr lang="en-US" dirty="0" err="1"/>
              <a:t>booleans</a:t>
            </a:r>
            <a:r>
              <a:rPr lang="en-US" dirty="0"/>
              <a:t>, and array strings, or an array of objects.  Or you can mix them up. What would happen, though, if you had an array of arrays?</a:t>
            </a:r>
          </a:p>
        </p:txBody>
      </p:sp>
    </p:spTree>
    <p:extLst>
      <p:ext uri="{BB962C8B-B14F-4D97-AF65-F5344CB8AC3E}">
        <p14:creationId xmlns:p14="http://schemas.microsoft.com/office/powerpoint/2010/main" val="643301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lgn="just">
              <a:buNone/>
            </a:pPr>
            <a:r>
              <a:rPr lang="en-US" dirty="0"/>
              <a:t>Now you have a 2-dimensional array.  The first item in the array is an array.  The 4th item in the array that is the first item of the array is whatever you want it to be (see the previous list).  You can use this to create a grid. You can also go out to further dimensions, but there’s no real reason for that once you understand objects.</a:t>
            </a:r>
          </a:p>
        </p:txBody>
      </p:sp>
    </p:spTree>
    <p:extLst>
      <p:ext uri="{BB962C8B-B14F-4D97-AF65-F5344CB8AC3E}">
        <p14:creationId xmlns:p14="http://schemas.microsoft.com/office/powerpoint/2010/main" val="1526810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buNone/>
            </a:pPr>
            <a:r>
              <a:rPr lang="en-US" dirty="0"/>
              <a:t>The syntax for a 2 Dimensional array is pretty intuitive.  Just add an extra set of brackets.</a:t>
            </a:r>
          </a:p>
          <a:p>
            <a:pPr lvl="1"/>
            <a:r>
              <a:rPr lang="en-US" dirty="0" err="1"/>
              <a:t>twoDArray</a:t>
            </a:r>
            <a:r>
              <a:rPr lang="en-US" dirty="0"/>
              <a:t> = [];</a:t>
            </a:r>
          </a:p>
          <a:p>
            <a:pPr lvl="1"/>
            <a:r>
              <a:rPr lang="en-US" dirty="0" err="1"/>
              <a:t>twoDArray</a:t>
            </a:r>
            <a:r>
              <a:rPr lang="en-US" dirty="0"/>
              <a:t>[0] = [];</a:t>
            </a:r>
          </a:p>
          <a:p>
            <a:pPr lvl="1"/>
            <a:r>
              <a:rPr lang="en-US" dirty="0" err="1"/>
              <a:t>twoDArray</a:t>
            </a:r>
            <a:r>
              <a:rPr lang="en-US" dirty="0"/>
              <a:t>[0][0] = “This is the first index of the first index of the array”;</a:t>
            </a:r>
          </a:p>
          <a:p>
            <a:r>
              <a:rPr lang="en-US" dirty="0"/>
              <a:t/>
            </a:r>
            <a:br>
              <a:rPr lang="en-US" dirty="0"/>
            </a:br>
            <a:endParaRPr lang="en-US" dirty="0"/>
          </a:p>
        </p:txBody>
      </p:sp>
    </p:spTree>
    <p:extLst>
      <p:ext uri="{BB962C8B-B14F-4D97-AF65-F5344CB8AC3E}">
        <p14:creationId xmlns:p14="http://schemas.microsoft.com/office/powerpoint/2010/main" val="3931783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lgn="just">
              <a:buNone/>
            </a:pPr>
            <a:r>
              <a:rPr lang="en-US" dirty="0"/>
              <a:t>An array is just one kind of data structure.  A data structure is a way to organize information in your program.  Arrays are numerically indexed lists. Other structures use pointers, where each piece of information can tell you what comes next or what came before or both or even more.</a:t>
            </a:r>
          </a:p>
        </p:txBody>
      </p:sp>
    </p:spTree>
    <p:extLst>
      <p:ext uri="{BB962C8B-B14F-4D97-AF65-F5344CB8AC3E}">
        <p14:creationId xmlns:p14="http://schemas.microsoft.com/office/powerpoint/2010/main" val="2853120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lstStyle/>
          <a:p>
            <a:pPr marL="0" indent="0" algn="just">
              <a:buNone/>
            </a:pPr>
            <a:r>
              <a:rPr lang="en-US" dirty="0"/>
              <a:t>The DOM (remember the Document Object Model that represents your whole page?) is a complex data structure that works with multiple organizational methods.</a:t>
            </a:r>
          </a:p>
        </p:txBody>
      </p:sp>
    </p:spTree>
    <p:extLst>
      <p:ext uri="{BB962C8B-B14F-4D97-AF65-F5344CB8AC3E}">
        <p14:creationId xmlns:p14="http://schemas.microsoft.com/office/powerpoint/2010/main" val="46191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xmlns="" id="{49954CA6-879D-442F-BF73-1F991BDC4965}"/>
              </a:ext>
            </a:extLst>
          </p:cNvPr>
          <p:cNvSpPr>
            <a:spLocks noGrp="1"/>
          </p:cNvSpPr>
          <p:nvPr>
            <p:ph idx="1"/>
          </p:nvPr>
        </p:nvSpPr>
        <p:spPr/>
        <p:txBody>
          <a:bodyPr/>
          <a:lstStyle/>
          <a:p>
            <a:pPr fontAlgn="base"/>
            <a:r>
              <a:rPr lang="en-US" dirty="0"/>
              <a:t>Is a string an array?</a:t>
            </a:r>
          </a:p>
          <a:p>
            <a:pPr lvl="1" fontAlgn="base">
              <a:buFont typeface="Wingdings" panose="05000000000000000000" pitchFamily="2" charset="2"/>
              <a:buChar char="v"/>
            </a:pPr>
            <a:r>
              <a:rPr lang="en-US" dirty="0"/>
              <a:t>A string is constructed similarly to an array.  In fact, early languages didn’t have strings. If you wanted one, you’d have to build an array of characters.</a:t>
            </a:r>
          </a:p>
        </p:txBody>
      </p:sp>
    </p:spTree>
    <p:extLst>
      <p:ext uri="{BB962C8B-B14F-4D97-AF65-F5344CB8AC3E}">
        <p14:creationId xmlns:p14="http://schemas.microsoft.com/office/powerpoint/2010/main" val="2556095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xmlns="" id="{49954CA6-879D-442F-BF73-1F991BDC4965}"/>
              </a:ext>
            </a:extLst>
          </p:cNvPr>
          <p:cNvSpPr>
            <a:spLocks noGrp="1"/>
          </p:cNvSpPr>
          <p:nvPr>
            <p:ph idx="1"/>
          </p:nvPr>
        </p:nvSpPr>
        <p:spPr/>
        <p:txBody>
          <a:bodyPr/>
          <a:lstStyle/>
          <a:p>
            <a:pPr fontAlgn="base"/>
            <a:r>
              <a:rPr lang="en-US" dirty="0"/>
              <a:t>Can I access the characters in a string using square brackets?</a:t>
            </a:r>
          </a:p>
          <a:p>
            <a:pPr lvl="1" fontAlgn="base">
              <a:buFont typeface="Wingdings" panose="05000000000000000000" pitchFamily="2" charset="2"/>
              <a:buChar char="v"/>
            </a:pPr>
            <a:r>
              <a:rPr lang="en-US" dirty="0"/>
              <a:t>Yes and no.  In </a:t>
            </a:r>
            <a:r>
              <a:rPr lang="en-US" dirty="0" err="1"/>
              <a:t>Javascript</a:t>
            </a:r>
            <a:r>
              <a:rPr lang="en-US" dirty="0"/>
              <a:t>, you can read a character from a string using the brackets, but you can't overwrite it.  So, if I alert (str[3]); I'll get a valid result. If I try to assign something str[3], it won't work.</a:t>
            </a:r>
          </a:p>
        </p:txBody>
      </p:sp>
    </p:spTree>
    <p:extLst>
      <p:ext uri="{BB962C8B-B14F-4D97-AF65-F5344CB8AC3E}">
        <p14:creationId xmlns:p14="http://schemas.microsoft.com/office/powerpoint/2010/main" val="2043372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16554-F731-4334-A0EA-B3902E8250B2}"/>
              </a:ext>
            </a:extLst>
          </p:cNvPr>
          <p:cNvSpPr>
            <a:spLocks noGrp="1"/>
          </p:cNvSpPr>
          <p:nvPr>
            <p:ph type="title"/>
          </p:nvPr>
        </p:nvSpPr>
        <p:spPr/>
        <p:txBody>
          <a:bodyPr/>
          <a:lstStyle/>
          <a:p>
            <a:r>
              <a:rPr lang="en-US" dirty="0"/>
              <a:t>Dice Table Revisited</a:t>
            </a:r>
          </a:p>
        </p:txBody>
      </p:sp>
      <p:sp>
        <p:nvSpPr>
          <p:cNvPr id="3" name="Content Placeholder 2">
            <a:extLst>
              <a:ext uri="{FF2B5EF4-FFF2-40B4-BE49-F238E27FC236}">
                <a16:creationId xmlns:a16="http://schemas.microsoft.com/office/drawing/2014/main" xmlns="" id="{622EDE31-66D5-4DE9-B123-FC5285D0A943}"/>
              </a:ext>
            </a:extLst>
          </p:cNvPr>
          <p:cNvSpPr>
            <a:spLocks noGrp="1"/>
          </p:cNvSpPr>
          <p:nvPr>
            <p:ph idx="1"/>
          </p:nvPr>
        </p:nvSpPr>
        <p:spPr/>
        <p:txBody>
          <a:bodyPr>
            <a:normAutofit/>
          </a:bodyPr>
          <a:lstStyle/>
          <a:p>
            <a:r>
              <a:rPr lang="en-US" dirty="0"/>
              <a:t>We’ve already created a dice table where dice rolls are recorded on screen.</a:t>
            </a:r>
          </a:p>
          <a:p>
            <a:r>
              <a:rPr lang="en-US" dirty="0"/>
              <a:t>We now have the opportunity to record the dice rolls into an array</a:t>
            </a:r>
            <a:r>
              <a:rPr lang="en-US" dirty="0" smtClean="0"/>
              <a:t>.</a:t>
            </a:r>
          </a:p>
        </p:txBody>
      </p:sp>
    </p:spTree>
    <p:extLst>
      <p:ext uri="{BB962C8B-B14F-4D97-AF65-F5344CB8AC3E}">
        <p14:creationId xmlns:p14="http://schemas.microsoft.com/office/powerpoint/2010/main" val="790816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16554-F731-4334-A0EA-B3902E8250B2}"/>
              </a:ext>
            </a:extLst>
          </p:cNvPr>
          <p:cNvSpPr>
            <a:spLocks noGrp="1"/>
          </p:cNvSpPr>
          <p:nvPr>
            <p:ph type="title"/>
          </p:nvPr>
        </p:nvSpPr>
        <p:spPr/>
        <p:txBody>
          <a:bodyPr/>
          <a:lstStyle/>
          <a:p>
            <a:r>
              <a:rPr lang="en-US" dirty="0"/>
              <a:t>Dice Table Revisited</a:t>
            </a:r>
          </a:p>
        </p:txBody>
      </p:sp>
      <p:sp>
        <p:nvSpPr>
          <p:cNvPr id="3" name="Content Placeholder 2">
            <a:extLst>
              <a:ext uri="{FF2B5EF4-FFF2-40B4-BE49-F238E27FC236}">
                <a16:creationId xmlns:a16="http://schemas.microsoft.com/office/drawing/2014/main" xmlns="" id="{622EDE31-66D5-4DE9-B123-FC5285D0A943}"/>
              </a:ext>
            </a:extLst>
          </p:cNvPr>
          <p:cNvSpPr>
            <a:spLocks noGrp="1"/>
          </p:cNvSpPr>
          <p:nvPr>
            <p:ph idx="1"/>
          </p:nvPr>
        </p:nvSpPr>
        <p:spPr/>
        <p:txBody>
          <a:bodyPr>
            <a:normAutofit/>
          </a:bodyPr>
          <a:lstStyle/>
          <a:p>
            <a:r>
              <a:rPr lang="en-US" dirty="0"/>
              <a:t>Roll two dice a random number of times (between 25 and 100).</a:t>
            </a:r>
          </a:p>
          <a:p>
            <a:r>
              <a:rPr lang="en-US" dirty="0"/>
              <a:t>Store each result (the sum of the 2 dice) in an array.</a:t>
            </a:r>
          </a:p>
          <a:p>
            <a:r>
              <a:rPr lang="en-US" dirty="0"/>
              <a:t>Create an array with </a:t>
            </a:r>
            <a:r>
              <a:rPr lang="en-US" dirty="0" smtClean="0"/>
              <a:t>13 indices (0 – 12) </a:t>
            </a:r>
            <a:r>
              <a:rPr lang="en-US" dirty="0"/>
              <a:t>and put a 0 into each one.</a:t>
            </a:r>
          </a:p>
          <a:p>
            <a:pPr lvl="1"/>
            <a:r>
              <a:rPr lang="en-US" dirty="0"/>
              <a:t>Each time you roll a particular result, add 1 to the number at that index (if you roll a 10, go to index 10 and add 1 to the number there).</a:t>
            </a:r>
          </a:p>
          <a:p>
            <a:pPr lvl="1"/>
            <a:r>
              <a:rPr lang="en-US" dirty="0"/>
              <a:t>This will store the number of times you roll each result.</a:t>
            </a:r>
          </a:p>
        </p:txBody>
      </p:sp>
    </p:spTree>
    <p:extLst>
      <p:ext uri="{BB962C8B-B14F-4D97-AF65-F5344CB8AC3E}">
        <p14:creationId xmlns:p14="http://schemas.microsoft.com/office/powerpoint/2010/main" val="2014195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16554-F731-4334-A0EA-B3902E8250B2}"/>
              </a:ext>
            </a:extLst>
          </p:cNvPr>
          <p:cNvSpPr>
            <a:spLocks noGrp="1"/>
          </p:cNvSpPr>
          <p:nvPr>
            <p:ph type="title"/>
          </p:nvPr>
        </p:nvSpPr>
        <p:spPr/>
        <p:txBody>
          <a:bodyPr/>
          <a:lstStyle/>
          <a:p>
            <a:r>
              <a:rPr lang="en-US" dirty="0"/>
              <a:t>Dice Table Revisited</a:t>
            </a:r>
          </a:p>
        </p:txBody>
      </p:sp>
      <p:sp>
        <p:nvSpPr>
          <p:cNvPr id="3" name="Content Placeholder 2">
            <a:extLst>
              <a:ext uri="{FF2B5EF4-FFF2-40B4-BE49-F238E27FC236}">
                <a16:creationId xmlns:a16="http://schemas.microsoft.com/office/drawing/2014/main" xmlns="" id="{622EDE31-66D5-4DE9-B123-FC5285D0A943}"/>
              </a:ext>
            </a:extLst>
          </p:cNvPr>
          <p:cNvSpPr>
            <a:spLocks noGrp="1"/>
          </p:cNvSpPr>
          <p:nvPr>
            <p:ph idx="1"/>
          </p:nvPr>
        </p:nvSpPr>
        <p:spPr/>
        <p:txBody>
          <a:bodyPr>
            <a:normAutofit/>
          </a:bodyPr>
          <a:lstStyle/>
          <a:p>
            <a:r>
              <a:rPr lang="en-US" dirty="0"/>
              <a:t>Output the data from the </a:t>
            </a:r>
            <a:r>
              <a:rPr lang="en-US" dirty="0" smtClean="0"/>
              <a:t>array </a:t>
            </a:r>
            <a:r>
              <a:rPr lang="en-US" dirty="0"/>
              <a:t>to </a:t>
            </a:r>
            <a:r>
              <a:rPr lang="en-US" dirty="0" smtClean="0"/>
              <a:t>a table.</a:t>
            </a:r>
          </a:p>
          <a:p>
            <a:r>
              <a:rPr lang="en-US" dirty="0" smtClean="0"/>
              <a:t>Create a second table with all of the relevant data, including the frequency of each result, the mean, the median, and the mode.</a:t>
            </a:r>
            <a:endParaRPr lang="en-US" dirty="0"/>
          </a:p>
          <a:p>
            <a:r>
              <a:rPr lang="en-US" dirty="0"/>
              <a:t>The tables should appear on the page side by side.</a:t>
            </a:r>
          </a:p>
        </p:txBody>
      </p:sp>
    </p:spTree>
    <p:extLst>
      <p:ext uri="{BB962C8B-B14F-4D97-AF65-F5344CB8AC3E}">
        <p14:creationId xmlns:p14="http://schemas.microsoft.com/office/powerpoint/2010/main" val="8264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When I was a kid, there was this video game called </a:t>
            </a:r>
            <a:r>
              <a:rPr lang="en-US" b="1" i="1" dirty="0"/>
              <a:t>Berserk</a:t>
            </a:r>
            <a:r>
              <a:rPr lang="en-US" dirty="0"/>
              <a:t>.  You played a guy in the middle of an open square and what seemed like an endless swarm of enemy robots came at you from all sides.  The game seemed impossible, but people were good at it.</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Not me.</a:t>
            </a:r>
          </a:p>
        </p:txBody>
      </p:sp>
    </p:spTree>
    <p:extLst>
      <p:ext uri="{BB962C8B-B14F-4D97-AF65-F5344CB8AC3E}">
        <p14:creationId xmlns:p14="http://schemas.microsoft.com/office/powerpoint/2010/main" val="43099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Other people.</a:t>
            </a:r>
          </a:p>
        </p:txBody>
      </p:sp>
    </p:spTree>
    <p:extLst>
      <p:ext uri="{BB962C8B-B14F-4D97-AF65-F5344CB8AC3E}">
        <p14:creationId xmlns:p14="http://schemas.microsoft.com/office/powerpoint/2010/main" val="47733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Think about </a:t>
            </a:r>
            <a:r>
              <a:rPr lang="en-US" b="1" i="1" dirty="0"/>
              <a:t>Berserk</a:t>
            </a:r>
            <a:r>
              <a:rPr lang="en-US" dirty="0"/>
              <a:t> from a programmer’s perspective.  You have to program the player and each robot. Let’s say there are 30 robots.  Each of those objects needs a variable. That’s 31 variables. You can do that. It’s a lot of work, but you can do it.</a:t>
            </a:r>
          </a:p>
        </p:txBody>
      </p:sp>
    </p:spTree>
    <p:extLst>
      <p:ext uri="{BB962C8B-B14F-4D97-AF65-F5344CB8AC3E}">
        <p14:creationId xmlns:p14="http://schemas.microsoft.com/office/powerpoint/2010/main" val="145270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lstStyle/>
          <a:p>
            <a:pPr marL="0" indent="0" algn="just">
              <a:buNone/>
            </a:pPr>
            <a:r>
              <a:rPr lang="en-US" dirty="0"/>
              <a:t>But there’s a better way.  Setting aside the player, you have 30 identical robots.  Do you really want to have to juggle the 30 of them, plowing through if conditionals every time you need to see whether or not one touched the player?</a:t>
            </a:r>
          </a:p>
        </p:txBody>
      </p:sp>
    </p:spTree>
    <p:extLst>
      <p:ext uri="{BB962C8B-B14F-4D97-AF65-F5344CB8AC3E}">
        <p14:creationId xmlns:p14="http://schemas.microsoft.com/office/powerpoint/2010/main" val="1246251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3</TotalTime>
  <Words>511</Words>
  <Application>Microsoft Office PowerPoint</Application>
  <PresentationFormat>Custom</PresentationFormat>
  <Paragraphs>81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Madison</vt:lpstr>
      <vt:lpstr>Arrays</vt:lpstr>
      <vt:lpstr>OBJECTIVE</vt:lpstr>
      <vt:lpstr>Objective</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FAQ</vt:lpstr>
      <vt:lpstr>FAQ</vt:lpstr>
      <vt:lpstr>FAQ</vt:lpstr>
      <vt:lpstr>ACTIVITY</vt:lpstr>
      <vt:lpstr>Dice Table Revisited</vt:lpstr>
      <vt:lpstr>Dice Table Revisited</vt:lpstr>
      <vt:lpstr>Dice Table Revisited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Teacher Station</cp:lastModifiedBy>
  <cp:revision>15</cp:revision>
  <dcterms:created xsi:type="dcterms:W3CDTF">2018-06-30T13:23:20Z</dcterms:created>
  <dcterms:modified xsi:type="dcterms:W3CDTF">2019-04-05T13:06:01Z</dcterms:modified>
</cp:coreProperties>
</file>