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4660"/>
  </p:normalViewPr>
  <p:slideViewPr>
    <p:cSldViewPr snapToGrid="0">
      <p:cViewPr varScale="1">
        <p:scale>
          <a:sx n="72" d="100"/>
          <a:sy n="72" d="100"/>
        </p:scale>
        <p:origin x="4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9/1/2018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9/1/2018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63E5-64E3-441F-93B1-88BA1385A8BA}"/>
              </a:ext>
            </a:extLst>
          </p:cNvPr>
          <p:cNvSpPr>
            <a:spLocks noGrp="1"/>
          </p:cNvSpPr>
          <p:nvPr>
            <p:ph type="ctrTitle"/>
          </p:nvPr>
        </p:nvSpPr>
        <p:spPr/>
        <p:txBody>
          <a:bodyPr/>
          <a:lstStyle/>
          <a:p>
            <a:r>
              <a:rPr lang="en-US" dirty="0"/>
              <a:t>html/</a:t>
            </a:r>
            <a:r>
              <a:rPr lang="en-US" dirty="0" err="1"/>
              <a:t>javascript</a:t>
            </a:r>
            <a:r>
              <a:rPr lang="en-US" dirty="0"/>
              <a:t>/</a:t>
            </a:r>
            <a:r>
              <a:rPr lang="en-US" dirty="0" err="1"/>
              <a:t>css</a:t>
            </a:r>
            <a:br>
              <a:rPr lang="en-US"/>
            </a:br>
            <a:r>
              <a:rPr lang="en-US"/>
              <a:t>Supplements</a:t>
            </a:r>
            <a:endParaRPr lang="en-US" dirty="0"/>
          </a:p>
        </p:txBody>
      </p:sp>
      <p:sp>
        <p:nvSpPr>
          <p:cNvPr id="3" name="Subtitle 2">
            <a:extLst>
              <a:ext uri="{FF2B5EF4-FFF2-40B4-BE49-F238E27FC236}">
                <a16:creationId xmlns:a16="http://schemas.microsoft.com/office/drawing/2014/main" id="{01EA394C-A55B-453D-8594-C1F23087DA69}"/>
              </a:ext>
            </a:extLst>
          </p:cNvPr>
          <p:cNvSpPr>
            <a:spLocks noGrp="1"/>
          </p:cNvSpPr>
          <p:nvPr>
            <p:ph type="subTitle" idx="1"/>
          </p:nvPr>
        </p:nvSpPr>
        <p:spPr/>
        <p:txBody>
          <a:bodyPr/>
          <a:lstStyle/>
          <a:p>
            <a:r>
              <a:rPr lang="en-US" sz="2400" dirty="0">
                <a:latin typeface="Arial Black" panose="020B0A04020102020204" pitchFamily="34" charset="0"/>
              </a:rPr>
              <a:t>Just Getting Around</a:t>
            </a:r>
          </a:p>
        </p:txBody>
      </p:sp>
    </p:spTree>
    <p:extLst>
      <p:ext uri="{BB962C8B-B14F-4D97-AF65-F5344CB8AC3E}">
        <p14:creationId xmlns:p14="http://schemas.microsoft.com/office/powerpoint/2010/main" val="79707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71B36-398A-433C-9E18-B48C16C55D40}"/>
              </a:ext>
            </a:extLst>
          </p:cNvPr>
          <p:cNvSpPr>
            <a:spLocks noGrp="1"/>
          </p:cNvSpPr>
          <p:nvPr>
            <p:ph type="title"/>
          </p:nvPr>
        </p:nvSpPr>
        <p:spPr>
          <a:xfrm>
            <a:off x="684212" y="5680710"/>
            <a:ext cx="8534400" cy="805179"/>
          </a:xfrm>
        </p:spPr>
        <p:txBody>
          <a:bodyPr/>
          <a:lstStyle/>
          <a:p>
            <a:r>
              <a:rPr lang="en-US" dirty="0"/>
              <a:t>The Template</a:t>
            </a:r>
          </a:p>
        </p:txBody>
      </p:sp>
      <p:sp>
        <p:nvSpPr>
          <p:cNvPr id="3" name="Content Placeholder 2">
            <a:extLst>
              <a:ext uri="{FF2B5EF4-FFF2-40B4-BE49-F238E27FC236}">
                <a16:creationId xmlns:a16="http://schemas.microsoft.com/office/drawing/2014/main" id="{065A624C-196E-4D3F-99EE-AD59AA5D57F5}"/>
              </a:ext>
            </a:extLst>
          </p:cNvPr>
          <p:cNvSpPr>
            <a:spLocks noGrp="1"/>
          </p:cNvSpPr>
          <p:nvPr>
            <p:ph idx="1"/>
          </p:nvPr>
        </p:nvSpPr>
        <p:spPr/>
        <p:txBody>
          <a:bodyPr/>
          <a:lstStyle/>
          <a:p>
            <a:r>
              <a:rPr lang="en-US" b="1" dirty="0"/>
              <a:t>Start with your basic HTML Template</a:t>
            </a:r>
          </a:p>
        </p:txBody>
      </p:sp>
      <p:pic>
        <p:nvPicPr>
          <p:cNvPr id="5" name="Picture 4">
            <a:extLst>
              <a:ext uri="{FF2B5EF4-FFF2-40B4-BE49-F238E27FC236}">
                <a16:creationId xmlns:a16="http://schemas.microsoft.com/office/drawing/2014/main" id="{C271B08D-59CB-4574-90FD-8FDB4E959FC9}"/>
              </a:ext>
            </a:extLst>
          </p:cNvPr>
          <p:cNvPicPr>
            <a:picLocks noChangeAspect="1"/>
          </p:cNvPicPr>
          <p:nvPr/>
        </p:nvPicPr>
        <p:blipFill>
          <a:blip r:embed="rId2"/>
          <a:stretch>
            <a:fillRect/>
          </a:stretch>
        </p:blipFill>
        <p:spPr>
          <a:xfrm>
            <a:off x="5760855" y="685800"/>
            <a:ext cx="6166714" cy="4837975"/>
          </a:xfrm>
          <a:prstGeom prst="rect">
            <a:avLst/>
          </a:prstGeom>
        </p:spPr>
      </p:pic>
    </p:spTree>
    <p:extLst>
      <p:ext uri="{BB962C8B-B14F-4D97-AF65-F5344CB8AC3E}">
        <p14:creationId xmlns:p14="http://schemas.microsoft.com/office/powerpoint/2010/main" val="251942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71B36-398A-433C-9E18-B48C16C55D40}"/>
              </a:ext>
            </a:extLst>
          </p:cNvPr>
          <p:cNvSpPr>
            <a:spLocks noGrp="1"/>
          </p:cNvSpPr>
          <p:nvPr>
            <p:ph type="title"/>
          </p:nvPr>
        </p:nvSpPr>
        <p:spPr>
          <a:xfrm>
            <a:off x="684212" y="5680710"/>
            <a:ext cx="8534400" cy="805179"/>
          </a:xfrm>
        </p:spPr>
        <p:txBody>
          <a:bodyPr>
            <a:normAutofit fontScale="90000"/>
          </a:bodyPr>
          <a:lstStyle/>
          <a:p>
            <a:r>
              <a:rPr lang="en-US" dirty="0"/>
              <a:t>onload</a:t>
            </a:r>
            <a:br>
              <a:rPr lang="en-US" dirty="0"/>
            </a:br>
            <a:endParaRPr lang="en-US" dirty="0"/>
          </a:p>
        </p:txBody>
      </p:sp>
      <p:sp>
        <p:nvSpPr>
          <p:cNvPr id="3" name="Content Placeholder 2">
            <a:extLst>
              <a:ext uri="{FF2B5EF4-FFF2-40B4-BE49-F238E27FC236}">
                <a16:creationId xmlns:a16="http://schemas.microsoft.com/office/drawing/2014/main" id="{065A624C-196E-4D3F-99EE-AD59AA5D57F5}"/>
              </a:ext>
            </a:extLst>
          </p:cNvPr>
          <p:cNvSpPr>
            <a:spLocks noGrp="1"/>
          </p:cNvSpPr>
          <p:nvPr>
            <p:ph idx="1"/>
          </p:nvPr>
        </p:nvSpPr>
        <p:spPr>
          <a:xfrm>
            <a:off x="684212" y="685800"/>
            <a:ext cx="4927918" cy="3615267"/>
          </a:xfrm>
        </p:spPr>
        <p:txBody>
          <a:bodyPr/>
          <a:lstStyle/>
          <a:p>
            <a:r>
              <a:rPr lang="en-US" b="1" dirty="0"/>
              <a:t>The </a:t>
            </a:r>
            <a:r>
              <a:rPr lang="en-US" b="1" dirty="0">
                <a:solidFill>
                  <a:schemeClr val="accent6">
                    <a:lumMod val="75000"/>
                  </a:schemeClr>
                </a:solidFill>
              </a:rPr>
              <a:t>onload </a:t>
            </a:r>
            <a:r>
              <a:rPr lang="en-US" b="1" dirty="0"/>
              <a:t>attribute is an </a:t>
            </a:r>
            <a:r>
              <a:rPr lang="en-US" b="1" i="1" dirty="0"/>
              <a:t>event</a:t>
            </a:r>
            <a:r>
              <a:rPr lang="en-US" b="1" dirty="0"/>
              <a:t> that the page can respond to.</a:t>
            </a:r>
          </a:p>
          <a:p>
            <a:r>
              <a:rPr lang="en-US" b="1" dirty="0"/>
              <a:t>As its value, we assign </a:t>
            </a:r>
            <a:r>
              <a:rPr lang="en-US" b="1" dirty="0" err="1"/>
              <a:t>Javascript</a:t>
            </a:r>
            <a:r>
              <a:rPr lang="en-US" b="1" dirty="0"/>
              <a:t> code.  In this case, a function call.</a:t>
            </a:r>
          </a:p>
          <a:p>
            <a:r>
              <a:rPr lang="en-US" b="1" dirty="0"/>
              <a:t>The page will call the function initialize() as soon as it loads.</a:t>
            </a:r>
          </a:p>
        </p:txBody>
      </p:sp>
      <p:pic>
        <p:nvPicPr>
          <p:cNvPr id="5" name="Picture 4">
            <a:extLst>
              <a:ext uri="{FF2B5EF4-FFF2-40B4-BE49-F238E27FC236}">
                <a16:creationId xmlns:a16="http://schemas.microsoft.com/office/drawing/2014/main" id="{C271B08D-59CB-4574-90FD-8FDB4E959FC9}"/>
              </a:ext>
            </a:extLst>
          </p:cNvPr>
          <p:cNvPicPr>
            <a:picLocks noChangeAspect="1"/>
          </p:cNvPicPr>
          <p:nvPr/>
        </p:nvPicPr>
        <p:blipFill>
          <a:blip r:embed="rId2"/>
          <a:stretch>
            <a:fillRect/>
          </a:stretch>
        </p:blipFill>
        <p:spPr>
          <a:xfrm>
            <a:off x="5760855" y="685800"/>
            <a:ext cx="6166714" cy="4837975"/>
          </a:xfrm>
          <a:prstGeom prst="rect">
            <a:avLst/>
          </a:prstGeom>
        </p:spPr>
      </p:pic>
    </p:spTree>
    <p:extLst>
      <p:ext uri="{BB962C8B-B14F-4D97-AF65-F5344CB8AC3E}">
        <p14:creationId xmlns:p14="http://schemas.microsoft.com/office/powerpoint/2010/main" val="3679948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71B36-398A-433C-9E18-B48C16C55D40}"/>
              </a:ext>
            </a:extLst>
          </p:cNvPr>
          <p:cNvSpPr>
            <a:spLocks noGrp="1"/>
          </p:cNvSpPr>
          <p:nvPr>
            <p:ph type="title"/>
          </p:nvPr>
        </p:nvSpPr>
        <p:spPr>
          <a:xfrm>
            <a:off x="684212" y="5680710"/>
            <a:ext cx="8534400" cy="805179"/>
          </a:xfrm>
        </p:spPr>
        <p:txBody>
          <a:bodyPr/>
          <a:lstStyle/>
          <a:p>
            <a:r>
              <a:rPr lang="en-US" dirty="0"/>
              <a:t>Alert!!!!!</a:t>
            </a:r>
          </a:p>
        </p:txBody>
      </p:sp>
      <p:sp>
        <p:nvSpPr>
          <p:cNvPr id="3" name="Content Placeholder 2">
            <a:extLst>
              <a:ext uri="{FF2B5EF4-FFF2-40B4-BE49-F238E27FC236}">
                <a16:creationId xmlns:a16="http://schemas.microsoft.com/office/drawing/2014/main" id="{065A624C-196E-4D3F-99EE-AD59AA5D57F5}"/>
              </a:ext>
            </a:extLst>
          </p:cNvPr>
          <p:cNvSpPr>
            <a:spLocks noGrp="1"/>
          </p:cNvSpPr>
          <p:nvPr>
            <p:ph idx="1"/>
          </p:nvPr>
        </p:nvSpPr>
        <p:spPr>
          <a:xfrm>
            <a:off x="684213" y="685800"/>
            <a:ext cx="4836478" cy="3615267"/>
          </a:xfrm>
        </p:spPr>
        <p:txBody>
          <a:bodyPr/>
          <a:lstStyle/>
          <a:p>
            <a:r>
              <a:rPr lang="en-US" b="1" dirty="0"/>
              <a:t>If you add an alert() to the initialize() function and run the page, your message will appear.</a:t>
            </a:r>
          </a:p>
          <a:p>
            <a:r>
              <a:rPr lang="en-US" b="1" dirty="0"/>
              <a:t>Using alerts is a common way to trace and debug code that doesn’t seem to be working properly.</a:t>
            </a:r>
          </a:p>
        </p:txBody>
      </p:sp>
      <p:pic>
        <p:nvPicPr>
          <p:cNvPr id="4" name="Picture 3">
            <a:extLst>
              <a:ext uri="{FF2B5EF4-FFF2-40B4-BE49-F238E27FC236}">
                <a16:creationId xmlns:a16="http://schemas.microsoft.com/office/drawing/2014/main" id="{1BB77FB8-EBC0-4861-A2D7-6D7397969676}"/>
              </a:ext>
            </a:extLst>
          </p:cNvPr>
          <p:cNvPicPr>
            <a:picLocks noChangeAspect="1"/>
          </p:cNvPicPr>
          <p:nvPr/>
        </p:nvPicPr>
        <p:blipFill>
          <a:blip r:embed="rId2"/>
          <a:stretch>
            <a:fillRect/>
          </a:stretch>
        </p:blipFill>
        <p:spPr>
          <a:xfrm>
            <a:off x="5687738" y="1400174"/>
            <a:ext cx="6287091" cy="2577466"/>
          </a:xfrm>
          <a:prstGeom prst="rect">
            <a:avLst/>
          </a:prstGeom>
        </p:spPr>
      </p:pic>
    </p:spTree>
    <p:extLst>
      <p:ext uri="{BB962C8B-B14F-4D97-AF65-F5344CB8AC3E}">
        <p14:creationId xmlns:p14="http://schemas.microsoft.com/office/powerpoint/2010/main" val="3772595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71B36-398A-433C-9E18-B48C16C55D40}"/>
              </a:ext>
            </a:extLst>
          </p:cNvPr>
          <p:cNvSpPr>
            <a:spLocks noGrp="1"/>
          </p:cNvSpPr>
          <p:nvPr>
            <p:ph type="title"/>
          </p:nvPr>
        </p:nvSpPr>
        <p:spPr>
          <a:xfrm>
            <a:off x="684212" y="5680710"/>
            <a:ext cx="8534400" cy="805179"/>
          </a:xfrm>
        </p:spPr>
        <p:txBody>
          <a:bodyPr>
            <a:normAutofit/>
          </a:bodyPr>
          <a:lstStyle/>
          <a:p>
            <a:r>
              <a:rPr lang="en-US" dirty="0"/>
              <a:t>Alert!!!!!</a:t>
            </a:r>
          </a:p>
        </p:txBody>
      </p:sp>
      <p:sp>
        <p:nvSpPr>
          <p:cNvPr id="3" name="Content Placeholder 2">
            <a:extLst>
              <a:ext uri="{FF2B5EF4-FFF2-40B4-BE49-F238E27FC236}">
                <a16:creationId xmlns:a16="http://schemas.microsoft.com/office/drawing/2014/main" id="{065A624C-196E-4D3F-99EE-AD59AA5D57F5}"/>
              </a:ext>
            </a:extLst>
          </p:cNvPr>
          <p:cNvSpPr>
            <a:spLocks noGrp="1"/>
          </p:cNvSpPr>
          <p:nvPr>
            <p:ph idx="1"/>
          </p:nvPr>
        </p:nvSpPr>
        <p:spPr>
          <a:xfrm>
            <a:off x="684212" y="685800"/>
            <a:ext cx="4927918" cy="3615267"/>
          </a:xfrm>
        </p:spPr>
        <p:txBody>
          <a:bodyPr/>
          <a:lstStyle/>
          <a:p>
            <a:r>
              <a:rPr lang="en-US" b="1" dirty="0"/>
              <a:t>When you load the page, it calls the function </a:t>
            </a:r>
            <a:r>
              <a:rPr lang="en-US" b="1" i="1" dirty="0"/>
              <a:t>initialize()</a:t>
            </a:r>
            <a:r>
              <a:rPr lang="en-US" b="1" dirty="0"/>
              <a:t>, which pops up the alert.</a:t>
            </a:r>
          </a:p>
        </p:txBody>
      </p:sp>
      <p:pic>
        <p:nvPicPr>
          <p:cNvPr id="4" name="Picture 3">
            <a:extLst>
              <a:ext uri="{FF2B5EF4-FFF2-40B4-BE49-F238E27FC236}">
                <a16:creationId xmlns:a16="http://schemas.microsoft.com/office/drawing/2014/main" id="{DC8BA2AC-EE1C-443A-B6FE-6379FD74D87B}"/>
              </a:ext>
            </a:extLst>
          </p:cNvPr>
          <p:cNvPicPr>
            <a:picLocks noChangeAspect="1"/>
          </p:cNvPicPr>
          <p:nvPr/>
        </p:nvPicPr>
        <p:blipFill>
          <a:blip r:embed="rId2"/>
          <a:stretch>
            <a:fillRect/>
          </a:stretch>
        </p:blipFill>
        <p:spPr>
          <a:xfrm>
            <a:off x="5726566" y="2202220"/>
            <a:ext cx="6166714" cy="2098847"/>
          </a:xfrm>
          <a:prstGeom prst="rect">
            <a:avLst/>
          </a:prstGeom>
        </p:spPr>
      </p:pic>
    </p:spTree>
    <p:extLst>
      <p:ext uri="{BB962C8B-B14F-4D97-AF65-F5344CB8AC3E}">
        <p14:creationId xmlns:p14="http://schemas.microsoft.com/office/powerpoint/2010/main" val="1458024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71B36-398A-433C-9E18-B48C16C55D40}"/>
              </a:ext>
            </a:extLst>
          </p:cNvPr>
          <p:cNvSpPr>
            <a:spLocks noGrp="1"/>
          </p:cNvSpPr>
          <p:nvPr>
            <p:ph type="title"/>
          </p:nvPr>
        </p:nvSpPr>
        <p:spPr>
          <a:xfrm>
            <a:off x="684212" y="5680710"/>
            <a:ext cx="8534400" cy="805179"/>
          </a:xfrm>
        </p:spPr>
        <p:txBody>
          <a:bodyPr>
            <a:normAutofit fontScale="90000"/>
          </a:bodyPr>
          <a:lstStyle/>
          <a:p>
            <a:r>
              <a:rPr lang="en-US" dirty="0"/>
              <a:t>Sequence of </a:t>
            </a:r>
            <a:br>
              <a:rPr lang="en-US" dirty="0"/>
            </a:br>
            <a:r>
              <a:rPr lang="en-US" dirty="0"/>
              <a:t>execution</a:t>
            </a:r>
          </a:p>
        </p:txBody>
      </p:sp>
      <p:sp>
        <p:nvSpPr>
          <p:cNvPr id="3" name="Content Placeholder 2">
            <a:extLst>
              <a:ext uri="{FF2B5EF4-FFF2-40B4-BE49-F238E27FC236}">
                <a16:creationId xmlns:a16="http://schemas.microsoft.com/office/drawing/2014/main" id="{065A624C-196E-4D3F-99EE-AD59AA5D57F5}"/>
              </a:ext>
            </a:extLst>
          </p:cNvPr>
          <p:cNvSpPr>
            <a:spLocks noGrp="1"/>
          </p:cNvSpPr>
          <p:nvPr>
            <p:ph idx="1"/>
          </p:nvPr>
        </p:nvSpPr>
        <p:spPr>
          <a:xfrm>
            <a:off x="684212" y="685800"/>
            <a:ext cx="4990874" cy="4994910"/>
          </a:xfrm>
        </p:spPr>
        <p:txBody>
          <a:bodyPr/>
          <a:lstStyle/>
          <a:p>
            <a:r>
              <a:rPr lang="en-US" b="1" dirty="0"/>
              <a:t>When you write a program, you determine the sequence of execution by creating and calling functions as necessary.</a:t>
            </a:r>
          </a:p>
          <a:p>
            <a:r>
              <a:rPr lang="en-US" b="1" dirty="0"/>
              <a:t>As you step into a function, it executes its lines of code one by one in a top-down style.</a:t>
            </a:r>
          </a:p>
          <a:p>
            <a:r>
              <a:rPr lang="en-US" b="1" dirty="0"/>
              <a:t>If another function call is encountered, the program will immediately jump to that next function.</a:t>
            </a:r>
          </a:p>
        </p:txBody>
      </p:sp>
      <p:pic>
        <p:nvPicPr>
          <p:cNvPr id="4" name="Picture 3">
            <a:extLst>
              <a:ext uri="{FF2B5EF4-FFF2-40B4-BE49-F238E27FC236}">
                <a16:creationId xmlns:a16="http://schemas.microsoft.com/office/drawing/2014/main" id="{2A68B171-1E6A-41E9-AAE4-6E0EB2D36070}"/>
              </a:ext>
            </a:extLst>
          </p:cNvPr>
          <p:cNvPicPr>
            <a:picLocks noChangeAspect="1"/>
          </p:cNvPicPr>
          <p:nvPr/>
        </p:nvPicPr>
        <p:blipFill>
          <a:blip r:embed="rId2"/>
          <a:stretch>
            <a:fillRect/>
          </a:stretch>
        </p:blipFill>
        <p:spPr>
          <a:xfrm>
            <a:off x="5789884" y="293914"/>
            <a:ext cx="6166714" cy="6305465"/>
          </a:xfrm>
          <a:prstGeom prst="rect">
            <a:avLst/>
          </a:prstGeom>
        </p:spPr>
      </p:pic>
    </p:spTree>
    <p:extLst>
      <p:ext uri="{BB962C8B-B14F-4D97-AF65-F5344CB8AC3E}">
        <p14:creationId xmlns:p14="http://schemas.microsoft.com/office/powerpoint/2010/main" val="1845034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71B36-398A-433C-9E18-B48C16C55D40}"/>
              </a:ext>
            </a:extLst>
          </p:cNvPr>
          <p:cNvSpPr>
            <a:spLocks noGrp="1"/>
          </p:cNvSpPr>
          <p:nvPr>
            <p:ph type="title"/>
          </p:nvPr>
        </p:nvSpPr>
        <p:spPr>
          <a:xfrm>
            <a:off x="684212" y="5680710"/>
            <a:ext cx="8534400" cy="805179"/>
          </a:xfrm>
        </p:spPr>
        <p:txBody>
          <a:bodyPr>
            <a:normAutofit fontScale="90000"/>
          </a:bodyPr>
          <a:lstStyle/>
          <a:p>
            <a:r>
              <a:rPr lang="en-US" dirty="0"/>
              <a:t>Sequence of </a:t>
            </a:r>
            <a:br>
              <a:rPr lang="en-US" dirty="0"/>
            </a:br>
            <a:r>
              <a:rPr lang="en-US" dirty="0"/>
              <a:t>execution</a:t>
            </a:r>
          </a:p>
        </p:txBody>
      </p:sp>
      <p:sp>
        <p:nvSpPr>
          <p:cNvPr id="3" name="Content Placeholder 2">
            <a:extLst>
              <a:ext uri="{FF2B5EF4-FFF2-40B4-BE49-F238E27FC236}">
                <a16:creationId xmlns:a16="http://schemas.microsoft.com/office/drawing/2014/main" id="{065A624C-196E-4D3F-99EE-AD59AA5D57F5}"/>
              </a:ext>
            </a:extLst>
          </p:cNvPr>
          <p:cNvSpPr>
            <a:spLocks noGrp="1"/>
          </p:cNvSpPr>
          <p:nvPr>
            <p:ph idx="1"/>
          </p:nvPr>
        </p:nvSpPr>
        <p:spPr>
          <a:xfrm>
            <a:off x="684212" y="685800"/>
            <a:ext cx="6173788" cy="4994910"/>
          </a:xfrm>
        </p:spPr>
        <p:txBody>
          <a:bodyPr/>
          <a:lstStyle/>
          <a:p>
            <a:r>
              <a:rPr lang="en-US" b="1" dirty="0"/>
              <a:t>How does this code differ in both layout and execution from the previous example?</a:t>
            </a:r>
          </a:p>
        </p:txBody>
      </p:sp>
      <p:pic>
        <p:nvPicPr>
          <p:cNvPr id="6" name="Picture 5">
            <a:extLst>
              <a:ext uri="{FF2B5EF4-FFF2-40B4-BE49-F238E27FC236}">
                <a16:creationId xmlns:a16="http://schemas.microsoft.com/office/drawing/2014/main" id="{E99994B8-1551-41B3-89D7-04E9FA2F13C5}"/>
              </a:ext>
            </a:extLst>
          </p:cNvPr>
          <p:cNvPicPr>
            <a:picLocks noChangeAspect="1"/>
          </p:cNvPicPr>
          <p:nvPr/>
        </p:nvPicPr>
        <p:blipFill>
          <a:blip r:embed="rId2"/>
          <a:stretch>
            <a:fillRect/>
          </a:stretch>
        </p:blipFill>
        <p:spPr>
          <a:xfrm>
            <a:off x="7109461" y="293914"/>
            <a:ext cx="4847138" cy="6299750"/>
          </a:xfrm>
          <a:prstGeom prst="rect">
            <a:avLst/>
          </a:prstGeom>
        </p:spPr>
      </p:pic>
    </p:spTree>
    <p:extLst>
      <p:ext uri="{BB962C8B-B14F-4D97-AF65-F5344CB8AC3E}">
        <p14:creationId xmlns:p14="http://schemas.microsoft.com/office/powerpoint/2010/main" val="3298785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71B36-398A-433C-9E18-B48C16C55D40}"/>
              </a:ext>
            </a:extLst>
          </p:cNvPr>
          <p:cNvSpPr>
            <a:spLocks noGrp="1"/>
          </p:cNvSpPr>
          <p:nvPr>
            <p:ph type="title"/>
          </p:nvPr>
        </p:nvSpPr>
        <p:spPr>
          <a:xfrm>
            <a:off x="684212" y="5680710"/>
            <a:ext cx="8534400" cy="805179"/>
          </a:xfrm>
        </p:spPr>
        <p:txBody>
          <a:bodyPr>
            <a:normAutofit fontScale="90000"/>
          </a:bodyPr>
          <a:lstStyle/>
          <a:p>
            <a:r>
              <a:rPr lang="en-US" dirty="0"/>
              <a:t>Sequence of </a:t>
            </a:r>
            <a:br>
              <a:rPr lang="en-US" dirty="0"/>
            </a:br>
            <a:r>
              <a:rPr lang="en-US" dirty="0"/>
              <a:t>execution</a:t>
            </a:r>
          </a:p>
        </p:txBody>
      </p:sp>
      <p:sp>
        <p:nvSpPr>
          <p:cNvPr id="3" name="Content Placeholder 2">
            <a:extLst>
              <a:ext uri="{FF2B5EF4-FFF2-40B4-BE49-F238E27FC236}">
                <a16:creationId xmlns:a16="http://schemas.microsoft.com/office/drawing/2014/main" id="{065A624C-196E-4D3F-99EE-AD59AA5D57F5}"/>
              </a:ext>
            </a:extLst>
          </p:cNvPr>
          <p:cNvSpPr>
            <a:spLocks noGrp="1"/>
          </p:cNvSpPr>
          <p:nvPr>
            <p:ph idx="1"/>
          </p:nvPr>
        </p:nvSpPr>
        <p:spPr>
          <a:xfrm>
            <a:off x="684212" y="685800"/>
            <a:ext cx="5293678" cy="4994910"/>
          </a:xfrm>
        </p:spPr>
        <p:txBody>
          <a:bodyPr/>
          <a:lstStyle/>
          <a:p>
            <a:r>
              <a:rPr lang="en-US" b="1" dirty="0"/>
              <a:t>How about this?</a:t>
            </a:r>
          </a:p>
        </p:txBody>
      </p:sp>
      <p:pic>
        <p:nvPicPr>
          <p:cNvPr id="4" name="Picture 3">
            <a:extLst>
              <a:ext uri="{FF2B5EF4-FFF2-40B4-BE49-F238E27FC236}">
                <a16:creationId xmlns:a16="http://schemas.microsoft.com/office/drawing/2014/main" id="{7B69C3B4-EE9D-4401-B6AF-EFEA90CAD206}"/>
              </a:ext>
            </a:extLst>
          </p:cNvPr>
          <p:cNvPicPr>
            <a:picLocks noChangeAspect="1"/>
          </p:cNvPicPr>
          <p:nvPr/>
        </p:nvPicPr>
        <p:blipFill>
          <a:blip r:embed="rId2"/>
          <a:stretch>
            <a:fillRect/>
          </a:stretch>
        </p:blipFill>
        <p:spPr>
          <a:xfrm>
            <a:off x="6202116" y="305344"/>
            <a:ext cx="5811634" cy="6299750"/>
          </a:xfrm>
          <a:prstGeom prst="rect">
            <a:avLst/>
          </a:prstGeom>
        </p:spPr>
      </p:pic>
    </p:spTree>
    <p:extLst>
      <p:ext uri="{BB962C8B-B14F-4D97-AF65-F5344CB8AC3E}">
        <p14:creationId xmlns:p14="http://schemas.microsoft.com/office/powerpoint/2010/main" val="212916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71B36-398A-433C-9E18-B48C16C55D40}"/>
              </a:ext>
            </a:extLst>
          </p:cNvPr>
          <p:cNvSpPr>
            <a:spLocks noGrp="1"/>
          </p:cNvSpPr>
          <p:nvPr>
            <p:ph type="title"/>
          </p:nvPr>
        </p:nvSpPr>
        <p:spPr>
          <a:xfrm>
            <a:off x="684212" y="5680710"/>
            <a:ext cx="8534400" cy="805179"/>
          </a:xfrm>
        </p:spPr>
        <p:txBody>
          <a:bodyPr>
            <a:normAutofit fontScale="90000"/>
          </a:bodyPr>
          <a:lstStyle/>
          <a:p>
            <a:r>
              <a:rPr lang="en-US" dirty="0"/>
              <a:t>Sequence of </a:t>
            </a:r>
            <a:br>
              <a:rPr lang="en-US" dirty="0"/>
            </a:br>
            <a:r>
              <a:rPr lang="en-US" dirty="0"/>
              <a:t>execution</a:t>
            </a:r>
          </a:p>
        </p:txBody>
      </p:sp>
      <p:sp>
        <p:nvSpPr>
          <p:cNvPr id="3" name="Content Placeholder 2">
            <a:extLst>
              <a:ext uri="{FF2B5EF4-FFF2-40B4-BE49-F238E27FC236}">
                <a16:creationId xmlns:a16="http://schemas.microsoft.com/office/drawing/2014/main" id="{065A624C-196E-4D3F-99EE-AD59AA5D57F5}"/>
              </a:ext>
            </a:extLst>
          </p:cNvPr>
          <p:cNvSpPr>
            <a:spLocks noGrp="1"/>
          </p:cNvSpPr>
          <p:nvPr>
            <p:ph idx="1"/>
          </p:nvPr>
        </p:nvSpPr>
        <p:spPr>
          <a:xfrm>
            <a:off x="684212" y="685800"/>
            <a:ext cx="10894378" cy="4994910"/>
          </a:xfrm>
        </p:spPr>
        <p:txBody>
          <a:bodyPr>
            <a:normAutofit/>
          </a:bodyPr>
          <a:lstStyle/>
          <a:p>
            <a:r>
              <a:rPr lang="en-US" sz="2800" b="1" dirty="0"/>
              <a:t>When you write a program, it’s up to you to create a sequence of executions for each of your events.</a:t>
            </a:r>
          </a:p>
          <a:p>
            <a:r>
              <a:rPr lang="en-US" sz="2800" b="1" dirty="0"/>
              <a:t>Though you will likely use the </a:t>
            </a:r>
            <a:r>
              <a:rPr lang="en-US" sz="2800" b="1" i="1" dirty="0"/>
              <a:t>onload</a:t>
            </a:r>
            <a:r>
              <a:rPr lang="en-US" sz="2800" b="1" dirty="0"/>
              <a:t> event to trigger all of the initialization necessary on your page, you will use other events such as mouse clicks, key presses, and even those you create on your own to trigger the necessary and different executions required by your project.</a:t>
            </a:r>
          </a:p>
          <a:p>
            <a:r>
              <a:rPr lang="en-US" sz="2800" b="1" dirty="0"/>
              <a:t>Organizing and understanding these sequences is vital toward writing a successful program.</a:t>
            </a:r>
          </a:p>
        </p:txBody>
      </p:sp>
    </p:spTree>
    <p:extLst>
      <p:ext uri="{BB962C8B-B14F-4D97-AF65-F5344CB8AC3E}">
        <p14:creationId xmlns:p14="http://schemas.microsoft.com/office/powerpoint/2010/main" val="10009989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Slice</Template>
  <TotalTime>0</TotalTime>
  <Words>295</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 Black</vt:lpstr>
      <vt:lpstr>Century Gothic</vt:lpstr>
      <vt:lpstr>Wingdings 3</vt:lpstr>
      <vt:lpstr>Slice</vt:lpstr>
      <vt:lpstr>html/javascript/css Supplements</vt:lpstr>
      <vt:lpstr>The Template</vt:lpstr>
      <vt:lpstr>onload </vt:lpstr>
      <vt:lpstr>Alert!!!!!</vt:lpstr>
      <vt:lpstr>Alert!!!!!</vt:lpstr>
      <vt:lpstr>Sequence of  execution</vt:lpstr>
      <vt:lpstr>Sequence of  execution</vt:lpstr>
      <vt:lpstr>Sequence of  execution</vt:lpstr>
      <vt:lpstr>Sequence of  execution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html/javascript/css catch-up lessons</dc:title>
  <dc:creator>Ivan Turner</dc:creator>
  <cp:lastModifiedBy>Ivan Turner</cp:lastModifiedBy>
  <cp:revision>5</cp:revision>
  <dcterms:created xsi:type="dcterms:W3CDTF">2017-10-01T17:55:58Z</dcterms:created>
  <dcterms:modified xsi:type="dcterms:W3CDTF">2018-09-01T13:25:51Z</dcterms:modified>
</cp:coreProperties>
</file>