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70" r:id="rId7"/>
    <p:sldId id="271" r:id="rId8"/>
    <p:sldId id="261" r:id="rId9"/>
    <p:sldId id="262" r:id="rId10"/>
    <p:sldId id="272" r:id="rId11"/>
    <p:sldId id="273" r:id="rId12"/>
    <p:sldId id="274" r:id="rId13"/>
    <p:sldId id="275" r:id="rId14"/>
    <p:sldId id="276" r:id="rId15"/>
    <p:sldId id="277" r:id="rId16"/>
    <p:sldId id="278" r:id="rId17"/>
    <p:sldId id="263" r:id="rId18"/>
    <p:sldId id="264" r:id="rId19"/>
    <p:sldId id="265" r:id="rId20"/>
    <p:sldId id="279" r:id="rId21"/>
    <p:sldId id="280" r:id="rId22"/>
    <p:sldId id="281" r:id="rId23"/>
    <p:sldId id="282" r:id="rId24"/>
    <p:sldId id="266" r:id="rId25"/>
    <p:sldId id="267" r:id="rId26"/>
    <p:sldId id="268" r:id="rId27"/>
    <p:sldId id="269" r:id="rId2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2611808" y="3428998"/>
            <a:ext cx="5518200" cy="226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6000"/>
              <a:buFont typeface="Arial"/>
              <a:buNone/>
            </a:pPr>
            <a:r>
              <a:rPr lang="en-US"/>
              <a:t>Basic Events</a:t>
            </a:r>
            <a:endParaRPr/>
          </a:p>
        </p:txBody>
      </p:sp>
      <p:sp>
        <p:nvSpPr>
          <p:cNvPr id="61" name="Google Shape;61;p1"/>
          <p:cNvSpPr txBox="1">
            <a:spLocks noGrp="1"/>
          </p:cNvSpPr>
          <p:nvPr>
            <p:ph type="subTitle" idx="1"/>
          </p:nvPr>
        </p:nvSpPr>
        <p:spPr>
          <a:xfrm>
            <a:off x="2772274" y="2268786"/>
            <a:ext cx="5357700" cy="1160100"/>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r>
              <a:rPr lang="en-US"/>
              <a:t>Tutorial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90D5566-962C-49F3-AE6E-65E1A95A9D2F}"/>
              </a:ext>
            </a:extLst>
          </p:cNvPr>
          <p:cNvPicPr>
            <a:picLocks noChangeAspect="1"/>
          </p:cNvPicPr>
          <p:nvPr/>
        </p:nvPicPr>
        <p:blipFill>
          <a:blip r:embed="rId2"/>
          <a:stretch>
            <a:fillRect/>
          </a:stretch>
        </p:blipFill>
        <p:spPr>
          <a:xfrm>
            <a:off x="1603672" y="2758846"/>
            <a:ext cx="8984656" cy="1551895"/>
          </a:xfrm>
          <a:prstGeom prst="rect">
            <a:avLst/>
          </a:prstGeom>
        </p:spPr>
      </p:pic>
    </p:spTree>
    <p:extLst>
      <p:ext uri="{BB962C8B-B14F-4D97-AF65-F5344CB8AC3E}">
        <p14:creationId xmlns:p14="http://schemas.microsoft.com/office/powerpoint/2010/main" val="273119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FFCB232-2FDA-4DB0-9CBE-264803726CD2}"/>
              </a:ext>
            </a:extLst>
          </p:cNvPr>
          <p:cNvPicPr>
            <a:picLocks noChangeAspect="1"/>
          </p:cNvPicPr>
          <p:nvPr/>
        </p:nvPicPr>
        <p:blipFill>
          <a:blip r:embed="rId2"/>
          <a:stretch>
            <a:fillRect/>
          </a:stretch>
        </p:blipFill>
        <p:spPr>
          <a:xfrm>
            <a:off x="1283182" y="2495549"/>
            <a:ext cx="9729043" cy="2816680"/>
          </a:xfrm>
          <a:prstGeom prst="rect">
            <a:avLst/>
          </a:prstGeom>
        </p:spPr>
      </p:pic>
    </p:spTree>
    <p:extLst>
      <p:ext uri="{BB962C8B-B14F-4D97-AF65-F5344CB8AC3E}">
        <p14:creationId xmlns:p14="http://schemas.microsoft.com/office/powerpoint/2010/main" val="125472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99FD279-A0AA-461F-8EA8-68EC7D84107E}"/>
              </a:ext>
            </a:extLst>
          </p:cNvPr>
          <p:cNvPicPr>
            <a:picLocks noChangeAspect="1"/>
          </p:cNvPicPr>
          <p:nvPr/>
        </p:nvPicPr>
        <p:blipFill>
          <a:blip r:embed="rId2"/>
          <a:stretch>
            <a:fillRect/>
          </a:stretch>
        </p:blipFill>
        <p:spPr>
          <a:xfrm>
            <a:off x="1390347" y="2657475"/>
            <a:ext cx="9761170" cy="2315241"/>
          </a:xfrm>
          <a:prstGeom prst="rect">
            <a:avLst/>
          </a:prstGeom>
        </p:spPr>
      </p:pic>
    </p:spTree>
    <p:extLst>
      <p:ext uri="{BB962C8B-B14F-4D97-AF65-F5344CB8AC3E}">
        <p14:creationId xmlns:p14="http://schemas.microsoft.com/office/powerpoint/2010/main" val="416082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675E1B7-4C38-486A-8BFB-FCD137E1FAAF}"/>
              </a:ext>
            </a:extLst>
          </p:cNvPr>
          <p:cNvPicPr>
            <a:picLocks noChangeAspect="1"/>
          </p:cNvPicPr>
          <p:nvPr/>
        </p:nvPicPr>
        <p:blipFill>
          <a:blip r:embed="rId2"/>
          <a:stretch>
            <a:fillRect/>
          </a:stretch>
        </p:blipFill>
        <p:spPr>
          <a:xfrm>
            <a:off x="1562239" y="2238042"/>
            <a:ext cx="9067521" cy="2381916"/>
          </a:xfrm>
          <a:prstGeom prst="rect">
            <a:avLst/>
          </a:prstGeom>
        </p:spPr>
      </p:pic>
    </p:spTree>
    <p:extLst>
      <p:ext uri="{BB962C8B-B14F-4D97-AF65-F5344CB8AC3E}">
        <p14:creationId xmlns:p14="http://schemas.microsoft.com/office/powerpoint/2010/main" val="365137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F673035-24A7-453A-8C01-069063369F76}"/>
              </a:ext>
            </a:extLst>
          </p:cNvPr>
          <p:cNvPicPr>
            <a:picLocks noChangeAspect="1"/>
          </p:cNvPicPr>
          <p:nvPr/>
        </p:nvPicPr>
        <p:blipFill>
          <a:blip r:embed="rId2"/>
          <a:stretch>
            <a:fillRect/>
          </a:stretch>
        </p:blipFill>
        <p:spPr>
          <a:xfrm>
            <a:off x="1421138" y="2414247"/>
            <a:ext cx="9349724" cy="2029506"/>
          </a:xfrm>
          <a:prstGeom prst="rect">
            <a:avLst/>
          </a:prstGeom>
        </p:spPr>
      </p:pic>
    </p:spTree>
    <p:extLst>
      <p:ext uri="{BB962C8B-B14F-4D97-AF65-F5344CB8AC3E}">
        <p14:creationId xmlns:p14="http://schemas.microsoft.com/office/powerpoint/2010/main" val="421551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1790EF2-49AE-47A2-997B-1F10A17BDA4F}"/>
              </a:ext>
            </a:extLst>
          </p:cNvPr>
          <p:cNvPicPr>
            <a:picLocks noChangeAspect="1"/>
          </p:cNvPicPr>
          <p:nvPr/>
        </p:nvPicPr>
        <p:blipFill>
          <a:blip r:embed="rId2"/>
          <a:stretch>
            <a:fillRect/>
          </a:stretch>
        </p:blipFill>
        <p:spPr>
          <a:xfrm>
            <a:off x="2042862" y="1885285"/>
            <a:ext cx="8527277" cy="4289876"/>
          </a:xfrm>
          <a:prstGeom prst="rect">
            <a:avLst/>
          </a:prstGeom>
        </p:spPr>
      </p:pic>
    </p:spTree>
    <p:extLst>
      <p:ext uri="{BB962C8B-B14F-4D97-AF65-F5344CB8AC3E}">
        <p14:creationId xmlns:p14="http://schemas.microsoft.com/office/powerpoint/2010/main" val="387232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BB90400-0E31-4827-951D-2112D93AE084}"/>
              </a:ext>
            </a:extLst>
          </p:cNvPr>
          <p:cNvPicPr>
            <a:picLocks noChangeAspect="1"/>
          </p:cNvPicPr>
          <p:nvPr/>
        </p:nvPicPr>
        <p:blipFill>
          <a:blip r:embed="rId2"/>
          <a:stretch>
            <a:fillRect/>
          </a:stretch>
        </p:blipFill>
        <p:spPr>
          <a:xfrm>
            <a:off x="1644776" y="2302327"/>
            <a:ext cx="8902448" cy="3046265"/>
          </a:xfrm>
          <a:prstGeom prst="rect">
            <a:avLst/>
          </a:prstGeom>
        </p:spPr>
      </p:pic>
    </p:spTree>
    <p:extLst>
      <p:ext uri="{BB962C8B-B14F-4D97-AF65-F5344CB8AC3E}">
        <p14:creationId xmlns:p14="http://schemas.microsoft.com/office/powerpoint/2010/main" val="191460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a:t>
            </a:r>
            <a:r>
              <a:rPr lang="en-US"/>
              <a:t>it Basic </a:t>
            </a:r>
            <a:r>
              <a:rPr lang="en-US" dirty="0"/>
              <a:t>Events.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6" name="TextBox 5">
            <a:extLst>
              <a:ext uri="{FF2B5EF4-FFF2-40B4-BE49-F238E27FC236}">
                <a16:creationId xmlns:a16="http://schemas.microsoft.com/office/drawing/2014/main" id="{2D5C5075-EE74-4D05-A6D1-B73E4F518340}"/>
              </a:ext>
            </a:extLst>
          </p:cNvPr>
          <p:cNvSpPr txBox="1"/>
          <p:nvPr/>
        </p:nvSpPr>
        <p:spPr>
          <a:xfrm>
            <a:off x="3320566" y="2307772"/>
            <a:ext cx="6629400" cy="3477875"/>
          </a:xfrm>
          <a:prstGeom prst="rect">
            <a:avLst/>
          </a:prstGeom>
          <a:noFill/>
        </p:spPr>
        <p:txBody>
          <a:bodyPr wrap="square" rtlCol="0">
            <a:spAutoFit/>
          </a:bodyPr>
          <a:lstStyle/>
          <a:p>
            <a:pPr algn="ctr">
              <a:spcAft>
                <a:spcPts val="1200"/>
              </a:spcAft>
            </a:pPr>
            <a:r>
              <a:rPr lang="en-US" sz="4400" dirty="0" err="1">
                <a:ln w="3175" cmpd="sng">
                  <a:noFill/>
                  <a:prstDash val="solid"/>
                </a:ln>
              </a:rPr>
              <a:t>Karel</a:t>
            </a:r>
            <a:r>
              <a:rPr lang="en-US" sz="4400" dirty="0">
                <a:ln w="3175" cmpd="sng">
                  <a:noFill/>
                  <a:prstDash val="solid"/>
                </a:ln>
              </a:rPr>
              <a:t> the Robot was a brilliant invention used to teach students how to write procedures or functions.</a:t>
            </a:r>
          </a:p>
        </p:txBody>
      </p:sp>
      <p:pic>
        <p:nvPicPr>
          <p:cNvPr id="7" name="Picture 2" descr="F:\Web Design\Photoshop Graphics\karel.png">
            <a:extLst>
              <a:ext uri="{FF2B5EF4-FFF2-40B4-BE49-F238E27FC236}">
                <a16:creationId xmlns:a16="http://schemas.microsoft.com/office/drawing/2014/main" id="{7FC0F9D4-6F0A-4D85-90C2-CD6EA51ABF38}"/>
              </a:ext>
            </a:extLst>
          </p:cNvPr>
          <p:cNvPicPr>
            <a:picLocks noChangeAspect="1" noChangeArrowheads="1"/>
          </p:cNvPicPr>
          <p:nvPr/>
        </p:nvPicPr>
        <p:blipFill>
          <a:blip r:embed="rId2">
            <a:duotone>
              <a:prstClr val="black"/>
              <a:schemeClr val="tx1">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2155372" y="1491688"/>
            <a:ext cx="11430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30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pic>
        <p:nvPicPr>
          <p:cNvPr id="5" name="Picture 2" descr="F:\Web Design\Photoshop Graphics\karel.png">
            <a:extLst>
              <a:ext uri="{FF2B5EF4-FFF2-40B4-BE49-F238E27FC236}">
                <a16:creationId xmlns:a16="http://schemas.microsoft.com/office/drawing/2014/main" id="{E169A8C3-F6A8-4004-B356-B040B9D06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772" y="1742059"/>
            <a:ext cx="1143000" cy="13144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57E87B3-ABA0-4E37-B80B-2B24EF5884B7}"/>
              </a:ext>
            </a:extLst>
          </p:cNvPr>
          <p:cNvSpPr txBox="1"/>
          <p:nvPr/>
        </p:nvSpPr>
        <p:spPr>
          <a:xfrm>
            <a:off x="3526972" y="1614454"/>
            <a:ext cx="6629400" cy="2062103"/>
          </a:xfrm>
          <a:prstGeom prst="rect">
            <a:avLst/>
          </a:prstGeom>
          <a:noFill/>
        </p:spPr>
        <p:txBody>
          <a:bodyPr wrap="square" rtlCol="0">
            <a:spAutoFit/>
          </a:bodyPr>
          <a:lstStyle/>
          <a:p>
            <a:pPr algn="ctr">
              <a:spcAft>
                <a:spcPts val="1200"/>
              </a:spcAft>
            </a:pPr>
            <a:r>
              <a:rPr lang="en-US" sz="3200" dirty="0">
                <a:ln w="3175" cmpd="sng">
                  <a:noFill/>
                  <a:prstDash val="solid"/>
                </a:ln>
              </a:rPr>
              <a:t>All Karel did was run around a maze picking up and putting down “beepers”. He had only 4 actions.</a:t>
            </a:r>
          </a:p>
        </p:txBody>
      </p:sp>
      <p:sp>
        <p:nvSpPr>
          <p:cNvPr id="9" name="TextBox 8">
            <a:extLst>
              <a:ext uri="{FF2B5EF4-FFF2-40B4-BE49-F238E27FC236}">
                <a16:creationId xmlns:a16="http://schemas.microsoft.com/office/drawing/2014/main" id="{AE262D69-F700-47AD-9E04-B8E1AAD21E84}"/>
              </a:ext>
            </a:extLst>
          </p:cNvPr>
          <p:cNvSpPr txBox="1"/>
          <p:nvPr/>
        </p:nvSpPr>
        <p:spPr>
          <a:xfrm>
            <a:off x="2416629" y="3676557"/>
            <a:ext cx="3028749" cy="2519839"/>
          </a:xfrm>
          <a:prstGeom prst="round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just">
              <a:spcAft>
                <a:spcPts val="1200"/>
              </a:spcAft>
            </a:pPr>
            <a:r>
              <a:rPr lang="en-US" sz="2800" dirty="0">
                <a:ln w="3175" cmpd="sng">
                  <a:noFill/>
                  <a:prstDash val="solid"/>
                </a:ln>
              </a:rPr>
              <a:t>Move Forward</a:t>
            </a:r>
          </a:p>
          <a:p>
            <a:pPr algn="just">
              <a:spcAft>
                <a:spcPts val="1200"/>
              </a:spcAft>
            </a:pPr>
            <a:r>
              <a:rPr lang="en-US" sz="2800" dirty="0">
                <a:ln w="3175" cmpd="sng">
                  <a:noFill/>
                  <a:prstDash val="solid"/>
                </a:ln>
              </a:rPr>
              <a:t>Turn Left</a:t>
            </a:r>
          </a:p>
          <a:p>
            <a:pPr algn="just">
              <a:spcAft>
                <a:spcPts val="1200"/>
              </a:spcAft>
            </a:pPr>
            <a:r>
              <a:rPr lang="en-US" sz="2800" dirty="0" err="1">
                <a:ln w="3175" cmpd="sng">
                  <a:noFill/>
                  <a:prstDash val="solid"/>
                </a:ln>
              </a:rPr>
              <a:t>PickBeep</a:t>
            </a:r>
            <a:endParaRPr lang="en-US" sz="2800" dirty="0">
              <a:ln w="3175" cmpd="sng">
                <a:noFill/>
                <a:prstDash val="solid"/>
              </a:ln>
            </a:endParaRPr>
          </a:p>
          <a:p>
            <a:pPr algn="just">
              <a:spcAft>
                <a:spcPts val="1200"/>
              </a:spcAft>
            </a:pPr>
            <a:r>
              <a:rPr lang="en-US" sz="2800" dirty="0" err="1">
                <a:ln w="3175" cmpd="sng">
                  <a:noFill/>
                  <a:prstDash val="solid"/>
                </a:ln>
              </a:rPr>
              <a:t>PutBeep</a:t>
            </a:r>
            <a:endParaRPr lang="en-US" sz="2800" dirty="0">
              <a:ln w="3175" cmpd="sng">
                <a:noFill/>
                <a:prstDash val="solid"/>
              </a:ln>
            </a:endParaRPr>
          </a:p>
        </p:txBody>
      </p:sp>
      <p:sp>
        <p:nvSpPr>
          <p:cNvPr id="10" name="TextBox 9">
            <a:extLst>
              <a:ext uri="{FF2B5EF4-FFF2-40B4-BE49-F238E27FC236}">
                <a16:creationId xmlns:a16="http://schemas.microsoft.com/office/drawing/2014/main" id="{8CEE9476-5976-488F-86AE-37F727D2B529}"/>
              </a:ext>
            </a:extLst>
          </p:cNvPr>
          <p:cNvSpPr txBox="1"/>
          <p:nvPr/>
        </p:nvSpPr>
        <p:spPr>
          <a:xfrm>
            <a:off x="5812972" y="3966980"/>
            <a:ext cx="4249445" cy="1938992"/>
          </a:xfrm>
          <a:prstGeom prst="rect">
            <a:avLst/>
          </a:prstGeom>
          <a:noFill/>
        </p:spPr>
        <p:txBody>
          <a:bodyPr wrap="square" rtlCol="0">
            <a:spAutoFit/>
          </a:bodyPr>
          <a:lstStyle/>
          <a:p>
            <a:pPr algn="ctr">
              <a:spcAft>
                <a:spcPts val="1200"/>
              </a:spcAft>
            </a:pPr>
            <a:r>
              <a:rPr lang="en-US" sz="6000" b="1" dirty="0">
                <a:ln w="12700">
                  <a:solidFill>
                    <a:schemeClr val="accent1"/>
                  </a:solidFill>
                  <a:prstDash val="solid"/>
                </a:ln>
                <a:effectLst>
                  <a:outerShdw blurRad="50800" dist="38100" dir="2700000" algn="tl" rotWithShape="0">
                    <a:prstClr val="black">
                      <a:alpha val="40000"/>
                    </a:prstClr>
                  </a:outerShdw>
                </a:effectLst>
              </a:rPr>
              <a:t>What’s missing?</a:t>
            </a:r>
          </a:p>
        </p:txBody>
      </p:sp>
    </p:spTree>
    <p:extLst>
      <p:ext uri="{BB962C8B-B14F-4D97-AF65-F5344CB8AC3E}">
        <p14:creationId xmlns:p14="http://schemas.microsoft.com/office/powerpoint/2010/main" val="124485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pic>
        <p:nvPicPr>
          <p:cNvPr id="3" name="Picture 2" descr="F:\Web Design\Photoshop Graphics\karel.png">
            <a:extLst>
              <a:ext uri="{FF2B5EF4-FFF2-40B4-BE49-F238E27FC236}">
                <a16:creationId xmlns:a16="http://schemas.microsoft.com/office/drawing/2014/main" id="{7A7E20E9-09C0-44A2-8471-E183AF44D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657" y="1740723"/>
            <a:ext cx="1143000" cy="1314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5E31AC-8BE4-4CF2-B5E8-20EF6BEEE61D}"/>
              </a:ext>
            </a:extLst>
          </p:cNvPr>
          <p:cNvSpPr txBox="1"/>
          <p:nvPr/>
        </p:nvSpPr>
        <p:spPr>
          <a:xfrm>
            <a:off x="3690257" y="1613118"/>
            <a:ext cx="6400800" cy="1815882"/>
          </a:xfrm>
          <a:prstGeom prst="rect">
            <a:avLst/>
          </a:prstGeom>
          <a:noFill/>
        </p:spPr>
        <p:txBody>
          <a:bodyPr wrap="square" rtlCol="0">
            <a:spAutoFit/>
          </a:bodyPr>
          <a:lstStyle/>
          <a:p>
            <a:pPr algn="ctr">
              <a:spcAft>
                <a:spcPts val="1200"/>
              </a:spcAft>
            </a:pPr>
            <a:r>
              <a:rPr lang="en-US" sz="2800" dirty="0">
                <a:ln w="3175" cmpd="sng">
                  <a:noFill/>
                  <a:prstDash val="solid"/>
                </a:ln>
              </a:rPr>
              <a:t>The designers gave programmers the ability to teach Karel how to do new things by using language he already understood.</a:t>
            </a:r>
          </a:p>
        </p:txBody>
      </p:sp>
      <p:sp>
        <p:nvSpPr>
          <p:cNvPr id="5" name="TextBox 4">
            <a:extLst>
              <a:ext uri="{FF2B5EF4-FFF2-40B4-BE49-F238E27FC236}">
                <a16:creationId xmlns:a16="http://schemas.microsoft.com/office/drawing/2014/main" id="{5ADB1657-0927-4B0B-B59C-6757220CF7FB}"/>
              </a:ext>
            </a:extLst>
          </p:cNvPr>
          <p:cNvSpPr txBox="1"/>
          <p:nvPr/>
        </p:nvSpPr>
        <p:spPr>
          <a:xfrm>
            <a:off x="2471057" y="3750616"/>
            <a:ext cx="3187566" cy="2554545"/>
          </a:xfrm>
          <a:prstGeom prst="rect">
            <a:avLst/>
          </a:prstGeom>
          <a:noFill/>
        </p:spPr>
        <p:txBody>
          <a:bodyPr wrap="square" rtlCol="0">
            <a:spAutoFit/>
          </a:bodyPr>
          <a:lstStyle/>
          <a:p>
            <a:pPr algn="ctr">
              <a:spcAft>
                <a:spcPts val="1200"/>
              </a:spcAft>
            </a:pPr>
            <a:r>
              <a:rPr lang="en-US" sz="4000" dirty="0">
                <a:ln w="3175" cmpd="sng">
                  <a:noFill/>
                  <a:prstDash val="solid"/>
                </a:ln>
              </a:rPr>
              <a:t>How can we teach </a:t>
            </a:r>
            <a:r>
              <a:rPr lang="en-US" sz="4000" dirty="0" err="1">
                <a:ln w="3175" cmpd="sng">
                  <a:noFill/>
                  <a:prstDash val="solid"/>
                </a:ln>
              </a:rPr>
              <a:t>Karel</a:t>
            </a:r>
            <a:r>
              <a:rPr lang="en-US" sz="4000" dirty="0">
                <a:ln w="3175" cmpd="sng">
                  <a:noFill/>
                  <a:prstDash val="solid"/>
                </a:ln>
              </a:rPr>
              <a:t> to turn right?</a:t>
            </a:r>
          </a:p>
        </p:txBody>
      </p:sp>
      <p:sp>
        <p:nvSpPr>
          <p:cNvPr id="6" name="TextBox 5">
            <a:extLst>
              <a:ext uri="{FF2B5EF4-FFF2-40B4-BE49-F238E27FC236}">
                <a16:creationId xmlns:a16="http://schemas.microsoft.com/office/drawing/2014/main" id="{0C86EF6D-799D-4406-AA2E-B14C234BF098}"/>
              </a:ext>
            </a:extLst>
          </p:cNvPr>
          <p:cNvSpPr txBox="1"/>
          <p:nvPr/>
        </p:nvSpPr>
        <p:spPr>
          <a:xfrm>
            <a:off x="6304361" y="3896141"/>
            <a:ext cx="3733800" cy="2308324"/>
          </a:xfrm>
          <a:prstGeom prst="rect">
            <a:avLst/>
          </a:prstGeom>
          <a:solidFill>
            <a:schemeClr val="bg1"/>
          </a:solidFill>
        </p:spPr>
        <p:txBody>
          <a:bodyPr wrap="square" rtlCol="0">
            <a:spAutoFit/>
          </a:bodyPr>
          <a:lstStyle/>
          <a:p>
            <a:r>
              <a:rPr lang="en-US" sz="2400" b="1" dirty="0" err="1">
                <a:latin typeface="Courier New" panose="02070309020205020404" pitchFamily="49" charset="0"/>
                <a:cs typeface="Courier New" panose="02070309020205020404" pitchFamily="49" charset="0"/>
              </a:rPr>
              <a:t>TurnRight</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TurnLeft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TurnLeft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TurnLeft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3006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TextBox 2">
            <a:extLst>
              <a:ext uri="{FF2B5EF4-FFF2-40B4-BE49-F238E27FC236}">
                <a16:creationId xmlns:a16="http://schemas.microsoft.com/office/drawing/2014/main" id="{D57182A2-2E4C-4A40-8A4B-0081DBF46C8A}"/>
              </a:ext>
            </a:extLst>
          </p:cNvPr>
          <p:cNvSpPr txBox="1"/>
          <p:nvPr/>
        </p:nvSpPr>
        <p:spPr>
          <a:xfrm>
            <a:off x="2449286" y="2136338"/>
            <a:ext cx="7696200" cy="2585323"/>
          </a:xfrm>
          <a:prstGeom prst="rect">
            <a:avLst/>
          </a:prstGeom>
          <a:noFill/>
        </p:spPr>
        <p:txBody>
          <a:bodyPr wrap="square" rtlCol="0">
            <a:spAutoFit/>
          </a:bodyPr>
          <a:lstStyle/>
          <a:p>
            <a:pPr algn="ctr">
              <a:spcAft>
                <a:spcPts val="1200"/>
              </a:spcAft>
            </a:pPr>
            <a:r>
              <a:rPr lang="en-US" sz="5400" dirty="0">
                <a:ln w="3175" cmpd="sng">
                  <a:noFill/>
                  <a:prstDash val="solid"/>
                </a:ln>
              </a:rPr>
              <a:t>Functions allow us to reuse code without having to rewrite it.</a:t>
            </a:r>
          </a:p>
        </p:txBody>
      </p:sp>
    </p:spTree>
    <p:extLst>
      <p:ext uri="{BB962C8B-B14F-4D97-AF65-F5344CB8AC3E}">
        <p14:creationId xmlns:p14="http://schemas.microsoft.com/office/powerpoint/2010/main" val="2196443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TextBox 2">
            <a:extLst>
              <a:ext uri="{FF2B5EF4-FFF2-40B4-BE49-F238E27FC236}">
                <a16:creationId xmlns:a16="http://schemas.microsoft.com/office/drawing/2014/main" id="{7E3E6356-E885-42E5-9F28-70407275A697}"/>
              </a:ext>
            </a:extLst>
          </p:cNvPr>
          <p:cNvSpPr txBox="1"/>
          <p:nvPr/>
        </p:nvSpPr>
        <p:spPr>
          <a:xfrm>
            <a:off x="2471057" y="1970314"/>
            <a:ext cx="7696200" cy="4308872"/>
          </a:xfrm>
          <a:prstGeom prst="rect">
            <a:avLst/>
          </a:prstGeom>
          <a:noFill/>
        </p:spPr>
        <p:txBody>
          <a:bodyPr wrap="square" rtlCol="0">
            <a:spAutoFit/>
          </a:bodyPr>
          <a:lstStyle/>
          <a:p>
            <a:pPr algn="ctr">
              <a:spcAft>
                <a:spcPts val="1200"/>
              </a:spcAft>
            </a:pPr>
            <a:r>
              <a:rPr lang="en-US" sz="4400" b="1" i="1" dirty="0">
                <a:ln w="3175" cmpd="sng">
                  <a:noFill/>
                  <a:prstDash val="solid"/>
                </a:ln>
              </a:rPr>
              <a:t>Objects</a:t>
            </a:r>
            <a:r>
              <a:rPr lang="en-US" sz="4400" dirty="0">
                <a:ln w="3175" cmpd="sng">
                  <a:noFill/>
                  <a:prstDash val="solid"/>
                </a:ln>
              </a:rPr>
              <a:t> </a:t>
            </a:r>
          </a:p>
          <a:p>
            <a:pPr algn="ctr">
              <a:spcAft>
                <a:spcPts val="1200"/>
              </a:spcAft>
            </a:pPr>
            <a:r>
              <a:rPr lang="en-US" sz="4400" dirty="0">
                <a:ln w="3175" cmpd="sng">
                  <a:noFill/>
                  <a:prstDash val="solid"/>
                </a:ln>
              </a:rPr>
              <a:t>are virtual entities that can be altered and manipulated dynamically throughout the course of a program.</a:t>
            </a:r>
          </a:p>
        </p:txBody>
      </p:sp>
    </p:spTree>
    <p:extLst>
      <p:ext uri="{BB962C8B-B14F-4D97-AF65-F5344CB8AC3E}">
        <p14:creationId xmlns:p14="http://schemas.microsoft.com/office/powerpoint/2010/main" val="1976359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a:bodyPr>
          <a:lstStyle/>
          <a:p>
            <a:pPr fontAlgn="base"/>
            <a:r>
              <a:rPr lang="en-US" sz="2400" dirty="0"/>
              <a:t>Does an event attribute </a:t>
            </a:r>
            <a:r>
              <a:rPr lang="en-US" sz="2400" b="1" i="1" dirty="0"/>
              <a:t>have</a:t>
            </a:r>
            <a:r>
              <a:rPr lang="en-US" sz="2400" dirty="0"/>
              <a:t> to call a function?</a:t>
            </a:r>
          </a:p>
          <a:p>
            <a:pPr lvl="1" fontAlgn="base">
              <a:buFont typeface="Wingdings" panose="05000000000000000000" pitchFamily="2" charset="2"/>
              <a:buChar char="v"/>
            </a:pPr>
            <a:r>
              <a:rPr lang="en-US" sz="2000" dirty="0"/>
              <a:t>No.  You can put any </a:t>
            </a:r>
            <a:r>
              <a:rPr lang="en-US" sz="2000" dirty="0" err="1"/>
              <a:t>Javascript</a:t>
            </a:r>
            <a:r>
              <a:rPr lang="en-US" sz="2000" dirty="0"/>
              <a:t> code, and as many statements as you like, as the value of the event attribute.  Calling a function, however, streamlines the code. Having line after line of </a:t>
            </a:r>
            <a:r>
              <a:rPr lang="en-US" sz="2000" dirty="0" err="1"/>
              <a:t>Javascript</a:t>
            </a:r>
            <a:r>
              <a:rPr lang="en-US" sz="2000" dirty="0"/>
              <a:t> in quotes in an HTML tag can make your code somewhat...unruly.</a:t>
            </a:r>
          </a:p>
        </p:txBody>
      </p:sp>
    </p:spTree>
    <p:extLst>
      <p:ext uri="{BB962C8B-B14F-4D97-AF65-F5344CB8AC3E}">
        <p14:creationId xmlns:p14="http://schemas.microsoft.com/office/powerpoint/2010/main" val="2556095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a:t>Countdown</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Using the program from the Construction portion of this tutorial, add in 10 more buttons, from one through ten.</a:t>
            </a:r>
          </a:p>
          <a:p>
            <a:r>
              <a:rPr lang="en-US" dirty="0"/>
              <a:t>Now add a function for each.  Each function will alert the number, as we did with </a:t>
            </a:r>
            <a:r>
              <a:rPr lang="en-US" dirty="0" err="1"/>
              <a:t>functionZero</a:t>
            </a:r>
            <a:r>
              <a:rPr lang="en-US" dirty="0"/>
              <a:t>(), however they will each also call the function that comes numerically before it so that the alerts will count down to 0.</a:t>
            </a:r>
          </a:p>
          <a:p>
            <a:r>
              <a:rPr lang="en-US" dirty="0"/>
              <a:t>When the user clicks on any of the buttons, it will trigger the corresponding function.</a:t>
            </a:r>
          </a:p>
        </p:txBody>
      </p:sp>
    </p:spTree>
    <p:extLst>
      <p:ext uri="{BB962C8B-B14F-4D97-AF65-F5344CB8AC3E}">
        <p14:creationId xmlns:p14="http://schemas.microsoft.com/office/powerpoint/2010/main" val="7908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Objective</a:t>
            </a:r>
            <a:endParaRPr/>
          </a:p>
        </p:txBody>
      </p:sp>
      <p:sp>
        <p:nvSpPr>
          <p:cNvPr id="65" name="Google Shape;65;p1"/>
          <p:cNvSpPr txBox="1">
            <a:spLocks noGrp="1"/>
          </p:cNvSpPr>
          <p:nvPr>
            <p:ph type="body" idx="1"/>
          </p:nvPr>
        </p:nvSpPr>
        <p:spPr>
          <a:xfrm>
            <a:off x="2611799" y="1885266"/>
            <a:ext cx="7796400" cy="39978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SzPts val="3600"/>
              <a:buNone/>
            </a:pPr>
            <a:r>
              <a:rPr lang="en-US" sz="4000" dirty="0"/>
              <a:t>This tutorial demonstrates the most direct sequencing (order of execution) of an event driven program.</a:t>
            </a:r>
            <a:endParaRPr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In order to understand what it is you’re doing today, you first need to know what an event is and what it means to say that a computer program is event driven.</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400" dirty="0"/>
              <a:t>An event is basically anything that happens.  When you wake up in the morning, that’s an event.  When you eat breakfast, that’s an event. When you show up for your first class on time, that’s a major event.  People can respond to events in automatic ways, ways that are practiced, and ways that are spontaneous. Your web page can also respond to events, but you have to program them to do so.</a:t>
            </a:r>
          </a:p>
        </p:txBody>
      </p:sp>
    </p:spTree>
    <p:extLst>
      <p:ext uri="{BB962C8B-B14F-4D97-AF65-F5344CB8AC3E}">
        <p14:creationId xmlns:p14="http://schemas.microsoft.com/office/powerpoint/2010/main" val="117695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400" dirty="0"/>
              <a:t>An event driven program is one that waits for an event to happen.  Once that event is triggered, the computer responds, kicking off a sequence of execution.  Web pages are event driven. In fact, graphical operating systems are event driven. They respond to key presses and mouse clicks and all kinds of other digital stimuli.  Coding a basic event into a web page is pretty easy.  In fact, you’ve already done it.</a:t>
            </a:r>
          </a:p>
        </p:txBody>
      </p:sp>
    </p:spTree>
    <p:extLst>
      <p:ext uri="{BB962C8B-B14F-4D97-AF65-F5344CB8AC3E}">
        <p14:creationId xmlns:p14="http://schemas.microsoft.com/office/powerpoint/2010/main" val="10301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B470E41D-A56B-4AE4-A747-94C967E2C3CE}"/>
              </a:ext>
            </a:extLst>
          </p:cNvPr>
          <p:cNvPicPr>
            <a:picLocks noChangeAspect="1"/>
          </p:cNvPicPr>
          <p:nvPr/>
        </p:nvPicPr>
        <p:blipFill>
          <a:blip r:embed="rId2"/>
          <a:stretch>
            <a:fillRect/>
          </a:stretch>
        </p:blipFill>
        <p:spPr>
          <a:xfrm>
            <a:off x="1601253" y="2164894"/>
            <a:ext cx="9376393" cy="3365047"/>
          </a:xfrm>
          <a:prstGeom prst="rect">
            <a:avLst/>
          </a:prstGeom>
        </p:spPr>
      </p:pic>
    </p:spTree>
    <p:extLst>
      <p:ext uri="{BB962C8B-B14F-4D97-AF65-F5344CB8AC3E}">
        <p14:creationId xmlns:p14="http://schemas.microsoft.com/office/powerpoint/2010/main" val="1654790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Widescreen</PresentationFormat>
  <Paragraphs>60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MS Shell Dlg 2</vt:lpstr>
      <vt:lpstr>Wingdings</vt:lpstr>
      <vt:lpstr>Wingdings 3</vt:lpstr>
      <vt:lpstr>Madison</vt:lpstr>
      <vt:lpstr>Basic Events</vt:lpstr>
      <vt:lpstr>OBJECTIVE</vt:lpstr>
      <vt:lpstr>Objective</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FAQ</vt:lpstr>
      <vt:lpstr>FAQ</vt:lpstr>
      <vt:lpstr>ACTIVITY</vt:lpstr>
      <vt:lpstr>Countdown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Events</dc:title>
  <cp:lastModifiedBy>Ivan Turner</cp:lastModifiedBy>
  <cp:revision>7</cp:revision>
  <dcterms:modified xsi:type="dcterms:W3CDTF">2018-09-01T11:21:22Z</dcterms:modified>
</cp:coreProperties>
</file>