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61" r:id="rId12"/>
    <p:sldId id="262" r:id="rId13"/>
    <p:sldId id="294" r:id="rId14"/>
    <p:sldId id="263" r:id="rId15"/>
    <p:sldId id="295" r:id="rId16"/>
    <p:sldId id="296" r:id="rId17"/>
    <p:sldId id="297" r:id="rId18"/>
    <p:sldId id="298" r:id="rId19"/>
    <p:sldId id="299" r:id="rId20"/>
    <p:sldId id="300" r:id="rId21"/>
    <p:sldId id="301" r:id="rId22"/>
    <p:sldId id="302" r:id="rId23"/>
    <p:sldId id="303" r:id="rId24"/>
    <p:sldId id="276" r:id="rId25"/>
    <p:sldId id="309" r:id="rId26"/>
    <p:sldId id="277" r:id="rId27"/>
    <p:sldId id="304" r:id="rId28"/>
    <p:sldId id="305" r:id="rId29"/>
    <p:sldId id="306" r:id="rId30"/>
    <p:sldId id="307" r:id="rId31"/>
    <p:sldId id="308" r:id="rId32"/>
    <p:sldId id="281" r:id="rId33"/>
    <p:sldId id="282" r:id="rId34"/>
    <p:sldId id="287"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a:t>Tutorial #5</a:t>
            </a:r>
            <a:endParaRPr lang="en-US" dirty="0"/>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242457" y="1589314"/>
            <a:ext cx="8327682" cy="4572000"/>
          </a:xfrm>
        </p:spPr>
        <p:txBody>
          <a:bodyPr>
            <a:normAutofit/>
          </a:bodyPr>
          <a:lstStyle/>
          <a:p>
            <a:r>
              <a:rPr lang="en-US" sz="1400" dirty="0"/>
              <a:t>There are essentially 4 types of variables.</a:t>
            </a:r>
          </a:p>
          <a:p>
            <a:pPr fontAlgn="base"/>
            <a:r>
              <a:rPr lang="en-US" sz="1400" dirty="0"/>
              <a:t>Numbers</a:t>
            </a:r>
          </a:p>
          <a:p>
            <a:pPr lvl="1" fontAlgn="base"/>
            <a:r>
              <a:rPr lang="en-US" sz="1200" dirty="0"/>
              <a:t>Numbers can be broken down into integers and floating point decimal numbers.</a:t>
            </a:r>
          </a:p>
          <a:p>
            <a:pPr fontAlgn="base"/>
            <a:r>
              <a:rPr lang="en-US" sz="1400" dirty="0"/>
              <a:t>Booleans</a:t>
            </a:r>
          </a:p>
          <a:p>
            <a:pPr lvl="1" fontAlgn="base"/>
            <a:r>
              <a:rPr lang="en-US" sz="1200" dirty="0"/>
              <a:t>A </a:t>
            </a:r>
            <a:r>
              <a:rPr lang="en-US" sz="1200" dirty="0" err="1"/>
              <a:t>boolean</a:t>
            </a:r>
            <a:r>
              <a:rPr lang="en-US" sz="1200" dirty="0"/>
              <a:t> can only have a value of </a:t>
            </a:r>
            <a:r>
              <a:rPr lang="en-US" sz="1200" b="1" i="1" dirty="0"/>
              <a:t>true</a:t>
            </a:r>
            <a:r>
              <a:rPr lang="en-US" sz="1200" dirty="0"/>
              <a:t> or </a:t>
            </a:r>
            <a:r>
              <a:rPr lang="en-US" sz="1200" b="1" i="1" dirty="0"/>
              <a:t> false.</a:t>
            </a:r>
            <a:r>
              <a:rPr lang="en-US" sz="1200" dirty="0"/>
              <a:t>  Don’t be fooled, though.  Booleans are powerful and essential in programming.</a:t>
            </a:r>
          </a:p>
          <a:p>
            <a:pPr fontAlgn="base"/>
            <a:r>
              <a:rPr lang="en-US" sz="1400" dirty="0"/>
              <a:t>Strings</a:t>
            </a:r>
          </a:p>
          <a:p>
            <a:pPr lvl="1" fontAlgn="base"/>
            <a:r>
              <a:rPr lang="en-US" sz="1200" dirty="0"/>
              <a:t>A string is a series of characters strung together to form a single value.  These characters can be just about anything, but are commonly made from the letters, numbers, and the symbols that appear on your keyboard.</a:t>
            </a:r>
          </a:p>
          <a:p>
            <a:pPr fontAlgn="base"/>
            <a:r>
              <a:rPr lang="en-US" sz="1400" dirty="0"/>
              <a:t>Objects</a:t>
            </a:r>
          </a:p>
          <a:p>
            <a:pPr lvl="1" fontAlgn="base"/>
            <a:r>
              <a:rPr lang="en-US" sz="1200" dirty="0"/>
              <a:t>Isn’t everything an object?  You bet your life it is, but memory differentiates between primitive variables, like the three mentioned previously, and complex objects, like the bird that landed on my fence.</a:t>
            </a:r>
          </a:p>
        </p:txBody>
      </p:sp>
    </p:spTree>
    <p:extLst>
      <p:ext uri="{BB962C8B-B14F-4D97-AF65-F5344CB8AC3E}">
        <p14:creationId xmlns:p14="http://schemas.microsoft.com/office/powerpoint/2010/main" val="285101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ASMD (for Add, Subtract, Multiply, Divide).</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a:bodyPr>
          <a:lstStyle/>
          <a:p>
            <a:pPr marL="0" indent="0" fontAlgn="base">
              <a:buNone/>
            </a:pPr>
            <a:r>
              <a:rPr lang="en-US" sz="4000" dirty="0"/>
              <a:t>This program is going to take 2 numbers, perform an arithmetic operation on them, and then alert the result.</a:t>
            </a:r>
          </a:p>
        </p:txBody>
      </p:sp>
    </p:spTree>
    <p:extLst>
      <p:ext uri="{BB962C8B-B14F-4D97-AF65-F5344CB8AC3E}">
        <p14:creationId xmlns:p14="http://schemas.microsoft.com/office/powerpoint/2010/main" val="271696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FFDC8183-3ED9-4F68-BEF0-2468F0F43346}"/>
              </a:ext>
            </a:extLst>
          </p:cNvPr>
          <p:cNvPicPr>
            <a:picLocks noChangeAspect="1"/>
          </p:cNvPicPr>
          <p:nvPr/>
        </p:nvPicPr>
        <p:blipFill>
          <a:blip r:embed="rId2"/>
          <a:stretch>
            <a:fillRect/>
          </a:stretch>
        </p:blipFill>
        <p:spPr>
          <a:xfrm>
            <a:off x="2003659" y="1862137"/>
            <a:ext cx="8184681" cy="4187807"/>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14F9EB3-7A9C-4272-8695-51396CA5CADE}"/>
              </a:ext>
            </a:extLst>
          </p:cNvPr>
          <p:cNvPicPr>
            <a:picLocks noChangeAspect="1"/>
          </p:cNvPicPr>
          <p:nvPr/>
        </p:nvPicPr>
        <p:blipFill>
          <a:blip r:embed="rId2"/>
          <a:stretch>
            <a:fillRect/>
          </a:stretch>
        </p:blipFill>
        <p:spPr>
          <a:xfrm>
            <a:off x="2247399" y="1690687"/>
            <a:ext cx="7697201" cy="4231142"/>
          </a:xfrm>
          <a:prstGeom prst="rect">
            <a:avLst/>
          </a:prstGeom>
        </p:spPr>
      </p:pic>
    </p:spTree>
    <p:extLst>
      <p:ext uri="{BB962C8B-B14F-4D97-AF65-F5344CB8AC3E}">
        <p14:creationId xmlns:p14="http://schemas.microsoft.com/office/powerpoint/2010/main" val="182158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9F8FEF7-4C52-4C71-BEBF-BC2FF8AB2CB0}"/>
              </a:ext>
            </a:extLst>
          </p:cNvPr>
          <p:cNvPicPr>
            <a:picLocks noChangeAspect="1"/>
          </p:cNvPicPr>
          <p:nvPr/>
        </p:nvPicPr>
        <p:blipFill>
          <a:blip r:embed="rId2"/>
          <a:stretch>
            <a:fillRect/>
          </a:stretch>
        </p:blipFill>
        <p:spPr>
          <a:xfrm>
            <a:off x="2742860" y="1343706"/>
            <a:ext cx="6706280" cy="5296614"/>
          </a:xfrm>
          <a:prstGeom prst="rect">
            <a:avLst/>
          </a:prstGeom>
        </p:spPr>
      </p:pic>
    </p:spTree>
    <p:extLst>
      <p:ext uri="{BB962C8B-B14F-4D97-AF65-F5344CB8AC3E}">
        <p14:creationId xmlns:p14="http://schemas.microsoft.com/office/powerpoint/2010/main" val="255525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D7D06AD-C69C-47AF-8092-28E6408CA1F9}"/>
              </a:ext>
            </a:extLst>
          </p:cNvPr>
          <p:cNvPicPr>
            <a:picLocks noChangeAspect="1"/>
          </p:cNvPicPr>
          <p:nvPr/>
        </p:nvPicPr>
        <p:blipFill>
          <a:blip r:embed="rId2"/>
          <a:stretch>
            <a:fillRect/>
          </a:stretch>
        </p:blipFill>
        <p:spPr>
          <a:xfrm>
            <a:off x="2239117" y="2645228"/>
            <a:ext cx="7713766" cy="2481943"/>
          </a:xfrm>
          <a:prstGeom prst="rect">
            <a:avLst/>
          </a:prstGeom>
        </p:spPr>
      </p:pic>
    </p:spTree>
    <p:extLst>
      <p:ext uri="{BB962C8B-B14F-4D97-AF65-F5344CB8AC3E}">
        <p14:creationId xmlns:p14="http://schemas.microsoft.com/office/powerpoint/2010/main" val="38917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914C4EC-AD51-4175-999D-9A5A298E6719}"/>
              </a:ext>
            </a:extLst>
          </p:cNvPr>
          <p:cNvPicPr>
            <a:picLocks noChangeAspect="1"/>
          </p:cNvPicPr>
          <p:nvPr/>
        </p:nvPicPr>
        <p:blipFill>
          <a:blip r:embed="rId2"/>
          <a:stretch>
            <a:fillRect/>
          </a:stretch>
        </p:blipFill>
        <p:spPr>
          <a:xfrm>
            <a:off x="2591481" y="1729467"/>
            <a:ext cx="7009037" cy="4440219"/>
          </a:xfrm>
          <a:prstGeom prst="rect">
            <a:avLst/>
          </a:prstGeom>
        </p:spPr>
      </p:pic>
    </p:spTree>
    <p:extLst>
      <p:ext uri="{BB962C8B-B14F-4D97-AF65-F5344CB8AC3E}">
        <p14:creationId xmlns:p14="http://schemas.microsoft.com/office/powerpoint/2010/main" val="279796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CC1516B-443E-4241-98FD-FC29118BFFF5}"/>
              </a:ext>
            </a:extLst>
          </p:cNvPr>
          <p:cNvPicPr>
            <a:picLocks noChangeAspect="1"/>
          </p:cNvPicPr>
          <p:nvPr/>
        </p:nvPicPr>
        <p:blipFill>
          <a:blip r:embed="rId2"/>
          <a:stretch>
            <a:fillRect/>
          </a:stretch>
        </p:blipFill>
        <p:spPr>
          <a:xfrm>
            <a:off x="2372405" y="1822497"/>
            <a:ext cx="7447189" cy="4227447"/>
          </a:xfrm>
          <a:prstGeom prst="rect">
            <a:avLst/>
          </a:prstGeom>
        </p:spPr>
      </p:pic>
    </p:spTree>
    <p:extLst>
      <p:ext uri="{BB962C8B-B14F-4D97-AF65-F5344CB8AC3E}">
        <p14:creationId xmlns:p14="http://schemas.microsoft.com/office/powerpoint/2010/main" val="35359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154DBA2-78D3-4D12-92A2-171C7B6B98CF}"/>
              </a:ext>
            </a:extLst>
          </p:cNvPr>
          <p:cNvPicPr>
            <a:picLocks noChangeAspect="1"/>
          </p:cNvPicPr>
          <p:nvPr/>
        </p:nvPicPr>
        <p:blipFill>
          <a:blip r:embed="rId2"/>
          <a:stretch>
            <a:fillRect/>
          </a:stretch>
        </p:blipFill>
        <p:spPr>
          <a:xfrm>
            <a:off x="1926925" y="2527076"/>
            <a:ext cx="8338150" cy="2348579"/>
          </a:xfrm>
          <a:prstGeom prst="rect">
            <a:avLst/>
          </a:prstGeom>
        </p:spPr>
      </p:pic>
    </p:spTree>
    <p:extLst>
      <p:ext uri="{BB962C8B-B14F-4D97-AF65-F5344CB8AC3E}">
        <p14:creationId xmlns:p14="http://schemas.microsoft.com/office/powerpoint/2010/main" val="437926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6177A7B-2B6B-4DF9-B14E-298C8D72CEB9}"/>
              </a:ext>
            </a:extLst>
          </p:cNvPr>
          <p:cNvPicPr>
            <a:picLocks noChangeAspect="1"/>
          </p:cNvPicPr>
          <p:nvPr/>
        </p:nvPicPr>
        <p:blipFill>
          <a:blip r:embed="rId2"/>
          <a:stretch>
            <a:fillRect/>
          </a:stretch>
        </p:blipFill>
        <p:spPr>
          <a:xfrm>
            <a:off x="1997460" y="2628219"/>
            <a:ext cx="8197080" cy="1601561"/>
          </a:xfrm>
          <a:prstGeom prst="rect">
            <a:avLst/>
          </a:prstGeom>
        </p:spPr>
      </p:pic>
    </p:spTree>
    <p:extLst>
      <p:ext uri="{BB962C8B-B14F-4D97-AF65-F5344CB8AC3E}">
        <p14:creationId xmlns:p14="http://schemas.microsoft.com/office/powerpoint/2010/main" val="279625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403C8E5-96A8-44C2-8B75-49BE6DAC03B5}"/>
              </a:ext>
            </a:extLst>
          </p:cNvPr>
          <p:cNvPicPr>
            <a:picLocks noChangeAspect="1"/>
          </p:cNvPicPr>
          <p:nvPr/>
        </p:nvPicPr>
        <p:blipFill>
          <a:blip r:embed="rId2"/>
          <a:stretch>
            <a:fillRect/>
          </a:stretch>
        </p:blipFill>
        <p:spPr>
          <a:xfrm>
            <a:off x="2378535" y="2528887"/>
            <a:ext cx="7434929" cy="2443829"/>
          </a:xfrm>
          <a:prstGeom prst="rect">
            <a:avLst/>
          </a:prstGeom>
        </p:spPr>
      </p:pic>
    </p:spTree>
    <p:extLst>
      <p:ext uri="{BB962C8B-B14F-4D97-AF65-F5344CB8AC3E}">
        <p14:creationId xmlns:p14="http://schemas.microsoft.com/office/powerpoint/2010/main" val="223419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DC03D3D-30B5-4C42-80F2-D48CEE7594C5}"/>
              </a:ext>
            </a:extLst>
          </p:cNvPr>
          <p:cNvPicPr>
            <a:picLocks noChangeAspect="1"/>
          </p:cNvPicPr>
          <p:nvPr/>
        </p:nvPicPr>
        <p:blipFill>
          <a:blip r:embed="rId2"/>
          <a:stretch>
            <a:fillRect/>
          </a:stretch>
        </p:blipFill>
        <p:spPr>
          <a:xfrm>
            <a:off x="2246199" y="1885285"/>
            <a:ext cx="7699601" cy="4347565"/>
          </a:xfrm>
          <a:prstGeom prst="rect">
            <a:avLst/>
          </a:prstGeom>
        </p:spPr>
      </p:pic>
    </p:spTree>
    <p:extLst>
      <p:ext uri="{BB962C8B-B14F-4D97-AF65-F5344CB8AC3E}">
        <p14:creationId xmlns:p14="http://schemas.microsoft.com/office/powerpoint/2010/main" val="244388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Think of a variable as an empty box.  The value is what you put inside of the box.  The box is only big enough for one value so, if you put a new value into the box, the old one is removed and thrown away.  In applications languages, variables need to be more streamlined. You have to tell it what type of information is going into it before filling it.  If you put the wrong kind of information inside, you’ll get an error. In scripting languages, variables take on a </a:t>
            </a:r>
            <a:r>
              <a:rPr lang="en-US" i="1" dirty="0"/>
              <a:t>one-size-fits-all</a:t>
            </a:r>
            <a:r>
              <a:rPr lang="en-US" dirty="0"/>
              <a:t> approach.  That means you can put any value into any variable.  That doesn’t mean variable types don’t exist. It means they’re fluid.</a:t>
            </a:r>
          </a:p>
        </p:txBody>
      </p:sp>
    </p:spTree>
    <p:extLst>
      <p:ext uri="{BB962C8B-B14F-4D97-AF65-F5344CB8AC3E}">
        <p14:creationId xmlns:p14="http://schemas.microsoft.com/office/powerpoint/2010/main" val="234689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 can put a number into my variable </a:t>
            </a:r>
            <a:r>
              <a:rPr lang="en-US" i="1" dirty="0"/>
              <a:t>x</a:t>
            </a:r>
            <a:r>
              <a:rPr lang="en-US" dirty="0"/>
              <a:t> and later decide to put a string in there.  I don’t have to ask permission from anyone nor is there any kind of overhead.  It just happens because I made it happen. That doesn’t mean this is a good thing to do.  It just means you </a:t>
            </a:r>
            <a:r>
              <a:rPr lang="en-US" i="1" dirty="0"/>
              <a:t>can</a:t>
            </a:r>
            <a:r>
              <a:rPr lang="en-US" dirty="0"/>
              <a:t> do it.</a:t>
            </a:r>
          </a:p>
        </p:txBody>
      </p:sp>
    </p:spTree>
    <p:extLst>
      <p:ext uri="{BB962C8B-B14F-4D97-AF65-F5344CB8AC3E}">
        <p14:creationId xmlns:p14="http://schemas.microsoft.com/office/powerpoint/2010/main" val="643301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3200" dirty="0"/>
              <a:t>Scripting languages are filled with all kinds of things that you </a:t>
            </a:r>
            <a:r>
              <a:rPr lang="en-US" sz="3200" b="1" i="1" dirty="0"/>
              <a:t>can</a:t>
            </a:r>
            <a:r>
              <a:rPr lang="en-US" sz="3200" dirty="0"/>
              <a:t> do, but </a:t>
            </a:r>
            <a:r>
              <a:rPr lang="en-US" sz="3200" b="1" i="1" dirty="0"/>
              <a:t>shouldn’t</a:t>
            </a:r>
            <a:r>
              <a:rPr lang="en-US" sz="3200" dirty="0"/>
              <a:t>.</a:t>
            </a:r>
          </a:p>
        </p:txBody>
      </p:sp>
    </p:spTree>
    <p:extLst>
      <p:ext uri="{BB962C8B-B14F-4D97-AF65-F5344CB8AC3E}">
        <p14:creationId xmlns:p14="http://schemas.microsoft.com/office/powerpoint/2010/main" val="45172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 you create a variable, you absolutely need to think about that variable in terms of what it represents, rather than what value is going to be in there.  This is pretty easy when it comes to a bunch of bananas. My variable, </a:t>
            </a:r>
            <a:r>
              <a:rPr lang="en-US" i="1" dirty="0" err="1"/>
              <a:t>bananaBunch</a:t>
            </a:r>
            <a:r>
              <a:rPr lang="en-US" dirty="0"/>
              <a:t>, represents a the number of bananas in a bunch.  Well, when the code is executing, how many bananas are in the bunch?</a:t>
            </a:r>
          </a:p>
        </p:txBody>
      </p:sp>
    </p:spTree>
    <p:extLst>
      <p:ext uri="{BB962C8B-B14F-4D97-AF65-F5344CB8AC3E}">
        <p14:creationId xmlns:p14="http://schemas.microsoft.com/office/powerpoint/2010/main" val="287520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600" dirty="0"/>
              <a:t>I don’t know.</a:t>
            </a:r>
          </a:p>
        </p:txBody>
      </p:sp>
    </p:spTree>
    <p:extLst>
      <p:ext uri="{BB962C8B-B14F-4D97-AF65-F5344CB8AC3E}">
        <p14:creationId xmlns:p14="http://schemas.microsoft.com/office/powerpoint/2010/main" val="399594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dirty="0"/>
              <a:t>This tutorial will show you how to control the flow of information throughout your program.</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4400" dirty="0"/>
              <a:t>And, more importantly, I don’t care.</a:t>
            </a:r>
          </a:p>
        </p:txBody>
      </p:sp>
    </p:spTree>
    <p:extLst>
      <p:ext uri="{BB962C8B-B14F-4D97-AF65-F5344CB8AC3E}">
        <p14:creationId xmlns:p14="http://schemas.microsoft.com/office/powerpoint/2010/main" val="354828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3600" dirty="0"/>
              <a:t>As long as I know what that variable represents, its value is irrelevant to me as the programmer.</a:t>
            </a:r>
          </a:p>
        </p:txBody>
      </p:sp>
    </p:spTree>
    <p:extLst>
      <p:ext uri="{BB962C8B-B14F-4D97-AF65-F5344CB8AC3E}">
        <p14:creationId xmlns:p14="http://schemas.microsoft.com/office/powerpoint/2010/main" val="1325817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Question?</a:t>
            </a:r>
          </a:p>
          <a:p>
            <a:pPr lvl="1" fontAlgn="base">
              <a:buFont typeface="Wingdings" panose="05000000000000000000" pitchFamily="2" charset="2"/>
              <a:buChar char="v"/>
            </a:pPr>
            <a:r>
              <a:rPr lang="en-US" dirty="0"/>
              <a:t>Answer.</a:t>
            </a:r>
          </a:p>
        </p:txBody>
      </p:sp>
    </p:spTree>
    <p:extLst>
      <p:ext uri="{BB962C8B-B14F-4D97-AF65-F5344CB8AC3E}">
        <p14:creationId xmlns:p14="http://schemas.microsoft.com/office/powerpoint/2010/main" val="2556095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ASMD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algn="just"/>
            <a:r>
              <a:rPr lang="en-US" sz="2800" dirty="0"/>
              <a:t>Our ASMD only covers the A (add) part of the program.  Create buttons and fill in the function for subtraction, multiplication, and division.</a:t>
            </a:r>
          </a:p>
        </p:txBody>
      </p:sp>
    </p:spTree>
    <p:extLst>
      <p:ext uri="{BB962C8B-B14F-4D97-AF65-F5344CB8AC3E}">
        <p14:creationId xmlns:p14="http://schemas.microsoft.com/office/powerpoint/2010/main" val="790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You know what a variable is, right?  Your equation has and </a:t>
            </a:r>
            <a:r>
              <a:rPr lang="en-US" sz="2400" i="1" dirty="0"/>
              <a:t>x</a:t>
            </a:r>
            <a:r>
              <a:rPr lang="en-US" sz="2400" dirty="0"/>
              <a:t> in it and you can figure out the value of </a:t>
            </a:r>
            <a:r>
              <a:rPr lang="en-US" sz="2400" i="1" dirty="0"/>
              <a:t>x</a:t>
            </a:r>
            <a:r>
              <a:rPr lang="en-US" sz="2400" dirty="0"/>
              <a:t> based on the rest of the equation.  Simple, right? In computer programming, you, as the programmer, don’t ever have to figure out what the value of your variable is.</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6000" dirty="0"/>
              <a:t>Okay, that’s a lie.</a:t>
            </a:r>
          </a:p>
        </p:txBody>
      </p:sp>
    </p:spTree>
    <p:extLst>
      <p:ext uri="{BB962C8B-B14F-4D97-AF65-F5344CB8AC3E}">
        <p14:creationId xmlns:p14="http://schemas.microsoft.com/office/powerpoint/2010/main" val="1317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When you’re debugging, you often times need to figure out the values of your variables in order to see if things are working properly.</a:t>
            </a:r>
          </a:p>
        </p:txBody>
      </p:sp>
    </p:spTree>
    <p:extLst>
      <p:ext uri="{BB962C8B-B14F-4D97-AF65-F5344CB8AC3E}">
        <p14:creationId xmlns:p14="http://schemas.microsoft.com/office/powerpoint/2010/main" val="387565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But, during coding, you don’t need to know.  When you make a variable, you are creating an object (there’s that word again) that represents something.  It can represent the number of bananas in a bunch or the name of your favorite stuffed toy or the bird that just landed on the fence outside.  The reason it’s a variable is because its </a:t>
            </a:r>
            <a:r>
              <a:rPr lang="en-US" b="1" i="1" dirty="0"/>
              <a:t>value</a:t>
            </a:r>
            <a:r>
              <a:rPr lang="en-US" dirty="0"/>
              <a:t> can change.  If there are 6 bananas in the bunch and I take one and eat it, that means there are now only 5 bananas in the bunch.  The variable still represents the same thing, but the value has changed.</a:t>
            </a:r>
          </a:p>
        </p:txBody>
      </p:sp>
    </p:spTree>
    <p:extLst>
      <p:ext uri="{BB962C8B-B14F-4D97-AF65-F5344CB8AC3E}">
        <p14:creationId xmlns:p14="http://schemas.microsoft.com/office/powerpoint/2010/main" val="178091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This concept of variable vs. value is extremely important.  When you write a computer program, you need to figure out what pieces of information you’ll need to keep track of during its execution.  Whatever you decide you need, you make a variable for. If you’re in the middle of the program and realize that you need to keep track of some unforeseen piece of information, you can make a variable for that, too.</a:t>
            </a:r>
          </a:p>
        </p:txBody>
      </p:sp>
    </p:spTree>
    <p:extLst>
      <p:ext uri="{BB962C8B-B14F-4D97-AF65-F5344CB8AC3E}">
        <p14:creationId xmlns:p14="http://schemas.microsoft.com/office/powerpoint/2010/main" val="3489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397</Words>
  <Application>Microsoft Office PowerPoint</Application>
  <PresentationFormat>Widescreen</PresentationFormat>
  <Paragraphs>67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MS Shell Dlg 2</vt:lpstr>
      <vt:lpstr>Wingdings</vt:lpstr>
      <vt:lpstr>Wingdings 3</vt:lpstr>
      <vt:lpstr>Madison</vt:lpstr>
      <vt:lpstr>Variables</vt:lpstr>
      <vt:lpstr>OBJECTIVE</vt:lpstr>
      <vt:lpstr>Objective</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ASMD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15</cp:revision>
  <dcterms:created xsi:type="dcterms:W3CDTF">2018-06-30T13:23:20Z</dcterms:created>
  <dcterms:modified xsi:type="dcterms:W3CDTF">2018-09-01T11:21:36Z</dcterms:modified>
</cp:coreProperties>
</file>