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61" r:id="rId9"/>
    <p:sldId id="262" r:id="rId10"/>
    <p:sldId id="291" r:id="rId11"/>
    <p:sldId id="263" r:id="rId12"/>
    <p:sldId id="292" r:id="rId13"/>
    <p:sldId id="293" r:id="rId14"/>
    <p:sldId id="294" r:id="rId15"/>
    <p:sldId id="295" r:id="rId16"/>
    <p:sldId id="296" r:id="rId17"/>
    <p:sldId id="297" r:id="rId18"/>
    <p:sldId id="298" r:id="rId19"/>
    <p:sldId id="276" r:id="rId20"/>
    <p:sldId id="277"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281" r:id="rId39"/>
    <p:sldId id="282" r:id="rId40"/>
    <p:sldId id="287" r:id="rId41"/>
    <p:sldId id="2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9/15/2018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Elements as Objects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#6</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103B47F-A7B3-432B-BDF4-3D2BC37FDFFF}"/>
              </a:ext>
            </a:extLst>
          </p:cNvPr>
          <p:cNvPicPr>
            <a:picLocks noChangeAspect="1"/>
          </p:cNvPicPr>
          <p:nvPr/>
        </p:nvPicPr>
        <p:blipFill>
          <a:blip r:embed="rId2"/>
          <a:stretch>
            <a:fillRect/>
          </a:stretch>
        </p:blipFill>
        <p:spPr>
          <a:xfrm>
            <a:off x="1996054" y="2586037"/>
            <a:ext cx="8199891" cy="2236334"/>
          </a:xfrm>
          <a:prstGeom prst="rect">
            <a:avLst/>
          </a:prstGeom>
        </p:spPr>
      </p:pic>
    </p:spTree>
    <p:extLst>
      <p:ext uri="{BB962C8B-B14F-4D97-AF65-F5344CB8AC3E}">
        <p14:creationId xmlns:p14="http://schemas.microsoft.com/office/powerpoint/2010/main" val="45837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7" name="Picture 6">
            <a:extLst>
              <a:ext uri="{FF2B5EF4-FFF2-40B4-BE49-F238E27FC236}">
                <a16:creationId xmlns:a16="http://schemas.microsoft.com/office/drawing/2014/main" id="{165D0E4D-D4BB-4DCA-80F5-DF5DE8D68A0B}"/>
              </a:ext>
            </a:extLst>
          </p:cNvPr>
          <p:cNvPicPr>
            <a:picLocks noChangeAspect="1"/>
          </p:cNvPicPr>
          <p:nvPr/>
        </p:nvPicPr>
        <p:blipFill>
          <a:blip r:embed="rId2"/>
          <a:stretch>
            <a:fillRect/>
          </a:stretch>
        </p:blipFill>
        <p:spPr>
          <a:xfrm>
            <a:off x="1992139" y="2494189"/>
            <a:ext cx="8578000" cy="2622096"/>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C14E844-DA5D-4F17-8420-0156EFAA2BD3}"/>
              </a:ext>
            </a:extLst>
          </p:cNvPr>
          <p:cNvPicPr>
            <a:picLocks noChangeAspect="1"/>
          </p:cNvPicPr>
          <p:nvPr/>
        </p:nvPicPr>
        <p:blipFill>
          <a:blip r:embed="rId2"/>
          <a:stretch>
            <a:fillRect/>
          </a:stretch>
        </p:blipFill>
        <p:spPr>
          <a:xfrm>
            <a:off x="1881114" y="2375009"/>
            <a:ext cx="8429772" cy="2386013"/>
          </a:xfrm>
          <a:prstGeom prst="rect">
            <a:avLst/>
          </a:prstGeom>
        </p:spPr>
      </p:pic>
    </p:spTree>
    <p:extLst>
      <p:ext uri="{BB962C8B-B14F-4D97-AF65-F5344CB8AC3E}">
        <p14:creationId xmlns:p14="http://schemas.microsoft.com/office/powerpoint/2010/main" val="379260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AC31683-E650-4165-B525-1363F4484AE3}"/>
              </a:ext>
            </a:extLst>
          </p:cNvPr>
          <p:cNvPicPr>
            <a:picLocks noChangeAspect="1"/>
          </p:cNvPicPr>
          <p:nvPr/>
        </p:nvPicPr>
        <p:blipFill>
          <a:blip r:embed="rId2"/>
          <a:stretch>
            <a:fillRect/>
          </a:stretch>
        </p:blipFill>
        <p:spPr>
          <a:xfrm>
            <a:off x="1881751" y="2307077"/>
            <a:ext cx="8428497" cy="2665639"/>
          </a:xfrm>
          <a:prstGeom prst="rect">
            <a:avLst/>
          </a:prstGeom>
        </p:spPr>
      </p:pic>
    </p:spTree>
    <p:extLst>
      <p:ext uri="{BB962C8B-B14F-4D97-AF65-F5344CB8AC3E}">
        <p14:creationId xmlns:p14="http://schemas.microsoft.com/office/powerpoint/2010/main" val="286648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4688F3C-FF3C-4AAD-97C5-BA8DCF6ACE67}"/>
              </a:ext>
            </a:extLst>
          </p:cNvPr>
          <p:cNvPicPr>
            <a:picLocks noChangeAspect="1"/>
          </p:cNvPicPr>
          <p:nvPr/>
        </p:nvPicPr>
        <p:blipFill>
          <a:blip r:embed="rId2"/>
          <a:stretch>
            <a:fillRect/>
          </a:stretch>
        </p:blipFill>
        <p:spPr>
          <a:xfrm>
            <a:off x="2380124" y="1626054"/>
            <a:ext cx="7431751" cy="4578804"/>
          </a:xfrm>
          <a:prstGeom prst="rect">
            <a:avLst/>
          </a:prstGeom>
        </p:spPr>
      </p:pic>
    </p:spTree>
    <p:extLst>
      <p:ext uri="{BB962C8B-B14F-4D97-AF65-F5344CB8AC3E}">
        <p14:creationId xmlns:p14="http://schemas.microsoft.com/office/powerpoint/2010/main" val="235699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FF45179-E224-4981-82F9-3473D5D950DC}"/>
              </a:ext>
            </a:extLst>
          </p:cNvPr>
          <p:cNvPicPr>
            <a:picLocks noChangeAspect="1"/>
          </p:cNvPicPr>
          <p:nvPr/>
        </p:nvPicPr>
        <p:blipFill>
          <a:blip r:embed="rId2"/>
          <a:stretch>
            <a:fillRect/>
          </a:stretch>
        </p:blipFill>
        <p:spPr>
          <a:xfrm>
            <a:off x="2022786" y="2220685"/>
            <a:ext cx="8146427" cy="3363686"/>
          </a:xfrm>
          <a:prstGeom prst="rect">
            <a:avLst/>
          </a:prstGeom>
        </p:spPr>
      </p:pic>
    </p:spTree>
    <p:extLst>
      <p:ext uri="{BB962C8B-B14F-4D97-AF65-F5344CB8AC3E}">
        <p14:creationId xmlns:p14="http://schemas.microsoft.com/office/powerpoint/2010/main" val="110653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E67E149-71C4-4585-9B84-3C9BCB717496}"/>
              </a:ext>
            </a:extLst>
          </p:cNvPr>
          <p:cNvPicPr>
            <a:picLocks noChangeAspect="1"/>
          </p:cNvPicPr>
          <p:nvPr/>
        </p:nvPicPr>
        <p:blipFill>
          <a:blip r:embed="rId2"/>
          <a:stretch>
            <a:fillRect/>
          </a:stretch>
        </p:blipFill>
        <p:spPr>
          <a:xfrm>
            <a:off x="1618210" y="3103788"/>
            <a:ext cx="8955579" cy="1217840"/>
          </a:xfrm>
          <a:prstGeom prst="rect">
            <a:avLst/>
          </a:prstGeom>
        </p:spPr>
      </p:pic>
    </p:spTree>
    <p:extLst>
      <p:ext uri="{BB962C8B-B14F-4D97-AF65-F5344CB8AC3E}">
        <p14:creationId xmlns:p14="http://schemas.microsoft.com/office/powerpoint/2010/main" val="3260977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24712B3-CB92-4AAC-845B-236DFE474B3C}"/>
              </a:ext>
            </a:extLst>
          </p:cNvPr>
          <p:cNvPicPr>
            <a:picLocks noChangeAspect="1"/>
          </p:cNvPicPr>
          <p:nvPr/>
        </p:nvPicPr>
        <p:blipFill>
          <a:blip r:embed="rId2"/>
          <a:stretch>
            <a:fillRect/>
          </a:stretch>
        </p:blipFill>
        <p:spPr>
          <a:xfrm>
            <a:off x="1993787" y="2686505"/>
            <a:ext cx="8204425" cy="2117271"/>
          </a:xfrm>
          <a:prstGeom prst="rect">
            <a:avLst/>
          </a:prstGeom>
        </p:spPr>
      </p:pic>
    </p:spTree>
    <p:extLst>
      <p:ext uri="{BB962C8B-B14F-4D97-AF65-F5344CB8AC3E}">
        <p14:creationId xmlns:p14="http://schemas.microsoft.com/office/powerpoint/2010/main" val="362380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9BA8ED6-7F21-4D98-A67E-31DEC38794E7}"/>
              </a:ext>
            </a:extLst>
          </p:cNvPr>
          <p:cNvPicPr>
            <a:picLocks noChangeAspect="1"/>
          </p:cNvPicPr>
          <p:nvPr/>
        </p:nvPicPr>
        <p:blipFill>
          <a:blip r:embed="rId2"/>
          <a:stretch>
            <a:fillRect/>
          </a:stretch>
        </p:blipFill>
        <p:spPr>
          <a:xfrm>
            <a:off x="1971128" y="2202997"/>
            <a:ext cx="8249744" cy="3326946"/>
          </a:xfrm>
          <a:prstGeom prst="rect">
            <a:avLst/>
          </a:prstGeom>
        </p:spPr>
      </p:pic>
    </p:spTree>
    <p:extLst>
      <p:ext uri="{BB962C8B-B14F-4D97-AF65-F5344CB8AC3E}">
        <p14:creationId xmlns:p14="http://schemas.microsoft.com/office/powerpoint/2010/main" val="217237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This is you really using an object for the first time.  Get used to it. Objects are everywhere.  If you’re not clear on this relationship, experiment with it.  Ask questions. Develop your understanding.</a:t>
            </a:r>
          </a:p>
        </p:txBody>
      </p:sp>
    </p:spTree>
    <p:extLst>
      <p:ext uri="{BB962C8B-B14F-4D97-AF65-F5344CB8AC3E}">
        <p14:creationId xmlns:p14="http://schemas.microsoft.com/office/powerpoint/2010/main" val="643301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Don’t think of an object as code.  Think of it, literally, as an object.  You can hold it in your virtual hand and manipulate it in all kinds of ways.  Our </a:t>
            </a:r>
            <a:r>
              <a:rPr lang="en-US" i="1" dirty="0" err="1"/>
              <a:t>divOut</a:t>
            </a:r>
            <a:r>
              <a:rPr lang="en-US" i="1" dirty="0"/>
              <a:t> = </a:t>
            </a:r>
            <a:r>
              <a:rPr lang="en-US" i="1" dirty="0" err="1"/>
              <a:t>document.getElementById</a:t>
            </a:r>
            <a:r>
              <a:rPr lang="en-US" i="1" dirty="0"/>
              <a:t>(“</a:t>
            </a:r>
            <a:r>
              <a:rPr lang="en-US" i="1" dirty="0" err="1"/>
              <a:t>mydiv</a:t>
            </a:r>
            <a:r>
              <a:rPr lang="en-US" i="1" dirty="0"/>
              <a:t>”);</a:t>
            </a:r>
            <a:r>
              <a:rPr lang="en-US" dirty="0"/>
              <a:t> statement has a lot of layers, as do many </a:t>
            </a:r>
            <a:r>
              <a:rPr lang="en-US" dirty="0" err="1"/>
              <a:t>Javascript</a:t>
            </a:r>
            <a:r>
              <a:rPr lang="en-US" dirty="0"/>
              <a:t> statements.  Having the patience to identify and peel away those layers is going to make you a programmer.  Copying it from the internet and stuffing it into your code wherever you </a:t>
            </a:r>
            <a:r>
              <a:rPr lang="en-US" i="1" dirty="0"/>
              <a:t>think</a:t>
            </a:r>
            <a:r>
              <a:rPr lang="en-US" dirty="0"/>
              <a:t> it belongs is the wrong approach and you should squash that impulse here and now.</a:t>
            </a:r>
          </a:p>
        </p:txBody>
      </p:sp>
    </p:spTree>
    <p:extLst>
      <p:ext uri="{BB962C8B-B14F-4D97-AF65-F5344CB8AC3E}">
        <p14:creationId xmlns:p14="http://schemas.microsoft.com/office/powerpoint/2010/main" val="413463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800" dirty="0"/>
              <a:t>Your clues to understanding this statement are:</a:t>
            </a:r>
          </a:p>
          <a:p>
            <a:pPr marL="908050" lvl="1" indent="-457200" fontAlgn="base">
              <a:buFont typeface="+mj-lt"/>
              <a:buAutoNum type="arabicPeriod"/>
            </a:pPr>
            <a:r>
              <a:rPr lang="en-US" sz="2400" dirty="0"/>
              <a:t>The assignment operator (=).</a:t>
            </a:r>
          </a:p>
          <a:p>
            <a:pPr marL="908050" lvl="1" indent="-457200" fontAlgn="base">
              <a:buFont typeface="+mj-lt"/>
              <a:buAutoNum type="arabicPeriod"/>
            </a:pPr>
            <a:r>
              <a:rPr lang="en-US" sz="2400" dirty="0"/>
              <a:t>The dot (.).</a:t>
            </a:r>
          </a:p>
          <a:p>
            <a:pPr marL="908050" lvl="1" indent="-457200" fontAlgn="base">
              <a:buFont typeface="+mj-lt"/>
              <a:buAutoNum type="arabicPeriod"/>
            </a:pPr>
            <a:r>
              <a:rPr lang="en-US" sz="2400" dirty="0"/>
              <a:t>The parentheses (()).</a:t>
            </a:r>
          </a:p>
        </p:txBody>
      </p:sp>
    </p:spTree>
    <p:extLst>
      <p:ext uri="{BB962C8B-B14F-4D97-AF65-F5344CB8AC3E}">
        <p14:creationId xmlns:p14="http://schemas.microsoft.com/office/powerpoint/2010/main" val="1881776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800" dirty="0"/>
              <a:t>Let’s start with the assignment operator.  You learned that an assignment operator has something on the left and something on the right.  I want to reiterate that what goes on the left has to be a variable.</a:t>
            </a:r>
          </a:p>
        </p:txBody>
      </p:sp>
    </p:spTree>
    <p:extLst>
      <p:ext uri="{BB962C8B-B14F-4D97-AF65-F5344CB8AC3E}">
        <p14:creationId xmlns:p14="http://schemas.microsoft.com/office/powerpoint/2010/main" val="1457254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000" dirty="0"/>
              <a:t>It </a:t>
            </a:r>
            <a:r>
              <a:rPr lang="en-US" sz="6000" b="1" i="1" dirty="0"/>
              <a:t>has </a:t>
            </a:r>
            <a:r>
              <a:rPr lang="en-US" sz="6000" dirty="0"/>
              <a:t>to be.</a:t>
            </a:r>
          </a:p>
        </p:txBody>
      </p:sp>
    </p:spTree>
    <p:extLst>
      <p:ext uri="{BB962C8B-B14F-4D97-AF65-F5344CB8AC3E}">
        <p14:creationId xmlns:p14="http://schemas.microsoft.com/office/powerpoint/2010/main" val="190891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000" dirty="0"/>
              <a:t>A variable.</a:t>
            </a:r>
          </a:p>
        </p:txBody>
      </p:sp>
    </p:spTree>
    <p:extLst>
      <p:ext uri="{BB962C8B-B14F-4D97-AF65-F5344CB8AC3E}">
        <p14:creationId xmlns:p14="http://schemas.microsoft.com/office/powerpoint/2010/main" val="24251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000" dirty="0"/>
              <a:t>Nothing else.</a:t>
            </a:r>
          </a:p>
        </p:txBody>
      </p:sp>
    </p:spTree>
    <p:extLst>
      <p:ext uri="{BB962C8B-B14F-4D97-AF65-F5344CB8AC3E}">
        <p14:creationId xmlns:p14="http://schemas.microsoft.com/office/powerpoint/2010/main" val="393508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5400" dirty="0"/>
              <a:t>There are no exceptions.</a:t>
            </a:r>
          </a:p>
        </p:txBody>
      </p:sp>
    </p:spTree>
    <p:extLst>
      <p:ext uri="{BB962C8B-B14F-4D97-AF65-F5344CB8AC3E}">
        <p14:creationId xmlns:p14="http://schemas.microsoft.com/office/powerpoint/2010/main" val="376410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000" dirty="0"/>
              <a:t>None.</a:t>
            </a:r>
          </a:p>
        </p:txBody>
      </p:sp>
    </p:spTree>
    <p:extLst>
      <p:ext uri="{BB962C8B-B14F-4D97-AF65-F5344CB8AC3E}">
        <p14:creationId xmlns:p14="http://schemas.microsoft.com/office/powerpoint/2010/main" val="2541684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000" dirty="0"/>
              <a:t>Not even one.</a:t>
            </a:r>
          </a:p>
        </p:txBody>
      </p:sp>
    </p:spTree>
    <p:extLst>
      <p:ext uri="{BB962C8B-B14F-4D97-AF65-F5344CB8AC3E}">
        <p14:creationId xmlns:p14="http://schemas.microsoft.com/office/powerpoint/2010/main" val="141170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200" dirty="0"/>
              <a:t>This tutorial will teach you how to manipulate HTML elements through </a:t>
            </a:r>
            <a:r>
              <a:rPr lang="en-US" sz="3200" dirty="0" err="1"/>
              <a:t>Javascript</a:t>
            </a:r>
            <a:r>
              <a:rPr lang="en-US" sz="3200" dirty="0"/>
              <a:t>.</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6000" dirty="0"/>
              <a:t>It </a:t>
            </a:r>
            <a:r>
              <a:rPr lang="en-US" sz="6000" b="1" i="1" dirty="0"/>
              <a:t>must</a:t>
            </a:r>
            <a:r>
              <a:rPr lang="en-US" sz="6000" dirty="0"/>
              <a:t> be a variable.</a:t>
            </a:r>
          </a:p>
        </p:txBody>
      </p:sp>
    </p:spTree>
    <p:extLst>
      <p:ext uri="{BB962C8B-B14F-4D97-AF65-F5344CB8AC3E}">
        <p14:creationId xmlns:p14="http://schemas.microsoft.com/office/powerpoint/2010/main" val="124197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4800" dirty="0"/>
              <a:t>What goes on the left side of an assignment operator?</a:t>
            </a:r>
          </a:p>
        </p:txBody>
      </p:sp>
    </p:spTree>
    <p:extLst>
      <p:ext uri="{BB962C8B-B14F-4D97-AF65-F5344CB8AC3E}">
        <p14:creationId xmlns:p14="http://schemas.microsoft.com/office/powerpoint/2010/main" val="418130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5400" dirty="0"/>
              <a:t>That’s right...a variable.</a:t>
            </a:r>
          </a:p>
        </p:txBody>
      </p:sp>
    </p:spTree>
    <p:extLst>
      <p:ext uri="{BB962C8B-B14F-4D97-AF65-F5344CB8AC3E}">
        <p14:creationId xmlns:p14="http://schemas.microsoft.com/office/powerpoint/2010/main" val="2111307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The right side of an assignment operator has a value.  That value will go into the variable on the left side. That value can come in several different formats, like a straight up value, a calculation, or a function call that manufactures and returns a value.  That’s what this is. A function call.</a:t>
            </a:r>
          </a:p>
        </p:txBody>
      </p:sp>
    </p:spTree>
    <p:extLst>
      <p:ext uri="{BB962C8B-B14F-4D97-AF65-F5344CB8AC3E}">
        <p14:creationId xmlns:p14="http://schemas.microsoft.com/office/powerpoint/2010/main" val="2073699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The function is </a:t>
            </a:r>
            <a:r>
              <a:rPr lang="en-US" sz="2400" i="1" dirty="0" err="1"/>
              <a:t>getElementById</a:t>
            </a:r>
            <a:r>
              <a:rPr lang="en-US" sz="2400" i="1" dirty="0"/>
              <a:t>()</a:t>
            </a:r>
            <a:r>
              <a:rPr lang="en-US" sz="2400" dirty="0"/>
              <a:t>.  The parentheses give that away.  Those parentheses are used for arguments, which are values that get passed into the function so that it can do its job.  I’ll talk about that in a minute.</a:t>
            </a:r>
          </a:p>
        </p:txBody>
      </p:sp>
    </p:spTree>
    <p:extLst>
      <p:ext uri="{BB962C8B-B14F-4D97-AF65-F5344CB8AC3E}">
        <p14:creationId xmlns:p14="http://schemas.microsoft.com/office/powerpoint/2010/main" val="2853192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The function is </a:t>
            </a:r>
            <a:r>
              <a:rPr lang="en-US" sz="2400" b="1" i="1" dirty="0"/>
              <a:t>not</a:t>
            </a:r>
            <a:r>
              <a:rPr lang="en-US" sz="2400" dirty="0"/>
              <a:t> </a:t>
            </a:r>
            <a:r>
              <a:rPr lang="en-US" sz="2400" i="1" dirty="0" err="1"/>
              <a:t>document.getElementById</a:t>
            </a:r>
            <a:r>
              <a:rPr lang="en-US" sz="2400" i="1" dirty="0"/>
              <a:t>()</a:t>
            </a:r>
            <a:r>
              <a:rPr lang="en-US" sz="2400" dirty="0"/>
              <a:t>.  The dot gives that away.  The dot is a connector between an object and its properties and functions.  That makes </a:t>
            </a:r>
            <a:r>
              <a:rPr lang="en-US" sz="2400" i="1" dirty="0"/>
              <a:t>document</a:t>
            </a:r>
            <a:r>
              <a:rPr lang="en-US" sz="2400" dirty="0"/>
              <a:t> and object and </a:t>
            </a:r>
            <a:r>
              <a:rPr lang="en-US" sz="2400" i="1" dirty="0" err="1"/>
              <a:t>getElementById</a:t>
            </a:r>
            <a:r>
              <a:rPr lang="en-US" sz="2400" i="1" dirty="0"/>
              <a:t>()</a:t>
            </a:r>
            <a:r>
              <a:rPr lang="en-US" sz="2400" dirty="0"/>
              <a:t> one of its functions.</a:t>
            </a:r>
          </a:p>
        </p:txBody>
      </p:sp>
    </p:spTree>
    <p:extLst>
      <p:ext uri="{BB962C8B-B14F-4D97-AF65-F5344CB8AC3E}">
        <p14:creationId xmlns:p14="http://schemas.microsoft.com/office/powerpoint/2010/main" val="2496305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The argument inside the parentheses is the information the function needs in order to complete its task.  If we’re telling it to get us an element using the id as defining criteria, then we’d better tell it which id we want it to look for.</a:t>
            </a:r>
          </a:p>
        </p:txBody>
      </p:sp>
    </p:spTree>
    <p:extLst>
      <p:ext uri="{BB962C8B-B14F-4D97-AF65-F5344CB8AC3E}">
        <p14:creationId xmlns:p14="http://schemas.microsoft.com/office/powerpoint/2010/main" val="2819156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lgn="just">
              <a:buNone/>
            </a:pPr>
            <a:r>
              <a:rPr lang="en-US" sz="2400" dirty="0"/>
              <a:t>Think about why the </a:t>
            </a:r>
            <a:r>
              <a:rPr lang="en-US" sz="2400" i="1" dirty="0"/>
              <a:t>document</a:t>
            </a:r>
            <a:r>
              <a:rPr lang="en-US" sz="2400" dirty="0"/>
              <a:t> as an object, has such a function.  Our document object, which is represented by the &lt;html&gt; tag, is the grandparent of the whole page.  All of our other elements are inside of it. Where else are we going to look for these elements?</a:t>
            </a:r>
          </a:p>
        </p:txBody>
      </p:sp>
    </p:spTree>
    <p:extLst>
      <p:ext uri="{BB962C8B-B14F-4D97-AF65-F5344CB8AC3E}">
        <p14:creationId xmlns:p14="http://schemas.microsoft.com/office/powerpoint/2010/main" val="2550055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normAutofit lnSpcReduction="10000"/>
          </a:bodyPr>
          <a:lstStyle/>
          <a:p>
            <a:pPr fontAlgn="base"/>
            <a:r>
              <a:rPr lang="en-US" dirty="0"/>
              <a:t>I’ve looked online and seen code that uses “</a:t>
            </a:r>
            <a:r>
              <a:rPr lang="en-US" dirty="0" err="1"/>
              <a:t>document.getElementById</a:t>
            </a:r>
            <a:r>
              <a:rPr lang="en-US" dirty="0"/>
              <a:t>(“</a:t>
            </a:r>
            <a:r>
              <a:rPr lang="en-US" dirty="0" err="1"/>
              <a:t>someid</a:t>
            </a:r>
            <a:r>
              <a:rPr lang="en-US" dirty="0"/>
              <a:t>”).</a:t>
            </a:r>
            <a:r>
              <a:rPr lang="en-US" dirty="0" err="1"/>
              <a:t>innerHTML</a:t>
            </a:r>
            <a:r>
              <a:rPr lang="en-US" dirty="0"/>
              <a:t> = “Some String”.  Why do we have to store it in a variable?</a:t>
            </a:r>
          </a:p>
          <a:p>
            <a:pPr lvl="1" fontAlgn="base">
              <a:buFont typeface="Wingdings" panose="05000000000000000000" pitchFamily="2" charset="2"/>
              <a:buChar char="v"/>
            </a:pPr>
            <a:r>
              <a:rPr lang="en-US" dirty="0" err="1"/>
              <a:t>getElementById</a:t>
            </a:r>
            <a:r>
              <a:rPr lang="en-US" dirty="0"/>
              <a:t>() is a function that looks through the entire page, finds the object with the matching id attribute, and </a:t>
            </a:r>
            <a:r>
              <a:rPr lang="en-US" b="1" i="1" dirty="0"/>
              <a:t>returns</a:t>
            </a:r>
            <a:r>
              <a:rPr lang="en-US" dirty="0"/>
              <a:t> it.  When a function returns a value in this way, the call actually takes on the guise of that value.  That means you can use it </a:t>
            </a:r>
            <a:r>
              <a:rPr lang="en-US" b="1" i="1" dirty="0"/>
              <a:t>as</a:t>
            </a:r>
            <a:r>
              <a:rPr lang="en-US" dirty="0"/>
              <a:t> that value.  The function call is a </a:t>
            </a:r>
            <a:r>
              <a:rPr lang="en-US" i="1" dirty="0"/>
              <a:t>one-and-done</a:t>
            </a:r>
            <a:r>
              <a:rPr lang="en-US" dirty="0"/>
              <a:t> situation so, if you need that value later on, it’s worth storing it in a variable.  If you only need it the one time, you can use it right there on the spot. Since </a:t>
            </a:r>
            <a:r>
              <a:rPr lang="en-US" dirty="0" err="1"/>
              <a:t>getElementById</a:t>
            </a:r>
            <a:r>
              <a:rPr lang="en-US" dirty="0"/>
              <a:t>() returns and object, you can use the function call </a:t>
            </a:r>
            <a:r>
              <a:rPr lang="en-US" b="1" i="1" dirty="0"/>
              <a:t>as</a:t>
            </a:r>
            <a:r>
              <a:rPr lang="en-US" dirty="0"/>
              <a:t> that object and access its </a:t>
            </a:r>
            <a:r>
              <a:rPr lang="en-US" dirty="0" err="1"/>
              <a:t>innerHTML</a:t>
            </a:r>
            <a:r>
              <a:rPr lang="en-US" dirty="0"/>
              <a:t>.</a:t>
            </a:r>
          </a:p>
        </p:txBody>
      </p:sp>
    </p:spTree>
    <p:extLst>
      <p:ext uri="{BB962C8B-B14F-4D97-AF65-F5344CB8AC3E}">
        <p14:creationId xmlns:p14="http://schemas.microsoft.com/office/powerpoint/2010/main" val="255609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ASMD and the Countdown Revisited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ASMD uses a lot of alerts.  Can you change it so that it doesn’t use any alerts?</a:t>
            </a:r>
          </a:p>
          <a:p>
            <a:r>
              <a:rPr lang="en-US" dirty="0"/>
              <a:t>Can you change The Countdown so that it doesn’t use any alerts, but </a:t>
            </a:r>
            <a:r>
              <a:rPr lang="en-US" b="1" i="1" dirty="0"/>
              <a:t>still</a:t>
            </a:r>
            <a:r>
              <a:rPr lang="en-US" dirty="0"/>
              <a:t> shows the countdown?</a:t>
            </a:r>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As was stated before, HTML is a front end language.  Almost its entire purpose is to display information to a user.  With CSS, you can dress it up all nice and sharp, but with </a:t>
            </a:r>
            <a:r>
              <a:rPr lang="en-US" dirty="0" err="1"/>
              <a:t>Javascript</a:t>
            </a:r>
            <a:r>
              <a:rPr lang="en-US" dirty="0"/>
              <a:t>, you can make it dance.  The key to doing this is making connections between the HTML elements and the variables that represent them in </a:t>
            </a:r>
            <a:r>
              <a:rPr lang="en-US" dirty="0" err="1"/>
              <a:t>Javascript</a:t>
            </a:r>
            <a:r>
              <a:rPr lang="en-US" dirty="0"/>
              <a:t>.</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You can make variables in </a:t>
            </a:r>
            <a:r>
              <a:rPr lang="en-US" sz="2800" dirty="0" err="1"/>
              <a:t>Javascript</a:t>
            </a:r>
            <a:r>
              <a:rPr lang="en-US" sz="2800" dirty="0"/>
              <a:t> that can represent your HTML elements.  In fact, if you want your page to do anything, you have to do this.</a:t>
            </a:r>
          </a:p>
        </p:txBody>
      </p:sp>
    </p:spTree>
    <p:extLst>
      <p:ext uri="{BB962C8B-B14F-4D97-AF65-F5344CB8AC3E}">
        <p14:creationId xmlns:p14="http://schemas.microsoft.com/office/powerpoint/2010/main" val="354187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The best thing about it is that the objects already exist.  As soon as you load your browser, it reads your HTML and converts all of your tags into objects.  You just need a way to grab them and store them in variables.</a:t>
            </a:r>
          </a:p>
        </p:txBody>
      </p:sp>
    </p:spTree>
    <p:extLst>
      <p:ext uri="{BB962C8B-B14F-4D97-AF65-F5344CB8AC3E}">
        <p14:creationId xmlns:p14="http://schemas.microsoft.com/office/powerpoint/2010/main" val="244347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Elements as Objects.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TotalTime>
  <Words>402</Words>
  <Application>Microsoft Office PowerPoint</Application>
  <PresentationFormat>Widescreen</PresentationFormat>
  <Paragraphs>76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MS Shell Dlg 2</vt:lpstr>
      <vt:lpstr>Wingdings</vt:lpstr>
      <vt:lpstr>Wingdings 3</vt:lpstr>
      <vt:lpstr>Madison</vt:lpstr>
      <vt:lpstr>Elements as Objects</vt:lpstr>
      <vt:lpstr>OBJECTIVE</vt:lpstr>
      <vt:lpstr>Objective</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ASMD and the Countdown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15</cp:revision>
  <dcterms:created xsi:type="dcterms:W3CDTF">2018-06-30T13:23:20Z</dcterms:created>
  <dcterms:modified xsi:type="dcterms:W3CDTF">2018-09-15T11:19:08Z</dcterms:modified>
</cp:coreProperties>
</file>