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61" r:id="rId12"/>
    <p:sldId id="262" r:id="rId13"/>
    <p:sldId id="26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276" r:id="rId35"/>
    <p:sldId id="277" r:id="rId36"/>
    <p:sldId id="314" r:id="rId37"/>
    <p:sldId id="315" r:id="rId38"/>
    <p:sldId id="316" r:id="rId39"/>
    <p:sldId id="317" r:id="rId40"/>
    <p:sldId id="281" r:id="rId41"/>
    <p:sldId id="282" r:id="rId42"/>
    <p:sldId id="318" r:id="rId43"/>
    <p:sldId id="287" r:id="rId44"/>
    <p:sldId id="288" r:id="rId45"/>
    <p:sldId id="31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2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9/19/2018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The input Tag</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#17</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An &lt;input&gt; tag is a self closing tag, which means that there’s no </a:t>
            </a:r>
            <a:r>
              <a:rPr lang="en-US" dirty="0" err="1"/>
              <a:t>innerHTML</a:t>
            </a:r>
            <a:r>
              <a:rPr lang="en-US" dirty="0"/>
              <a:t>.  It has one very important attribute. The type will be either “text” or “checkbox” (I’ll let you figure out which creates which).  The box will appear differently based on this value. You’ll see how to use them, and the different attributes that affect them, during the construction.</a:t>
            </a:r>
          </a:p>
        </p:txBody>
      </p:sp>
    </p:spTree>
    <p:extLst>
      <p:ext uri="{BB962C8B-B14F-4D97-AF65-F5344CB8AC3E}">
        <p14:creationId xmlns:p14="http://schemas.microsoft.com/office/powerpoint/2010/main" val="380836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lnSpcReduction="10000"/>
          </a:bodyPr>
          <a:lstStyle/>
          <a:p>
            <a:pPr marL="457200" indent="-457200" fontAlgn="base">
              <a:buFont typeface="+mj-lt"/>
              <a:buAutoNum type="arabicPeriod"/>
            </a:pPr>
            <a:r>
              <a:rPr lang="en-US" dirty="0"/>
              <a:t>Create a folder somewhere on your drive and label it Input Tag.</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Save the empty file to your folder and name the file “index.html”.</a:t>
            </a:r>
          </a:p>
          <a:p>
            <a:pPr marL="800100" lvl="1" indent="-342900" fontAlgn="base">
              <a:buFont typeface="+mj-lt"/>
              <a:buAutoNum type="alphaLcParenR"/>
            </a:pPr>
            <a:r>
              <a:rPr lang="en-US" dirty="0"/>
              <a:t>All first pages on a website are called index.</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  You should </a:t>
            </a:r>
            <a:r>
              <a:rPr lang="en-US" b="1" i="1" dirty="0"/>
              <a:t>not</a:t>
            </a:r>
            <a:r>
              <a:rPr lang="en-US" dirty="0"/>
              <a:t> type my comments into your code.</a:t>
            </a:r>
          </a:p>
        </p:txBody>
      </p:sp>
    </p:spTree>
    <p:extLst>
      <p:ext uri="{BB962C8B-B14F-4D97-AF65-F5344CB8AC3E}">
        <p14:creationId xmlns:p14="http://schemas.microsoft.com/office/powerpoint/2010/main" val="417540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5EF08D4B-549A-432B-933A-26EED26BA30C}"/>
              </a:ext>
            </a:extLst>
          </p:cNvPr>
          <p:cNvPicPr>
            <a:picLocks noChangeAspect="1"/>
          </p:cNvPicPr>
          <p:nvPr/>
        </p:nvPicPr>
        <p:blipFill>
          <a:blip r:embed="rId2"/>
          <a:stretch>
            <a:fillRect/>
          </a:stretch>
        </p:blipFill>
        <p:spPr>
          <a:xfrm>
            <a:off x="1371600" y="2755655"/>
            <a:ext cx="9785045" cy="2041402"/>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6A1A06A-6D2A-43CF-87C0-396024F330CF}"/>
              </a:ext>
            </a:extLst>
          </p:cNvPr>
          <p:cNvPicPr>
            <a:picLocks noChangeAspect="1"/>
          </p:cNvPicPr>
          <p:nvPr/>
        </p:nvPicPr>
        <p:blipFill>
          <a:blip r:embed="rId2"/>
          <a:stretch>
            <a:fillRect/>
          </a:stretch>
        </p:blipFill>
        <p:spPr>
          <a:xfrm>
            <a:off x="1317171" y="2486147"/>
            <a:ext cx="9844087" cy="2486569"/>
          </a:xfrm>
          <a:prstGeom prst="rect">
            <a:avLst/>
          </a:prstGeom>
        </p:spPr>
      </p:pic>
    </p:spTree>
    <p:extLst>
      <p:ext uri="{BB962C8B-B14F-4D97-AF65-F5344CB8AC3E}">
        <p14:creationId xmlns:p14="http://schemas.microsoft.com/office/powerpoint/2010/main" val="282059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05955DC-99D2-4968-BFF2-8D3B9967C4AF}"/>
              </a:ext>
            </a:extLst>
          </p:cNvPr>
          <p:cNvPicPr>
            <a:picLocks noChangeAspect="1"/>
          </p:cNvPicPr>
          <p:nvPr/>
        </p:nvPicPr>
        <p:blipFill>
          <a:blip r:embed="rId2"/>
          <a:stretch>
            <a:fillRect/>
          </a:stretch>
        </p:blipFill>
        <p:spPr>
          <a:xfrm>
            <a:off x="1750474" y="2296205"/>
            <a:ext cx="8691051" cy="3299052"/>
          </a:xfrm>
          <a:prstGeom prst="rect">
            <a:avLst/>
          </a:prstGeom>
        </p:spPr>
      </p:pic>
    </p:spTree>
    <p:extLst>
      <p:ext uri="{BB962C8B-B14F-4D97-AF65-F5344CB8AC3E}">
        <p14:creationId xmlns:p14="http://schemas.microsoft.com/office/powerpoint/2010/main" val="118550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88E177A-2163-4952-9F53-F9D3B5815395}"/>
              </a:ext>
            </a:extLst>
          </p:cNvPr>
          <p:cNvPicPr>
            <a:picLocks noChangeAspect="1"/>
          </p:cNvPicPr>
          <p:nvPr/>
        </p:nvPicPr>
        <p:blipFill>
          <a:blip r:embed="rId2"/>
          <a:stretch>
            <a:fillRect/>
          </a:stretch>
        </p:blipFill>
        <p:spPr>
          <a:xfrm>
            <a:off x="1568630" y="2138362"/>
            <a:ext cx="9054740" cy="3239181"/>
          </a:xfrm>
          <a:prstGeom prst="rect">
            <a:avLst/>
          </a:prstGeom>
        </p:spPr>
      </p:pic>
    </p:spTree>
    <p:extLst>
      <p:ext uri="{BB962C8B-B14F-4D97-AF65-F5344CB8AC3E}">
        <p14:creationId xmlns:p14="http://schemas.microsoft.com/office/powerpoint/2010/main" val="270362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749FDB4-A472-4BEF-83F1-2C557119CDC3}"/>
              </a:ext>
            </a:extLst>
          </p:cNvPr>
          <p:cNvPicPr>
            <a:picLocks noChangeAspect="1"/>
          </p:cNvPicPr>
          <p:nvPr/>
        </p:nvPicPr>
        <p:blipFill>
          <a:blip r:embed="rId2"/>
          <a:stretch>
            <a:fillRect/>
          </a:stretch>
        </p:blipFill>
        <p:spPr>
          <a:xfrm>
            <a:off x="1843796" y="2281237"/>
            <a:ext cx="8860263" cy="2889477"/>
          </a:xfrm>
          <a:prstGeom prst="rect">
            <a:avLst/>
          </a:prstGeom>
        </p:spPr>
      </p:pic>
    </p:spTree>
    <p:extLst>
      <p:ext uri="{BB962C8B-B14F-4D97-AF65-F5344CB8AC3E}">
        <p14:creationId xmlns:p14="http://schemas.microsoft.com/office/powerpoint/2010/main" val="341663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70C4B86-FFD5-4AA5-8E71-4622A2C15A53}"/>
              </a:ext>
            </a:extLst>
          </p:cNvPr>
          <p:cNvPicPr>
            <a:picLocks noChangeAspect="1"/>
          </p:cNvPicPr>
          <p:nvPr/>
        </p:nvPicPr>
        <p:blipFill>
          <a:blip r:embed="rId2"/>
          <a:stretch>
            <a:fillRect/>
          </a:stretch>
        </p:blipFill>
        <p:spPr>
          <a:xfrm>
            <a:off x="1335671" y="2814861"/>
            <a:ext cx="9520658" cy="1896836"/>
          </a:xfrm>
          <a:prstGeom prst="rect">
            <a:avLst/>
          </a:prstGeom>
        </p:spPr>
      </p:pic>
    </p:spTree>
    <p:extLst>
      <p:ext uri="{BB962C8B-B14F-4D97-AF65-F5344CB8AC3E}">
        <p14:creationId xmlns:p14="http://schemas.microsoft.com/office/powerpoint/2010/main" val="180196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C916525-3472-4933-8601-50F5A2F08A90}"/>
              </a:ext>
            </a:extLst>
          </p:cNvPr>
          <p:cNvPicPr>
            <a:picLocks noChangeAspect="1"/>
          </p:cNvPicPr>
          <p:nvPr/>
        </p:nvPicPr>
        <p:blipFill>
          <a:blip r:embed="rId2"/>
          <a:stretch>
            <a:fillRect/>
          </a:stretch>
        </p:blipFill>
        <p:spPr>
          <a:xfrm>
            <a:off x="1752832" y="1885285"/>
            <a:ext cx="8686335" cy="3768499"/>
          </a:xfrm>
          <a:prstGeom prst="rect">
            <a:avLst/>
          </a:prstGeom>
        </p:spPr>
      </p:pic>
    </p:spTree>
    <p:extLst>
      <p:ext uri="{BB962C8B-B14F-4D97-AF65-F5344CB8AC3E}">
        <p14:creationId xmlns:p14="http://schemas.microsoft.com/office/powerpoint/2010/main" val="250155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81CE4B6-A645-4CA7-A14A-AB8E1F73926F}"/>
              </a:ext>
            </a:extLst>
          </p:cNvPr>
          <p:cNvPicPr>
            <a:picLocks noChangeAspect="1"/>
          </p:cNvPicPr>
          <p:nvPr/>
        </p:nvPicPr>
        <p:blipFill>
          <a:blip r:embed="rId2"/>
          <a:stretch>
            <a:fillRect/>
          </a:stretch>
        </p:blipFill>
        <p:spPr>
          <a:xfrm>
            <a:off x="1539843" y="1976437"/>
            <a:ext cx="9030296" cy="3901849"/>
          </a:xfrm>
          <a:prstGeom prst="rect">
            <a:avLst/>
          </a:prstGeom>
        </p:spPr>
      </p:pic>
    </p:spTree>
    <p:extLst>
      <p:ext uri="{BB962C8B-B14F-4D97-AF65-F5344CB8AC3E}">
        <p14:creationId xmlns:p14="http://schemas.microsoft.com/office/powerpoint/2010/main" val="232675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B187BB1B-1D36-4137-8DE1-2736086045C7}"/>
              </a:ext>
            </a:extLst>
          </p:cNvPr>
          <p:cNvPicPr>
            <a:picLocks noChangeAspect="1"/>
          </p:cNvPicPr>
          <p:nvPr/>
        </p:nvPicPr>
        <p:blipFill>
          <a:blip r:embed="rId2"/>
          <a:stretch>
            <a:fillRect/>
          </a:stretch>
        </p:blipFill>
        <p:spPr>
          <a:xfrm>
            <a:off x="1918230" y="1533734"/>
            <a:ext cx="8355540" cy="4965038"/>
          </a:xfrm>
          <a:prstGeom prst="rect">
            <a:avLst/>
          </a:prstGeom>
        </p:spPr>
      </p:pic>
    </p:spTree>
    <p:extLst>
      <p:ext uri="{BB962C8B-B14F-4D97-AF65-F5344CB8AC3E}">
        <p14:creationId xmlns:p14="http://schemas.microsoft.com/office/powerpoint/2010/main" val="105616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F8119600-D388-447F-B98A-B7192C4AC371}"/>
              </a:ext>
            </a:extLst>
          </p:cNvPr>
          <p:cNvPicPr>
            <a:picLocks noChangeAspect="1"/>
          </p:cNvPicPr>
          <p:nvPr/>
        </p:nvPicPr>
        <p:blipFill>
          <a:blip r:embed="rId2"/>
          <a:stretch>
            <a:fillRect/>
          </a:stretch>
        </p:blipFill>
        <p:spPr>
          <a:xfrm>
            <a:off x="1770103" y="1885285"/>
            <a:ext cx="8651794" cy="4254258"/>
          </a:xfrm>
          <a:prstGeom prst="rect">
            <a:avLst/>
          </a:prstGeom>
        </p:spPr>
      </p:pic>
    </p:spTree>
    <p:extLst>
      <p:ext uri="{BB962C8B-B14F-4D97-AF65-F5344CB8AC3E}">
        <p14:creationId xmlns:p14="http://schemas.microsoft.com/office/powerpoint/2010/main" val="2560973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90AEE4B-B79B-422F-BAFA-211DBC73AD9C}"/>
              </a:ext>
            </a:extLst>
          </p:cNvPr>
          <p:cNvPicPr>
            <a:picLocks noChangeAspect="1"/>
          </p:cNvPicPr>
          <p:nvPr/>
        </p:nvPicPr>
        <p:blipFill>
          <a:blip r:embed="rId2"/>
          <a:stretch>
            <a:fillRect/>
          </a:stretch>
        </p:blipFill>
        <p:spPr>
          <a:xfrm>
            <a:off x="1793753" y="1885285"/>
            <a:ext cx="8604493" cy="3988254"/>
          </a:xfrm>
          <a:prstGeom prst="rect">
            <a:avLst/>
          </a:prstGeom>
        </p:spPr>
      </p:pic>
    </p:spTree>
    <p:extLst>
      <p:ext uri="{BB962C8B-B14F-4D97-AF65-F5344CB8AC3E}">
        <p14:creationId xmlns:p14="http://schemas.microsoft.com/office/powerpoint/2010/main" val="1787534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F73D48E-503A-4644-9A57-F22F14DE9C74}"/>
              </a:ext>
            </a:extLst>
          </p:cNvPr>
          <p:cNvPicPr>
            <a:picLocks noChangeAspect="1"/>
          </p:cNvPicPr>
          <p:nvPr/>
        </p:nvPicPr>
        <p:blipFill>
          <a:blip r:embed="rId2"/>
          <a:stretch>
            <a:fillRect/>
          </a:stretch>
        </p:blipFill>
        <p:spPr>
          <a:xfrm>
            <a:off x="1666826" y="1481137"/>
            <a:ext cx="8858347" cy="4568807"/>
          </a:xfrm>
          <a:prstGeom prst="rect">
            <a:avLst/>
          </a:prstGeom>
        </p:spPr>
      </p:pic>
    </p:spTree>
    <p:extLst>
      <p:ext uri="{BB962C8B-B14F-4D97-AF65-F5344CB8AC3E}">
        <p14:creationId xmlns:p14="http://schemas.microsoft.com/office/powerpoint/2010/main" val="3673144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3A5E64E-7535-42E5-84B0-986BAC5A8F8F}"/>
              </a:ext>
            </a:extLst>
          </p:cNvPr>
          <p:cNvPicPr>
            <a:picLocks noChangeAspect="1"/>
          </p:cNvPicPr>
          <p:nvPr/>
        </p:nvPicPr>
        <p:blipFill>
          <a:blip r:embed="rId2"/>
          <a:stretch>
            <a:fillRect/>
          </a:stretch>
        </p:blipFill>
        <p:spPr>
          <a:xfrm>
            <a:off x="1798978" y="1664153"/>
            <a:ext cx="8594044" cy="4475389"/>
          </a:xfrm>
          <a:prstGeom prst="rect">
            <a:avLst/>
          </a:prstGeom>
        </p:spPr>
      </p:pic>
    </p:spTree>
    <p:extLst>
      <p:ext uri="{BB962C8B-B14F-4D97-AF65-F5344CB8AC3E}">
        <p14:creationId xmlns:p14="http://schemas.microsoft.com/office/powerpoint/2010/main" val="1078134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EB18CA8-A4E0-4C7A-A033-AE28C8B916A3}"/>
              </a:ext>
            </a:extLst>
          </p:cNvPr>
          <p:cNvPicPr>
            <a:picLocks noChangeAspect="1"/>
          </p:cNvPicPr>
          <p:nvPr/>
        </p:nvPicPr>
        <p:blipFill>
          <a:blip r:embed="rId2"/>
          <a:stretch>
            <a:fillRect/>
          </a:stretch>
        </p:blipFill>
        <p:spPr>
          <a:xfrm>
            <a:off x="1994412" y="1446648"/>
            <a:ext cx="8203176" cy="5039243"/>
          </a:xfrm>
          <a:prstGeom prst="rect">
            <a:avLst/>
          </a:prstGeom>
        </p:spPr>
      </p:pic>
    </p:spTree>
    <p:extLst>
      <p:ext uri="{BB962C8B-B14F-4D97-AF65-F5344CB8AC3E}">
        <p14:creationId xmlns:p14="http://schemas.microsoft.com/office/powerpoint/2010/main" val="77934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8D92AE9-FAED-4535-8752-3279A462E6F5}"/>
              </a:ext>
            </a:extLst>
          </p:cNvPr>
          <p:cNvPicPr>
            <a:picLocks noChangeAspect="1"/>
          </p:cNvPicPr>
          <p:nvPr/>
        </p:nvPicPr>
        <p:blipFill>
          <a:blip r:embed="rId2"/>
          <a:stretch>
            <a:fillRect/>
          </a:stretch>
        </p:blipFill>
        <p:spPr>
          <a:xfrm>
            <a:off x="1524612" y="1784800"/>
            <a:ext cx="9142776" cy="4265144"/>
          </a:xfrm>
          <a:prstGeom prst="rect">
            <a:avLst/>
          </a:prstGeom>
        </p:spPr>
      </p:pic>
    </p:spTree>
    <p:extLst>
      <p:ext uri="{BB962C8B-B14F-4D97-AF65-F5344CB8AC3E}">
        <p14:creationId xmlns:p14="http://schemas.microsoft.com/office/powerpoint/2010/main" val="1127061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E4103E8-490B-469D-941E-5E657C245F89}"/>
              </a:ext>
            </a:extLst>
          </p:cNvPr>
          <p:cNvPicPr>
            <a:picLocks noChangeAspect="1"/>
          </p:cNvPicPr>
          <p:nvPr/>
        </p:nvPicPr>
        <p:blipFill>
          <a:blip r:embed="rId2"/>
          <a:stretch>
            <a:fillRect/>
          </a:stretch>
        </p:blipFill>
        <p:spPr>
          <a:xfrm>
            <a:off x="1284797" y="1947390"/>
            <a:ext cx="9829298" cy="4017981"/>
          </a:xfrm>
          <a:prstGeom prst="rect">
            <a:avLst/>
          </a:prstGeom>
        </p:spPr>
      </p:pic>
    </p:spTree>
    <p:extLst>
      <p:ext uri="{BB962C8B-B14F-4D97-AF65-F5344CB8AC3E}">
        <p14:creationId xmlns:p14="http://schemas.microsoft.com/office/powerpoint/2010/main" val="824466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187C970-19BE-487F-87E4-EE6BAAD3DEC6}"/>
              </a:ext>
            </a:extLst>
          </p:cNvPr>
          <p:cNvPicPr>
            <a:picLocks noChangeAspect="1"/>
          </p:cNvPicPr>
          <p:nvPr/>
        </p:nvPicPr>
        <p:blipFill>
          <a:blip r:embed="rId2"/>
          <a:stretch>
            <a:fillRect/>
          </a:stretch>
        </p:blipFill>
        <p:spPr>
          <a:xfrm>
            <a:off x="1796152" y="1494745"/>
            <a:ext cx="8599695" cy="4664057"/>
          </a:xfrm>
          <a:prstGeom prst="rect">
            <a:avLst/>
          </a:prstGeom>
        </p:spPr>
      </p:pic>
    </p:spTree>
    <p:extLst>
      <p:ext uri="{BB962C8B-B14F-4D97-AF65-F5344CB8AC3E}">
        <p14:creationId xmlns:p14="http://schemas.microsoft.com/office/powerpoint/2010/main" val="156069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By the end of this tutorial, you should understand how to use the input tag to get some basic information from an end user.</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F6A069C-6A19-4E46-A38B-656DF6E8F97F}"/>
              </a:ext>
            </a:extLst>
          </p:cNvPr>
          <p:cNvPicPr>
            <a:picLocks noChangeAspect="1"/>
          </p:cNvPicPr>
          <p:nvPr/>
        </p:nvPicPr>
        <p:blipFill>
          <a:blip r:embed="rId2"/>
          <a:stretch>
            <a:fillRect/>
          </a:stretch>
        </p:blipFill>
        <p:spPr>
          <a:xfrm>
            <a:off x="1427958" y="2043792"/>
            <a:ext cx="9336083" cy="3616779"/>
          </a:xfrm>
          <a:prstGeom prst="rect">
            <a:avLst/>
          </a:prstGeom>
        </p:spPr>
      </p:pic>
    </p:spTree>
    <p:extLst>
      <p:ext uri="{BB962C8B-B14F-4D97-AF65-F5344CB8AC3E}">
        <p14:creationId xmlns:p14="http://schemas.microsoft.com/office/powerpoint/2010/main" val="1130971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DD3365A-C67C-4B50-9473-C1B666EF3D9C}"/>
              </a:ext>
            </a:extLst>
          </p:cNvPr>
          <p:cNvPicPr>
            <a:picLocks noChangeAspect="1"/>
          </p:cNvPicPr>
          <p:nvPr/>
        </p:nvPicPr>
        <p:blipFill>
          <a:blip r:embed="rId2"/>
          <a:stretch>
            <a:fillRect/>
          </a:stretch>
        </p:blipFill>
        <p:spPr>
          <a:xfrm>
            <a:off x="1792060" y="1350036"/>
            <a:ext cx="8607879" cy="5265225"/>
          </a:xfrm>
          <a:prstGeom prst="rect">
            <a:avLst/>
          </a:prstGeom>
        </p:spPr>
      </p:pic>
    </p:spTree>
    <p:extLst>
      <p:ext uri="{BB962C8B-B14F-4D97-AF65-F5344CB8AC3E}">
        <p14:creationId xmlns:p14="http://schemas.microsoft.com/office/powerpoint/2010/main" val="3174107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199D93A-62C8-4E87-AC1D-F4CD54D138FE}"/>
              </a:ext>
            </a:extLst>
          </p:cNvPr>
          <p:cNvPicPr>
            <a:picLocks noChangeAspect="1"/>
          </p:cNvPicPr>
          <p:nvPr/>
        </p:nvPicPr>
        <p:blipFill>
          <a:blip r:embed="rId2"/>
          <a:stretch>
            <a:fillRect/>
          </a:stretch>
        </p:blipFill>
        <p:spPr>
          <a:xfrm>
            <a:off x="1851854" y="1679121"/>
            <a:ext cx="9018211" cy="4468794"/>
          </a:xfrm>
          <a:prstGeom prst="rect">
            <a:avLst/>
          </a:prstGeom>
        </p:spPr>
      </p:pic>
    </p:spTree>
    <p:extLst>
      <p:ext uri="{BB962C8B-B14F-4D97-AF65-F5344CB8AC3E}">
        <p14:creationId xmlns:p14="http://schemas.microsoft.com/office/powerpoint/2010/main" val="167982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17F5E5B-E736-471B-ABA0-ADF832D09843}"/>
              </a:ext>
            </a:extLst>
          </p:cNvPr>
          <p:cNvPicPr>
            <a:picLocks noChangeAspect="1"/>
          </p:cNvPicPr>
          <p:nvPr/>
        </p:nvPicPr>
        <p:blipFill>
          <a:blip r:embed="rId2"/>
          <a:stretch>
            <a:fillRect/>
          </a:stretch>
        </p:blipFill>
        <p:spPr>
          <a:xfrm>
            <a:off x="1762827" y="1885285"/>
            <a:ext cx="8666346" cy="3982131"/>
          </a:xfrm>
          <a:prstGeom prst="rect">
            <a:avLst/>
          </a:prstGeom>
        </p:spPr>
      </p:pic>
    </p:spTree>
    <p:extLst>
      <p:ext uri="{BB962C8B-B14F-4D97-AF65-F5344CB8AC3E}">
        <p14:creationId xmlns:p14="http://schemas.microsoft.com/office/powerpoint/2010/main" val="198601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Giving the user control of the information that flows through your program has its pluses and minuses.  On the plus side, the user gets an experience that can be tailored to him or her. That keeps the user interested and engaged and you’ll have users coming back to your site again and again.  On the minus side, there’s a real security issue. Users who don’t play nicely can do some real damage to your site. This can cause harm to your other users, which will ultimately result in the death of your site.  You walk a fine line with user input.</a:t>
            </a:r>
          </a:p>
        </p:txBody>
      </p:sp>
    </p:spTree>
    <p:extLst>
      <p:ext uri="{BB962C8B-B14F-4D97-AF65-F5344CB8AC3E}">
        <p14:creationId xmlns:p14="http://schemas.microsoft.com/office/powerpoint/2010/main" val="643301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Putting aside all of that, allowing dynamic user input comes with many programming challenges as well.  It’s one thing to simply echo out what the user entered. It’s something else to be able to react to it.  As programmers, the intuition of our end users challenges us to come up with better reaction algorithms. It becomes vital to master the language at its core, working with parameters and return values in order to manage this uncontrolled information flow.</a:t>
            </a:r>
          </a:p>
        </p:txBody>
      </p:sp>
    </p:spTree>
    <p:extLst>
      <p:ext uri="{BB962C8B-B14F-4D97-AF65-F5344CB8AC3E}">
        <p14:creationId xmlns:p14="http://schemas.microsoft.com/office/powerpoint/2010/main" val="1680851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fontScale="92500" lnSpcReduction="20000"/>
          </a:bodyPr>
          <a:lstStyle/>
          <a:p>
            <a:pPr marL="0" indent="0" algn="just">
              <a:buNone/>
            </a:pPr>
            <a:r>
              <a:rPr lang="en-US" dirty="0"/>
              <a:t>Artificial intelligence is a hot field.  There seems to be this crazy demand for making computers that can do our thinking for us.  Between Alexa and Siri and Cortana, we’ve got operating systems that can talk to us. Siri doesn’t only know what a joke is, she can break it down into what kind of joke you want to hear.  She can find a song on the internet. She can turn on your lights, lock your doors, and wake you up for work. She does all of this based on information we give her. At our level, we’re not going to do anything approaching Siri, but as you continue to write web pages and other programs, give some thought during planning on how you want them to react to the user.  Think about what it might be like if, instead of a web page, there was a person interacting with the user. What questions would the user ask and what answers would the person give?</a:t>
            </a:r>
          </a:p>
        </p:txBody>
      </p:sp>
    </p:spTree>
    <p:extLst>
      <p:ext uri="{BB962C8B-B14F-4D97-AF65-F5344CB8AC3E}">
        <p14:creationId xmlns:p14="http://schemas.microsoft.com/office/powerpoint/2010/main" val="3506058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Can my web page do that?</a:t>
            </a:r>
          </a:p>
        </p:txBody>
      </p:sp>
    </p:spTree>
    <p:extLst>
      <p:ext uri="{BB962C8B-B14F-4D97-AF65-F5344CB8AC3E}">
        <p14:creationId xmlns:p14="http://schemas.microsoft.com/office/powerpoint/2010/main" val="308077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I’ll bet it can.</a:t>
            </a:r>
          </a:p>
        </p:txBody>
      </p:sp>
    </p:spTree>
    <p:extLst>
      <p:ext uri="{BB962C8B-B14F-4D97-AF65-F5344CB8AC3E}">
        <p14:creationId xmlns:p14="http://schemas.microsoft.com/office/powerpoint/2010/main" val="409792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Is Siri the first step toward Skynet?</a:t>
            </a:r>
          </a:p>
          <a:p>
            <a:pPr lvl="1" fontAlgn="base">
              <a:buFont typeface="Wingdings" panose="05000000000000000000" pitchFamily="2" charset="2"/>
              <a:buChar char="v"/>
            </a:pPr>
            <a:r>
              <a:rPr lang="en-US" dirty="0"/>
              <a:t>I don’t think so.  No matter how advanced our algorithms, artificial intelligence is still artificial.  I like to think that the algorithms that our minds use are too complex for our minds to reproduce.</a:t>
            </a:r>
          </a:p>
        </p:txBody>
      </p:sp>
    </p:spTree>
    <p:extLst>
      <p:ext uri="{BB962C8B-B14F-4D97-AF65-F5344CB8AC3E}">
        <p14:creationId xmlns:p14="http://schemas.microsoft.com/office/powerpoint/2010/main" val="2556095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What’s Skynet?</a:t>
            </a:r>
          </a:p>
          <a:p>
            <a:pPr lvl="1" fontAlgn="base">
              <a:buFont typeface="Wingdings" panose="05000000000000000000" pitchFamily="2" charset="2"/>
              <a:buChar char="v"/>
            </a:pPr>
            <a:r>
              <a:rPr lang="en-US" dirty="0"/>
              <a:t>Skynet is the fictitious network that attacked humanity in the Terminator movies.</a:t>
            </a:r>
          </a:p>
        </p:txBody>
      </p:sp>
    </p:spTree>
    <p:extLst>
      <p:ext uri="{BB962C8B-B14F-4D97-AF65-F5344CB8AC3E}">
        <p14:creationId xmlns:p14="http://schemas.microsoft.com/office/powerpoint/2010/main" val="852931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Conversation</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a:xfrm>
            <a:off x="2773599" y="1567543"/>
            <a:ext cx="7796540" cy="4482401"/>
          </a:xfrm>
        </p:spPr>
        <p:txBody>
          <a:bodyPr>
            <a:normAutofit fontScale="77500" lnSpcReduction="20000"/>
          </a:bodyPr>
          <a:lstStyle/>
          <a:p>
            <a:r>
              <a:rPr lang="en-US" dirty="0"/>
              <a:t>Create a simple conversational page where the user will enter some information and the computer will respond to that information.</a:t>
            </a:r>
          </a:p>
          <a:p>
            <a:r>
              <a:rPr lang="en-US" dirty="0"/>
              <a:t>You should have a section for what the computer says, a text box and 3 checkboxes for user responses.</a:t>
            </a:r>
          </a:p>
          <a:p>
            <a:r>
              <a:rPr lang="en-US" dirty="0"/>
              <a:t>The first thing the computer will say is, “What is your name?”</a:t>
            </a:r>
          </a:p>
          <a:p>
            <a:r>
              <a:rPr lang="en-US" dirty="0"/>
              <a:t>When the user responds, the computer will say hello to the user, calling him or her by name.</a:t>
            </a:r>
          </a:p>
          <a:p>
            <a:r>
              <a:rPr lang="en-US" dirty="0"/>
              <a:t>The computer will proceed to ask the user three questions, one at a time.  That can be whatever you like.</a:t>
            </a:r>
          </a:p>
          <a:p>
            <a:r>
              <a:rPr lang="en-US" dirty="0"/>
              <a:t>“How are you feeling?”</a:t>
            </a:r>
          </a:p>
          <a:p>
            <a:r>
              <a:rPr lang="en-US" dirty="0"/>
              <a:t>“What is your favorite color?”</a:t>
            </a:r>
          </a:p>
          <a:p>
            <a:r>
              <a:rPr lang="en-US" dirty="0"/>
              <a:t>“What new planets have you visited?”</a:t>
            </a:r>
          </a:p>
        </p:txBody>
      </p:sp>
    </p:spTree>
    <p:extLst>
      <p:ext uri="{BB962C8B-B14F-4D97-AF65-F5344CB8AC3E}">
        <p14:creationId xmlns:p14="http://schemas.microsoft.com/office/powerpoint/2010/main" val="790816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Conversation</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a:xfrm>
            <a:off x="2773599" y="1567543"/>
            <a:ext cx="7796540" cy="4482401"/>
          </a:xfrm>
        </p:spPr>
        <p:txBody>
          <a:bodyPr>
            <a:normAutofit fontScale="92500" lnSpcReduction="10000"/>
          </a:bodyPr>
          <a:lstStyle/>
          <a:p>
            <a:r>
              <a:rPr lang="en-US" dirty="0"/>
              <a:t>Each response should be </a:t>
            </a:r>
            <a:r>
              <a:rPr lang="en-US" b="1" i="1" dirty="0"/>
              <a:t>either</a:t>
            </a:r>
            <a:r>
              <a:rPr lang="en-US" dirty="0"/>
              <a:t> through the text box or </a:t>
            </a:r>
            <a:r>
              <a:rPr lang="en-US" b="1" i="1" dirty="0"/>
              <a:t>one</a:t>
            </a:r>
            <a:r>
              <a:rPr lang="en-US" dirty="0"/>
              <a:t> of the checkboxes.  You can decide which questions require which responses, but there should be at least one of each.</a:t>
            </a:r>
          </a:p>
          <a:p>
            <a:r>
              <a:rPr lang="en-US" dirty="0"/>
              <a:t>The computer will respond to each answer and ask the next question.  After responding to the third question, the computer will tell the user, once again referring to him or her by name, it has been nice chatting.</a:t>
            </a:r>
          </a:p>
          <a:p>
            <a:r>
              <a:rPr lang="en-US" b="1" i="1" dirty="0"/>
              <a:t>Bonus:</a:t>
            </a:r>
            <a:r>
              <a:rPr lang="en-US" dirty="0"/>
              <a:t>  If you want to prevent the user from clicking checkboxes for text answers or entering text for checkbox answers, you can do this by setting the </a:t>
            </a:r>
            <a:r>
              <a:rPr lang="en-US" i="1" dirty="0"/>
              <a:t>disabled</a:t>
            </a:r>
            <a:r>
              <a:rPr lang="en-US" dirty="0"/>
              <a:t> property of the appropriate HTML elements.  If an element’s disabled property is set to true, that element cannot gain focus.</a:t>
            </a:r>
          </a:p>
        </p:txBody>
      </p:sp>
    </p:spTree>
    <p:extLst>
      <p:ext uri="{BB962C8B-B14F-4D97-AF65-F5344CB8AC3E}">
        <p14:creationId xmlns:p14="http://schemas.microsoft.com/office/powerpoint/2010/main" val="346705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web is a highly interactive environment.  That means that the user needs to communicate with the page and the page needs to react and respond to the user.  We’ve been playing around with that a bit. After all, button clicks and hyperlinks are a form of interaction, but they’re restrictive.  It’s the page saying, “Tell me when you want me to do this thing.”</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If we give the user the ability to input text, we grant the user the ability to customize his or her own interactive experience.</a:t>
            </a:r>
          </a:p>
        </p:txBody>
      </p:sp>
    </p:spTree>
    <p:extLst>
      <p:ext uri="{BB962C8B-B14F-4D97-AF65-F5344CB8AC3E}">
        <p14:creationId xmlns:p14="http://schemas.microsoft.com/office/powerpoint/2010/main" val="233940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b="1" i="1" dirty="0"/>
              <a:t>Note:  Giving the user too much freedom is a terrible security risk.  People are terrible creatures who are looking to vandalize your site and corrupt your data.</a:t>
            </a:r>
            <a:endParaRPr lang="en-US" dirty="0"/>
          </a:p>
        </p:txBody>
      </p:sp>
    </p:spTree>
    <p:extLst>
      <p:ext uri="{BB962C8B-B14F-4D97-AF65-F5344CB8AC3E}">
        <p14:creationId xmlns:p14="http://schemas.microsoft.com/office/powerpoint/2010/main" val="322866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Most web pages use </a:t>
            </a:r>
            <a:r>
              <a:rPr lang="en-US" i="1" dirty="0"/>
              <a:t>forms</a:t>
            </a:r>
            <a:r>
              <a:rPr lang="en-US" dirty="0"/>
              <a:t> to get information from users.  That information is sent to a server, where it is processed.  The response is then sent back to the client (that’s the user’s machine) with all of the nasty security stuff handled and removed.  There are certain user controls that are used with forms. They don’t have to be used with forms, however. As the web has grown, and tools have expanded, many HTML tags have been repurposed.</a:t>
            </a:r>
          </a:p>
        </p:txBody>
      </p:sp>
    </p:spTree>
    <p:extLst>
      <p:ext uri="{BB962C8B-B14F-4D97-AF65-F5344CB8AC3E}">
        <p14:creationId xmlns:p14="http://schemas.microsoft.com/office/powerpoint/2010/main" val="183510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&lt;input&gt; tag is the primary tag used for gathering information from the user.  It has a variety of shapes, including text boxes, radio buttons, check boxes, </a:t>
            </a:r>
            <a:r>
              <a:rPr lang="en-US" dirty="0" err="1"/>
              <a:t>etc</a:t>
            </a:r>
            <a:r>
              <a:rPr lang="en-US" dirty="0"/>
              <a:t>…  We’re going to stick with two for the time being. Text and checkboxes. These are the easiest to work with and, quite frankly, can handle just about anything we’ll need to do for the time being.</a:t>
            </a:r>
          </a:p>
        </p:txBody>
      </p:sp>
    </p:spTree>
    <p:extLst>
      <p:ext uri="{BB962C8B-B14F-4D97-AF65-F5344CB8AC3E}">
        <p14:creationId xmlns:p14="http://schemas.microsoft.com/office/powerpoint/2010/main" val="566050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99</TotalTime>
  <Words>421</Words>
  <Application>Microsoft Office PowerPoint</Application>
  <PresentationFormat>Widescreen</PresentationFormat>
  <Paragraphs>78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MS Shell Dlg 2</vt:lpstr>
      <vt:lpstr>Wingdings</vt:lpstr>
      <vt:lpstr>Wingdings 3</vt:lpstr>
      <vt:lpstr>Madison</vt:lpstr>
      <vt:lpstr>The input Tag</vt:lpstr>
      <vt:lpstr>OBJECTIVE</vt:lpstr>
      <vt:lpstr>Objective</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FAQ</vt:lpstr>
      <vt:lpstr>FAQ</vt:lpstr>
      <vt:lpstr>FAQ</vt:lpstr>
      <vt:lpstr>ACTIVITY</vt:lpstr>
      <vt:lpstr>Conversation</vt:lpstr>
      <vt:lpstr>Conversation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13</cp:revision>
  <dcterms:created xsi:type="dcterms:W3CDTF">2018-06-30T13:23:20Z</dcterms:created>
  <dcterms:modified xsi:type="dcterms:W3CDTF">2018-09-19T13:46:28Z</dcterms:modified>
</cp:coreProperties>
</file>