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59" r:id="rId7"/>
    <p:sldId id="261" r:id="rId8"/>
    <p:sldId id="263" r:id="rId9"/>
    <p:sldId id="262"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12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8/25/2018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8/25/2018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8/25/2018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8/25/2018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8/25/2018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8/25/2018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8/25/2018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370D-8B0E-44F6-B532-6E1560F941E3}"/>
              </a:ext>
            </a:extLst>
          </p:cNvPr>
          <p:cNvSpPr>
            <a:spLocks noGrp="1"/>
          </p:cNvSpPr>
          <p:nvPr>
            <p:ph type="ctrTitle"/>
          </p:nvPr>
        </p:nvSpPr>
        <p:spPr/>
        <p:txBody>
          <a:bodyPr/>
          <a:lstStyle/>
          <a:p>
            <a:r>
              <a:rPr lang="en-US" dirty="0"/>
              <a:t>The Anatomy of a Web Page</a:t>
            </a:r>
          </a:p>
        </p:txBody>
      </p:sp>
      <p:sp>
        <p:nvSpPr>
          <p:cNvPr id="3" name="Subtitle 2">
            <a:extLst>
              <a:ext uri="{FF2B5EF4-FFF2-40B4-BE49-F238E27FC236}">
                <a16:creationId xmlns:a16="http://schemas.microsoft.com/office/drawing/2014/main" id="{5AFD3BAC-D689-47DB-BF3C-89CC11FBC1DA}"/>
              </a:ext>
            </a:extLst>
          </p:cNvPr>
          <p:cNvSpPr>
            <a:spLocks noGrp="1"/>
          </p:cNvSpPr>
          <p:nvPr>
            <p:ph type="subTitle" idx="1"/>
          </p:nvPr>
        </p:nvSpPr>
        <p:spPr/>
        <p:txBody>
          <a:bodyPr/>
          <a:lstStyle/>
          <a:p>
            <a:r>
              <a:rPr lang="en-US" dirty="0"/>
              <a:t>Tutorial #1</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1915DCC9-6377-424A-BC81-A80140DC5A63}"/>
              </a:ext>
            </a:extLst>
          </p:cNvPr>
          <p:cNvSpPr>
            <a:spLocks noGrp="1"/>
          </p:cNvSpPr>
          <p:nvPr>
            <p:ph idx="1"/>
          </p:nvPr>
        </p:nvSpPr>
        <p:spPr/>
        <p:txBody>
          <a:bodyPr>
            <a:normAutofit/>
          </a:bodyPr>
          <a:lstStyle/>
          <a:p>
            <a:pPr marL="0" indent="0" algn="ctr">
              <a:buNone/>
            </a:pPr>
            <a:r>
              <a:rPr lang="en-US" sz="2800" dirty="0"/>
              <a:t>This template is the foundation for every web page we will create (you know, give or take a few exceptions) so make sure you pay attention to what you're doing.</a:t>
            </a:r>
            <a:endParaRPr lang="en-US" sz="4400" dirty="0"/>
          </a:p>
        </p:txBody>
      </p:sp>
    </p:spTree>
    <p:extLst>
      <p:ext uri="{BB962C8B-B14F-4D97-AF65-F5344CB8AC3E}">
        <p14:creationId xmlns:p14="http://schemas.microsoft.com/office/powerpoint/2010/main" val="3714443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1915DCC9-6377-424A-BC81-A80140DC5A63}"/>
              </a:ext>
            </a:extLst>
          </p:cNvPr>
          <p:cNvSpPr>
            <a:spLocks noGrp="1"/>
          </p:cNvSpPr>
          <p:nvPr>
            <p:ph idx="1"/>
          </p:nvPr>
        </p:nvSpPr>
        <p:spPr/>
        <p:txBody>
          <a:bodyPr>
            <a:normAutofit/>
          </a:bodyPr>
          <a:lstStyle/>
          <a:p>
            <a:pPr marL="0" indent="0" algn="ctr">
              <a:buNone/>
            </a:pPr>
            <a:r>
              <a:rPr lang="en-US" sz="3600" dirty="0"/>
              <a:t>Really.</a:t>
            </a:r>
            <a:endParaRPr lang="en-US" sz="6600" dirty="0"/>
          </a:p>
        </p:txBody>
      </p:sp>
    </p:spTree>
    <p:extLst>
      <p:ext uri="{BB962C8B-B14F-4D97-AF65-F5344CB8AC3E}">
        <p14:creationId xmlns:p14="http://schemas.microsoft.com/office/powerpoint/2010/main" val="1779102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1915DCC9-6377-424A-BC81-A80140DC5A63}"/>
              </a:ext>
            </a:extLst>
          </p:cNvPr>
          <p:cNvSpPr>
            <a:spLocks noGrp="1"/>
          </p:cNvSpPr>
          <p:nvPr>
            <p:ph idx="1"/>
          </p:nvPr>
        </p:nvSpPr>
        <p:spPr/>
        <p:txBody>
          <a:bodyPr>
            <a:normAutofit/>
          </a:bodyPr>
          <a:lstStyle/>
          <a:p>
            <a:pPr marL="0" indent="0" algn="ctr">
              <a:buNone/>
            </a:pPr>
            <a:r>
              <a:rPr lang="en-US" sz="3600" dirty="0"/>
              <a:t>Pay attention.</a:t>
            </a:r>
            <a:endParaRPr lang="en-US" sz="6600" dirty="0"/>
          </a:p>
        </p:txBody>
      </p:sp>
    </p:spTree>
    <p:extLst>
      <p:ext uri="{BB962C8B-B14F-4D97-AF65-F5344CB8AC3E}">
        <p14:creationId xmlns:p14="http://schemas.microsoft.com/office/powerpoint/2010/main" val="345658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45F5-57E4-4F1E-A486-E88B8EC3E8BF}"/>
              </a:ext>
            </a:extLst>
          </p:cNvPr>
          <p:cNvSpPr>
            <a:spLocks noGrp="1"/>
          </p:cNvSpPr>
          <p:nvPr>
            <p:ph type="title"/>
          </p:nvPr>
        </p:nvSpPr>
        <p:spPr/>
        <p:txBody>
          <a:bodyPr/>
          <a:lstStyle/>
          <a:p>
            <a:r>
              <a:rPr lang="en-US" dirty="0"/>
              <a:t>Construction</a:t>
            </a:r>
          </a:p>
        </p:txBody>
      </p:sp>
      <p:pic>
        <p:nvPicPr>
          <p:cNvPr id="5" name="Content Placeholder 4">
            <a:extLst>
              <a:ext uri="{FF2B5EF4-FFF2-40B4-BE49-F238E27FC236}">
                <a16:creationId xmlns:a16="http://schemas.microsoft.com/office/drawing/2014/main" id="{B358C4D9-ACFD-4974-9F07-47F92840C0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8495" y="3125959"/>
            <a:ext cx="7635009" cy="1239992"/>
          </a:xfrm>
        </p:spPr>
      </p:pic>
    </p:spTree>
    <p:extLst>
      <p:ext uri="{BB962C8B-B14F-4D97-AF65-F5344CB8AC3E}">
        <p14:creationId xmlns:p14="http://schemas.microsoft.com/office/powerpoint/2010/main" val="5473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45F5-57E4-4F1E-A486-E88B8EC3E8BF}"/>
              </a:ext>
            </a:extLst>
          </p:cNvPr>
          <p:cNvSpPr>
            <a:spLocks noGrp="1"/>
          </p:cNvSpPr>
          <p:nvPr>
            <p:ph type="title"/>
          </p:nvPr>
        </p:nvSpPr>
        <p:spPr/>
        <p:txBody>
          <a:bodyPr/>
          <a:lstStyle/>
          <a:p>
            <a:r>
              <a:rPr lang="en-US" dirty="0"/>
              <a:t>Construction</a:t>
            </a:r>
          </a:p>
        </p:txBody>
      </p:sp>
      <p:pic>
        <p:nvPicPr>
          <p:cNvPr id="7" name="Content Placeholder 6">
            <a:extLst>
              <a:ext uri="{FF2B5EF4-FFF2-40B4-BE49-F238E27FC236}">
                <a16:creationId xmlns:a16="http://schemas.microsoft.com/office/drawing/2014/main" id="{B24A3E82-7ABB-44DC-9959-23D3759375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1686" y="2920481"/>
            <a:ext cx="8409467" cy="1892729"/>
          </a:xfrm>
        </p:spPr>
      </p:pic>
    </p:spTree>
    <p:extLst>
      <p:ext uri="{BB962C8B-B14F-4D97-AF65-F5344CB8AC3E}">
        <p14:creationId xmlns:p14="http://schemas.microsoft.com/office/powerpoint/2010/main" val="1904966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45F5-57E4-4F1E-A486-E88B8EC3E8BF}"/>
              </a:ext>
            </a:extLst>
          </p:cNvPr>
          <p:cNvSpPr>
            <a:spLocks noGrp="1"/>
          </p:cNvSpPr>
          <p:nvPr>
            <p:ph type="title"/>
          </p:nvPr>
        </p:nvSpPr>
        <p:spPr/>
        <p:txBody>
          <a:bodyPr/>
          <a:lstStyle/>
          <a:p>
            <a:r>
              <a:rPr lang="en-US" dirty="0"/>
              <a:t>Construction</a:t>
            </a:r>
          </a:p>
        </p:txBody>
      </p:sp>
      <p:pic>
        <p:nvPicPr>
          <p:cNvPr id="6" name="Content Placeholder 5">
            <a:extLst>
              <a:ext uri="{FF2B5EF4-FFF2-40B4-BE49-F238E27FC236}">
                <a16:creationId xmlns:a16="http://schemas.microsoft.com/office/drawing/2014/main" id="{DD10FA19-C463-4301-B972-A14EAC3E6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1808" y="2697538"/>
            <a:ext cx="7423648" cy="2275178"/>
          </a:xfrm>
        </p:spPr>
      </p:pic>
    </p:spTree>
    <p:extLst>
      <p:ext uri="{BB962C8B-B14F-4D97-AF65-F5344CB8AC3E}">
        <p14:creationId xmlns:p14="http://schemas.microsoft.com/office/powerpoint/2010/main" val="2666711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45F5-57E4-4F1E-A486-E88B8EC3E8BF}"/>
              </a:ext>
            </a:extLst>
          </p:cNvPr>
          <p:cNvSpPr>
            <a:spLocks noGrp="1"/>
          </p:cNvSpPr>
          <p:nvPr>
            <p:ph type="title"/>
          </p:nvPr>
        </p:nvSpPr>
        <p:spPr/>
        <p:txBody>
          <a:bodyPr/>
          <a:lstStyle/>
          <a:p>
            <a:r>
              <a:rPr lang="en-US" dirty="0"/>
              <a:t>Construction</a:t>
            </a:r>
          </a:p>
        </p:txBody>
      </p:sp>
      <p:pic>
        <p:nvPicPr>
          <p:cNvPr id="7" name="Content Placeholder 6">
            <a:extLst>
              <a:ext uri="{FF2B5EF4-FFF2-40B4-BE49-F238E27FC236}">
                <a16:creationId xmlns:a16="http://schemas.microsoft.com/office/drawing/2014/main" id="{E050466E-A30D-45D0-98FD-4663017463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0631" y="2427088"/>
            <a:ext cx="8532332" cy="2906984"/>
          </a:xfrm>
        </p:spPr>
      </p:pic>
    </p:spTree>
    <p:extLst>
      <p:ext uri="{BB962C8B-B14F-4D97-AF65-F5344CB8AC3E}">
        <p14:creationId xmlns:p14="http://schemas.microsoft.com/office/powerpoint/2010/main" val="2731602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45F5-57E4-4F1E-A486-E88B8EC3E8BF}"/>
              </a:ext>
            </a:extLst>
          </p:cNvPr>
          <p:cNvSpPr>
            <a:spLocks noGrp="1"/>
          </p:cNvSpPr>
          <p:nvPr>
            <p:ph type="title"/>
          </p:nvPr>
        </p:nvSpPr>
        <p:spPr/>
        <p:txBody>
          <a:bodyPr/>
          <a:lstStyle/>
          <a:p>
            <a:r>
              <a:rPr lang="en-US" dirty="0"/>
              <a:t>Construction</a:t>
            </a:r>
          </a:p>
        </p:txBody>
      </p:sp>
      <p:pic>
        <p:nvPicPr>
          <p:cNvPr id="6" name="Content Placeholder 5">
            <a:extLst>
              <a:ext uri="{FF2B5EF4-FFF2-40B4-BE49-F238E27FC236}">
                <a16:creationId xmlns:a16="http://schemas.microsoft.com/office/drawing/2014/main" id="{E251F9D4-8065-44C9-8ED7-B9A974467C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401" y="2749612"/>
            <a:ext cx="8782831" cy="2604881"/>
          </a:xfrm>
        </p:spPr>
      </p:pic>
    </p:spTree>
    <p:extLst>
      <p:ext uri="{BB962C8B-B14F-4D97-AF65-F5344CB8AC3E}">
        <p14:creationId xmlns:p14="http://schemas.microsoft.com/office/powerpoint/2010/main" val="2591154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45F5-57E4-4F1E-A486-E88B8EC3E8BF}"/>
              </a:ext>
            </a:extLst>
          </p:cNvPr>
          <p:cNvSpPr>
            <a:spLocks noGrp="1"/>
          </p:cNvSpPr>
          <p:nvPr>
            <p:ph type="title"/>
          </p:nvPr>
        </p:nvSpPr>
        <p:spPr/>
        <p:txBody>
          <a:bodyPr/>
          <a:lstStyle/>
          <a:p>
            <a:r>
              <a:rPr lang="en-US" dirty="0"/>
              <a:t>Construction</a:t>
            </a:r>
          </a:p>
        </p:txBody>
      </p:sp>
      <p:pic>
        <p:nvPicPr>
          <p:cNvPr id="7" name="Content Placeholder 6">
            <a:extLst>
              <a:ext uri="{FF2B5EF4-FFF2-40B4-BE49-F238E27FC236}">
                <a16:creationId xmlns:a16="http://schemas.microsoft.com/office/drawing/2014/main" id="{684D6F9E-A0B4-4012-98BF-9532617E22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354" y="2266613"/>
            <a:ext cx="8035372" cy="3397068"/>
          </a:xfrm>
        </p:spPr>
      </p:pic>
    </p:spTree>
    <p:extLst>
      <p:ext uri="{BB962C8B-B14F-4D97-AF65-F5344CB8AC3E}">
        <p14:creationId xmlns:p14="http://schemas.microsoft.com/office/powerpoint/2010/main" val="1467023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45F5-57E4-4F1E-A486-E88B8EC3E8BF}"/>
              </a:ext>
            </a:extLst>
          </p:cNvPr>
          <p:cNvSpPr>
            <a:spLocks noGrp="1"/>
          </p:cNvSpPr>
          <p:nvPr>
            <p:ph type="title"/>
          </p:nvPr>
        </p:nvSpPr>
        <p:spPr/>
        <p:txBody>
          <a:bodyPr/>
          <a:lstStyle/>
          <a:p>
            <a:r>
              <a:rPr lang="en-US" dirty="0"/>
              <a:t>Construction</a:t>
            </a:r>
          </a:p>
        </p:txBody>
      </p:sp>
      <p:pic>
        <p:nvPicPr>
          <p:cNvPr id="6" name="Content Placeholder 5">
            <a:extLst>
              <a:ext uri="{FF2B5EF4-FFF2-40B4-BE49-F238E27FC236}">
                <a16:creationId xmlns:a16="http://schemas.microsoft.com/office/drawing/2014/main" id="{8F621D42-7402-47EA-939C-48E45DBDCA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5582" y="2162607"/>
            <a:ext cx="7540836" cy="3594024"/>
          </a:xfrm>
        </p:spPr>
      </p:pic>
    </p:spTree>
    <p:extLst>
      <p:ext uri="{BB962C8B-B14F-4D97-AF65-F5344CB8AC3E}">
        <p14:creationId xmlns:p14="http://schemas.microsoft.com/office/powerpoint/2010/main" val="329994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45F5-57E4-4F1E-A486-E88B8EC3E8BF}"/>
              </a:ext>
            </a:extLst>
          </p:cNvPr>
          <p:cNvSpPr>
            <a:spLocks noGrp="1"/>
          </p:cNvSpPr>
          <p:nvPr>
            <p:ph type="title"/>
          </p:nvPr>
        </p:nvSpPr>
        <p:spPr/>
        <p:txBody>
          <a:bodyPr/>
          <a:lstStyle/>
          <a:p>
            <a:r>
              <a:rPr lang="en-US" dirty="0"/>
              <a:t>Construction</a:t>
            </a:r>
          </a:p>
        </p:txBody>
      </p:sp>
      <p:pic>
        <p:nvPicPr>
          <p:cNvPr id="7" name="Content Placeholder 6">
            <a:extLst>
              <a:ext uri="{FF2B5EF4-FFF2-40B4-BE49-F238E27FC236}">
                <a16:creationId xmlns:a16="http://schemas.microsoft.com/office/drawing/2014/main" id="{F5D0E977-EB18-41B8-8884-C80FB55098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4441" y="2461931"/>
            <a:ext cx="8020977" cy="2827771"/>
          </a:xfrm>
        </p:spPr>
      </p:pic>
    </p:spTree>
    <p:extLst>
      <p:ext uri="{BB962C8B-B14F-4D97-AF65-F5344CB8AC3E}">
        <p14:creationId xmlns:p14="http://schemas.microsoft.com/office/powerpoint/2010/main" val="4094289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You're probably asking yourself how this simple thing that we made can possibly create the magic that you've seen on your computer screen at home.  Well, it can't. This is just the starting point. In order to transform this into that, we'll need to work with Cascading Style Sheets (CSS) and, most importantly, </a:t>
            </a:r>
            <a:r>
              <a:rPr lang="en-US" dirty="0" err="1"/>
              <a:t>Javascript</a:t>
            </a:r>
            <a:r>
              <a:rPr lang="en-US" dirty="0"/>
              <a:t>.</a:t>
            </a:r>
          </a:p>
        </p:txBody>
      </p:sp>
    </p:spTree>
    <p:extLst>
      <p:ext uri="{BB962C8B-B14F-4D97-AF65-F5344CB8AC3E}">
        <p14:creationId xmlns:p14="http://schemas.microsoft.com/office/powerpoint/2010/main" val="643301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Remember those ancient monkeys?  They built a structure into web pages called the </a:t>
            </a:r>
            <a:r>
              <a:rPr lang="en-US" i="1" dirty="0"/>
              <a:t>Document Object Model</a:t>
            </a:r>
            <a:r>
              <a:rPr lang="en-US" dirty="0"/>
              <a:t>.  Your page is the document.  Everything on your page is an object (actually, your document is an object also).  Just like a bucket of Legos, we can pick up the objects and put them down wherever else we want.  We can use them to build bigger objects. We can transform them so that they can look and behave however we want.  You can't do </a:t>
            </a:r>
            <a:r>
              <a:rPr lang="en-US" i="1" dirty="0"/>
              <a:t>that</a:t>
            </a:r>
            <a:r>
              <a:rPr lang="en-US" dirty="0"/>
              <a:t> with Legos.</a:t>
            </a:r>
          </a:p>
        </p:txBody>
      </p:sp>
    </p:spTree>
    <p:extLst>
      <p:ext uri="{BB962C8B-B14F-4D97-AF65-F5344CB8AC3E}">
        <p14:creationId xmlns:p14="http://schemas.microsoft.com/office/powerpoint/2010/main" val="3067606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buNone/>
            </a:pPr>
            <a:r>
              <a:rPr lang="en-US" dirty="0"/>
              <a:t>The model is dependent on you, the monkey, I mean programmer, understanding that everything on your page is an object and each object represents a piece of your page.</a:t>
            </a:r>
          </a:p>
          <a:p>
            <a:pPr marL="0" indent="0">
              <a:buNone/>
            </a:pPr>
            <a:r>
              <a:rPr lang="en-US" dirty="0"/>
              <a:t>The &lt;html&gt; tag is an object.  It represents the document.</a:t>
            </a:r>
          </a:p>
          <a:p>
            <a:pPr marL="0" indent="0">
              <a:buNone/>
            </a:pPr>
            <a:r>
              <a:rPr lang="en-US" dirty="0"/>
              <a:t>The &lt;head&gt; tag is an object.  It represents the page’s brain, where all of functional code goes.</a:t>
            </a:r>
          </a:p>
          <a:p>
            <a:pPr marL="0" indent="0">
              <a:buNone/>
            </a:pPr>
            <a:r>
              <a:rPr lang="en-US" dirty="0"/>
              <a:t>The &lt;body&gt; tag is an object.  It represents the page’s front end.  That's where you put all of your text and information.</a:t>
            </a:r>
          </a:p>
        </p:txBody>
      </p:sp>
    </p:spTree>
    <p:extLst>
      <p:ext uri="{BB962C8B-B14F-4D97-AF65-F5344CB8AC3E}">
        <p14:creationId xmlns:p14="http://schemas.microsoft.com/office/powerpoint/2010/main" val="3245163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buNone/>
            </a:pPr>
            <a:r>
              <a:rPr lang="en-US" dirty="0"/>
              <a:t>Can you put things in different places?  Absolutely.  You can definitely go all </a:t>
            </a:r>
            <a:r>
              <a:rPr lang="en-US" i="1" dirty="0"/>
              <a:t>mad scientist</a:t>
            </a:r>
            <a:r>
              <a:rPr lang="en-US" dirty="0"/>
              <a:t> on your page, but I recommend against it.  Experimentation is good, but remember that the structure is there to keep monkey brains from melting. </a:t>
            </a:r>
          </a:p>
        </p:txBody>
      </p:sp>
    </p:spTree>
    <p:extLst>
      <p:ext uri="{BB962C8B-B14F-4D97-AF65-F5344CB8AC3E}">
        <p14:creationId xmlns:p14="http://schemas.microsoft.com/office/powerpoint/2010/main" val="1661657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Is the browser a compiler?</a:t>
            </a:r>
          </a:p>
          <a:p>
            <a:pPr lvl="1" fontAlgn="base">
              <a:buFont typeface="Wingdings" panose="05000000000000000000" pitchFamily="2" charset="2"/>
              <a:buChar char="v"/>
            </a:pPr>
            <a:r>
              <a:rPr lang="en-US" dirty="0"/>
              <a:t>No.  The browser is an interpreter.</a:t>
            </a:r>
          </a:p>
        </p:txBody>
      </p:sp>
    </p:spTree>
    <p:extLst>
      <p:ext uri="{BB962C8B-B14F-4D97-AF65-F5344CB8AC3E}">
        <p14:creationId xmlns:p14="http://schemas.microsoft.com/office/powerpoint/2010/main" val="2556095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What’s the difference between a compiler and an interpreter?</a:t>
            </a:r>
          </a:p>
          <a:p>
            <a:pPr lvl="1" fontAlgn="base">
              <a:buFont typeface="Wingdings" panose="05000000000000000000" pitchFamily="2" charset="2"/>
              <a:buChar char="v"/>
            </a:pPr>
            <a:r>
              <a:rPr lang="en-US" dirty="0"/>
              <a:t>A </a:t>
            </a:r>
            <a:r>
              <a:rPr lang="en-US" b="1" i="1" dirty="0"/>
              <a:t>compiler </a:t>
            </a:r>
            <a:r>
              <a:rPr lang="en-US" dirty="0"/>
              <a:t>is used for application languages, like Java or C++ or C#.  A compiler reads your code and, if there are no errors, turns it into machine code so that it can be executed on a computer.  If there are errors, it will alert you so that you can fix them. An </a:t>
            </a:r>
            <a:r>
              <a:rPr lang="en-US" b="1" i="1" dirty="0"/>
              <a:t>interpreter</a:t>
            </a:r>
            <a:r>
              <a:rPr lang="en-US" dirty="0"/>
              <a:t> starts at the top of your code and executes each line as it reads it.  If there are errors in your code it will ignore them unless they are so severe that they prevent the program from continuing.  Then it just crashes.</a:t>
            </a:r>
          </a:p>
        </p:txBody>
      </p:sp>
    </p:spTree>
    <p:extLst>
      <p:ext uri="{BB962C8B-B14F-4D97-AF65-F5344CB8AC3E}">
        <p14:creationId xmlns:p14="http://schemas.microsoft.com/office/powerpoint/2010/main" val="170609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Is HTML case sensitive?</a:t>
            </a:r>
          </a:p>
          <a:p>
            <a:pPr lvl="1" fontAlgn="base">
              <a:buFont typeface="Wingdings" panose="05000000000000000000" pitchFamily="2" charset="2"/>
              <a:buChar char="v"/>
            </a:pPr>
            <a:r>
              <a:rPr lang="en-US" dirty="0"/>
              <a:t>HTML is </a:t>
            </a:r>
            <a:r>
              <a:rPr lang="en-US" b="1" i="1" dirty="0"/>
              <a:t>not</a:t>
            </a:r>
            <a:r>
              <a:rPr lang="en-US" dirty="0"/>
              <a:t> case sensitive, however modern standards expect that all HTML code is written in lowercase letters.</a:t>
            </a:r>
          </a:p>
        </p:txBody>
      </p:sp>
    </p:spTree>
    <p:extLst>
      <p:ext uri="{BB962C8B-B14F-4D97-AF65-F5344CB8AC3E}">
        <p14:creationId xmlns:p14="http://schemas.microsoft.com/office/powerpoint/2010/main" val="333584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sz="4000" b="1" dirty="0"/>
              <a:t>This tutorial demonstrates how to write a standard HTML template file.</a:t>
            </a:r>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What does deprecated mean?</a:t>
            </a:r>
          </a:p>
          <a:p>
            <a:pPr lvl="1" fontAlgn="base">
              <a:buFont typeface="Wingdings" panose="05000000000000000000" pitchFamily="2" charset="2"/>
              <a:buChar char="v"/>
            </a:pPr>
            <a:r>
              <a:rPr lang="en-US" dirty="0"/>
              <a:t>Code that has been deprecated is code that has been rendered obsolete.  Though many browsers will still recognize deprecated code for backwards compatibility, you should </a:t>
            </a:r>
            <a:r>
              <a:rPr lang="en-US" b="1" i="1" dirty="0"/>
              <a:t>always </a:t>
            </a:r>
            <a:r>
              <a:rPr lang="en-US" dirty="0"/>
              <a:t>avoid it.</a:t>
            </a:r>
          </a:p>
        </p:txBody>
      </p:sp>
    </p:spTree>
    <p:extLst>
      <p:ext uri="{BB962C8B-B14F-4D97-AF65-F5344CB8AC3E}">
        <p14:creationId xmlns:p14="http://schemas.microsoft.com/office/powerpoint/2010/main" val="2512475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How can I recognize whether or not internet coding examples are outdated?</a:t>
            </a:r>
          </a:p>
          <a:p>
            <a:pPr lvl="1" fontAlgn="base">
              <a:buFont typeface="Wingdings" panose="05000000000000000000" pitchFamily="2" charset="2"/>
              <a:buChar char="v"/>
            </a:pPr>
            <a:r>
              <a:rPr lang="en-US" dirty="0"/>
              <a:t>Check the dates.  If you find code online that is more than 5 years old, you shouldn’t use it directly.  It may give you great ideas on how to solve problems, but make sure you understand it and can rewrite it in a modern style.  Also, avoid HTML examples that are written in ALL CAPS. Old HTML programmers used capital letters, but the standard now says to use all lowercase.</a:t>
            </a:r>
          </a:p>
        </p:txBody>
      </p:sp>
    </p:spTree>
    <p:extLst>
      <p:ext uri="{BB962C8B-B14F-4D97-AF65-F5344CB8AC3E}">
        <p14:creationId xmlns:p14="http://schemas.microsoft.com/office/powerpoint/2010/main" val="120229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Hello World</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fontScale="92500" lnSpcReduction="20000"/>
          </a:bodyPr>
          <a:lstStyle/>
          <a:p>
            <a:r>
              <a:rPr lang="en-US" dirty="0"/>
              <a:t>Create a new folder for this activity and copy (don’t move) your index into it.  Open the new index in Notepad++ or whatever editor you’re using.</a:t>
            </a:r>
          </a:p>
          <a:p>
            <a:r>
              <a:rPr lang="en-US" dirty="0"/>
              <a:t>Type </a:t>
            </a:r>
            <a:r>
              <a:rPr lang="en-US" i="1" dirty="0"/>
              <a:t>Hello World</a:t>
            </a:r>
            <a:r>
              <a:rPr lang="en-US" dirty="0"/>
              <a:t> into the body of your page.</a:t>
            </a:r>
          </a:p>
          <a:p>
            <a:r>
              <a:rPr lang="en-US" dirty="0"/>
              <a:t>Type </a:t>
            </a:r>
            <a:r>
              <a:rPr lang="en-US" i="1" dirty="0"/>
              <a:t>My First Page</a:t>
            </a:r>
            <a:r>
              <a:rPr lang="en-US" dirty="0"/>
              <a:t> into the &lt;title&gt; tag.</a:t>
            </a:r>
          </a:p>
          <a:p>
            <a:r>
              <a:rPr lang="en-US" dirty="0"/>
              <a:t>You can run your page from your editor.  You can also run it by finding it in its saved folder and double clicking the icon.  Whenever you make changes to the code, you must refresh your page (F5 or click the icon) to see the changes.</a:t>
            </a:r>
          </a:p>
          <a:p>
            <a:r>
              <a:rPr lang="en-US" dirty="0"/>
              <a:t>Make some changes.</a:t>
            </a:r>
          </a:p>
        </p:txBody>
      </p:sp>
    </p:spTree>
    <p:extLst>
      <p:ext uri="{BB962C8B-B14F-4D97-AF65-F5344CB8AC3E}">
        <p14:creationId xmlns:p14="http://schemas.microsoft.com/office/powerpoint/2010/main" val="790816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Way back in the dark times, when the digital universe was akin to a world covered in primordial goo, there was still a structure to the bits and bytes that made up the code that made up the programs that people ran.  Though each language has its own structure, each language </a:t>
            </a:r>
            <a:r>
              <a:rPr lang="en-US" i="1" dirty="0"/>
              <a:t>has</a:t>
            </a:r>
            <a:r>
              <a:rPr lang="en-US" dirty="0"/>
              <a:t> a structure.  When the World Wide Web was birthed, however, structure was the furthest thing from the minds of the code monkeys who sank their dirty paws into it.  As the web has become the primary source of information for much of the world, more evolved monkeys have stepped in and standardized the structure so that new, little monkeys like us could play safely.</a:t>
            </a:r>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C306B-EF53-4EE4-B5A2-74354F0EEE8C}"/>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5BB4C276-3BFD-439B-962B-F925E2EFBDA4}"/>
              </a:ext>
            </a:extLst>
          </p:cNvPr>
          <p:cNvSpPr>
            <a:spLocks noGrp="1"/>
          </p:cNvSpPr>
          <p:nvPr>
            <p:ph idx="1"/>
          </p:nvPr>
        </p:nvSpPr>
        <p:spPr/>
        <p:txBody>
          <a:bodyPr/>
          <a:lstStyle/>
          <a:p>
            <a:pPr marL="0" indent="0" algn="just">
              <a:buNone/>
            </a:pPr>
            <a:r>
              <a:rPr lang="en-US" dirty="0"/>
              <a:t>The interesting thing about the structure of web programming is that, like the Pirate Code, it’s more of a </a:t>
            </a:r>
            <a:r>
              <a:rPr lang="en-US" i="1" dirty="0"/>
              <a:t>guideline</a:t>
            </a:r>
            <a:r>
              <a:rPr lang="en-US" dirty="0"/>
              <a:t> than a rule.  Since large companies have been investing millions of dollars into their web presence for years, the browsers that run our internet pages have to be able to sift through the messy script written by ancient monkeys as well as the clean stuff that you will create.  So you can play safely just as long as you don't step off the narrow beam of code suspended ninety six stories above the chaos.</a:t>
            </a:r>
          </a:p>
        </p:txBody>
      </p:sp>
    </p:spTree>
    <p:extLst>
      <p:ext uri="{BB962C8B-B14F-4D97-AF65-F5344CB8AC3E}">
        <p14:creationId xmlns:p14="http://schemas.microsoft.com/office/powerpoint/2010/main" val="259763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1915DCC9-6377-424A-BC81-A80140DC5A63}"/>
              </a:ext>
            </a:extLst>
          </p:cNvPr>
          <p:cNvSpPr>
            <a:spLocks noGrp="1"/>
          </p:cNvSpPr>
          <p:nvPr>
            <p:ph idx="1"/>
          </p:nvPr>
        </p:nvSpPr>
        <p:spPr/>
        <p:txBody>
          <a:bodyPr>
            <a:normAutofit/>
          </a:bodyPr>
          <a:lstStyle/>
          <a:p>
            <a:pPr marL="0" indent="0" algn="ctr">
              <a:buNone/>
            </a:pPr>
            <a:r>
              <a:rPr lang="en-US" sz="3600" dirty="0"/>
              <a:t>Let’s build a template and study its components as we do so.</a:t>
            </a:r>
          </a:p>
        </p:txBody>
      </p:sp>
    </p:spTree>
    <p:extLst>
      <p:ext uri="{BB962C8B-B14F-4D97-AF65-F5344CB8AC3E}">
        <p14:creationId xmlns:p14="http://schemas.microsoft.com/office/powerpoint/2010/main" val="1654790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fontScale="92500"/>
          </a:bodyPr>
          <a:lstStyle/>
          <a:p>
            <a:pPr marL="457200" indent="-457200" fontAlgn="base">
              <a:buFont typeface="+mj-lt"/>
              <a:buAutoNum type="arabicPeriod"/>
            </a:pPr>
            <a:r>
              <a:rPr lang="en-US" dirty="0"/>
              <a:t>Create a folder somewhere on your drive and label it First HTML.</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4175402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46</TotalTime>
  <Words>440</Words>
  <Application>Microsoft Office PowerPoint</Application>
  <PresentationFormat>Widescreen</PresentationFormat>
  <Paragraphs>68</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MS Shell Dlg 2</vt:lpstr>
      <vt:lpstr>Wingdings</vt:lpstr>
      <vt:lpstr>Wingdings 3</vt:lpstr>
      <vt:lpstr>Madison</vt:lpstr>
      <vt:lpstr>The Anatomy of a Web Page</vt:lpstr>
      <vt:lpstr>OBJECTIVE</vt:lpstr>
      <vt:lpstr>Objective</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A DEEPER MEANING</vt:lpstr>
      <vt:lpstr>A Deeper Meaning</vt:lpstr>
      <vt:lpstr>A Deeper Meaning</vt:lpstr>
      <vt:lpstr>A Deeper Meaning</vt:lpstr>
      <vt:lpstr>A Deeper Meaning</vt:lpstr>
      <vt:lpstr>FAQ</vt:lpstr>
      <vt:lpstr>FAQ</vt:lpstr>
      <vt:lpstr>FAQ</vt:lpstr>
      <vt:lpstr>FAQ</vt:lpstr>
      <vt:lpstr>FAQ</vt:lpstr>
      <vt:lpstr>FAQ</vt:lpstr>
      <vt:lpstr>ACTIVITY</vt:lpstr>
      <vt:lpstr>Hello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Ivan Turner</cp:lastModifiedBy>
  <cp:revision>10</cp:revision>
  <dcterms:created xsi:type="dcterms:W3CDTF">2018-06-30T13:23:20Z</dcterms:created>
  <dcterms:modified xsi:type="dcterms:W3CDTF">2018-08-25T13:49:57Z</dcterms:modified>
</cp:coreProperties>
</file>