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61" r:id="rId12"/>
    <p:sldId id="262" r:id="rId13"/>
    <p:sldId id="263" r:id="rId14"/>
    <p:sldId id="294" r:id="rId15"/>
    <p:sldId id="295" r:id="rId16"/>
    <p:sldId id="296" r:id="rId17"/>
    <p:sldId id="297" r:id="rId18"/>
    <p:sldId id="298" r:id="rId19"/>
    <p:sldId id="299" r:id="rId20"/>
    <p:sldId id="300" r:id="rId21"/>
    <p:sldId id="301" r:id="rId22"/>
    <p:sldId id="276" r:id="rId23"/>
    <p:sldId id="277" r:id="rId24"/>
    <p:sldId id="302" r:id="rId25"/>
    <p:sldId id="303" r:id="rId26"/>
    <p:sldId id="304" r:id="rId27"/>
    <p:sldId id="281" r:id="rId28"/>
    <p:sldId id="282" r:id="rId29"/>
    <p:sldId id="305" r:id="rId30"/>
    <p:sldId id="287" r:id="rId31"/>
    <p:sldId id="288" r:id="rId32"/>
    <p:sldId id="306" r:id="rId33"/>
    <p:sldId id="30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Scripting</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a:t>Tutorial #3</a:t>
            </a:r>
            <a:endParaRPr lang="en-US" dirty="0"/>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Make sure you know which parts of your code are supposed to execute and when.  If you don't know why you put a piece of code where you put it, then it’s a pretty safe bet that that piece of code is not doing what you thought it was supposed to do.</a:t>
            </a:r>
          </a:p>
        </p:txBody>
      </p:sp>
    </p:spTree>
    <p:extLst>
      <p:ext uri="{BB962C8B-B14F-4D97-AF65-F5344CB8AC3E}">
        <p14:creationId xmlns:p14="http://schemas.microsoft.com/office/powerpoint/2010/main" val="80135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First Script.</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C4FA5D9D-D70E-4490-AE32-B6F2F4DC27B6}"/>
              </a:ext>
            </a:extLst>
          </p:cNvPr>
          <p:cNvPicPr>
            <a:picLocks noChangeAspect="1"/>
          </p:cNvPicPr>
          <p:nvPr/>
        </p:nvPicPr>
        <p:blipFill>
          <a:blip r:embed="rId2"/>
          <a:stretch>
            <a:fillRect/>
          </a:stretch>
        </p:blipFill>
        <p:spPr>
          <a:xfrm>
            <a:off x="2611808" y="1885285"/>
            <a:ext cx="7398123" cy="4343243"/>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5ECD487-46CD-489C-BA67-94CCC6CCFF8E}"/>
              </a:ext>
            </a:extLst>
          </p:cNvPr>
          <p:cNvPicPr>
            <a:picLocks noChangeAspect="1"/>
          </p:cNvPicPr>
          <p:nvPr/>
        </p:nvPicPr>
        <p:blipFill>
          <a:blip r:embed="rId2"/>
          <a:stretch>
            <a:fillRect/>
          </a:stretch>
        </p:blipFill>
        <p:spPr>
          <a:xfrm>
            <a:off x="1953370" y="2676524"/>
            <a:ext cx="8356490" cy="3113975"/>
          </a:xfrm>
          <a:prstGeom prst="rect">
            <a:avLst/>
          </a:prstGeom>
        </p:spPr>
      </p:pic>
    </p:spTree>
    <p:extLst>
      <p:ext uri="{BB962C8B-B14F-4D97-AF65-F5344CB8AC3E}">
        <p14:creationId xmlns:p14="http://schemas.microsoft.com/office/powerpoint/2010/main" val="40428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E21974F-1D9E-4DF7-9B19-97BC56DECE85}"/>
              </a:ext>
            </a:extLst>
          </p:cNvPr>
          <p:cNvPicPr>
            <a:picLocks noChangeAspect="1"/>
          </p:cNvPicPr>
          <p:nvPr/>
        </p:nvPicPr>
        <p:blipFill>
          <a:blip r:embed="rId2"/>
          <a:stretch>
            <a:fillRect/>
          </a:stretch>
        </p:blipFill>
        <p:spPr>
          <a:xfrm>
            <a:off x="1402781" y="2265044"/>
            <a:ext cx="9386437" cy="3404236"/>
          </a:xfrm>
          <a:prstGeom prst="rect">
            <a:avLst/>
          </a:prstGeom>
        </p:spPr>
      </p:pic>
    </p:spTree>
    <p:extLst>
      <p:ext uri="{BB962C8B-B14F-4D97-AF65-F5344CB8AC3E}">
        <p14:creationId xmlns:p14="http://schemas.microsoft.com/office/powerpoint/2010/main" val="10689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56E4456-E945-41F3-B698-0432DA0B6E4B}"/>
              </a:ext>
            </a:extLst>
          </p:cNvPr>
          <p:cNvPicPr>
            <a:picLocks noChangeAspect="1"/>
          </p:cNvPicPr>
          <p:nvPr/>
        </p:nvPicPr>
        <p:blipFill>
          <a:blip r:embed="rId2"/>
          <a:stretch>
            <a:fillRect/>
          </a:stretch>
        </p:blipFill>
        <p:spPr>
          <a:xfrm>
            <a:off x="2611808" y="1547812"/>
            <a:ext cx="7155426" cy="5020237"/>
          </a:xfrm>
          <a:prstGeom prst="rect">
            <a:avLst/>
          </a:prstGeom>
        </p:spPr>
      </p:pic>
    </p:spTree>
    <p:extLst>
      <p:ext uri="{BB962C8B-B14F-4D97-AF65-F5344CB8AC3E}">
        <p14:creationId xmlns:p14="http://schemas.microsoft.com/office/powerpoint/2010/main" val="1107387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7EAEFD6-1ADD-4F8F-82D6-BBBFDF2EE424}"/>
              </a:ext>
            </a:extLst>
          </p:cNvPr>
          <p:cNvPicPr>
            <a:picLocks noChangeAspect="1"/>
          </p:cNvPicPr>
          <p:nvPr/>
        </p:nvPicPr>
        <p:blipFill>
          <a:blip r:embed="rId2"/>
          <a:stretch>
            <a:fillRect/>
          </a:stretch>
        </p:blipFill>
        <p:spPr>
          <a:xfrm>
            <a:off x="1839814" y="1885285"/>
            <a:ext cx="8512372" cy="3944015"/>
          </a:xfrm>
          <a:prstGeom prst="rect">
            <a:avLst/>
          </a:prstGeom>
        </p:spPr>
      </p:pic>
    </p:spTree>
    <p:extLst>
      <p:ext uri="{BB962C8B-B14F-4D97-AF65-F5344CB8AC3E}">
        <p14:creationId xmlns:p14="http://schemas.microsoft.com/office/powerpoint/2010/main" val="98424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169349C-2881-4BF0-A320-BB48F35397FA}"/>
              </a:ext>
            </a:extLst>
          </p:cNvPr>
          <p:cNvPicPr>
            <a:picLocks noChangeAspect="1"/>
          </p:cNvPicPr>
          <p:nvPr/>
        </p:nvPicPr>
        <p:blipFill>
          <a:blip r:embed="rId2"/>
          <a:stretch>
            <a:fillRect/>
          </a:stretch>
        </p:blipFill>
        <p:spPr>
          <a:xfrm>
            <a:off x="1547167" y="2120264"/>
            <a:ext cx="9097665" cy="3366136"/>
          </a:xfrm>
          <a:prstGeom prst="rect">
            <a:avLst/>
          </a:prstGeom>
        </p:spPr>
      </p:pic>
    </p:spTree>
    <p:extLst>
      <p:ext uri="{BB962C8B-B14F-4D97-AF65-F5344CB8AC3E}">
        <p14:creationId xmlns:p14="http://schemas.microsoft.com/office/powerpoint/2010/main" val="1967521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3133A4A-4337-438A-8072-BFD25CE0BF5A}"/>
              </a:ext>
            </a:extLst>
          </p:cNvPr>
          <p:cNvPicPr>
            <a:picLocks noChangeAspect="1"/>
          </p:cNvPicPr>
          <p:nvPr/>
        </p:nvPicPr>
        <p:blipFill>
          <a:blip r:embed="rId2"/>
          <a:stretch>
            <a:fillRect/>
          </a:stretch>
        </p:blipFill>
        <p:spPr>
          <a:xfrm>
            <a:off x="1902343" y="1885285"/>
            <a:ext cx="8667796" cy="3891352"/>
          </a:xfrm>
          <a:prstGeom prst="rect">
            <a:avLst/>
          </a:prstGeom>
        </p:spPr>
      </p:pic>
    </p:spTree>
    <p:extLst>
      <p:ext uri="{BB962C8B-B14F-4D97-AF65-F5344CB8AC3E}">
        <p14:creationId xmlns:p14="http://schemas.microsoft.com/office/powerpoint/2010/main" val="364325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893E5A9-DAD7-4E4F-8341-A6B645E009B2}"/>
              </a:ext>
            </a:extLst>
          </p:cNvPr>
          <p:cNvPicPr>
            <a:picLocks noChangeAspect="1"/>
          </p:cNvPicPr>
          <p:nvPr/>
        </p:nvPicPr>
        <p:blipFill>
          <a:blip r:embed="rId2"/>
          <a:stretch>
            <a:fillRect/>
          </a:stretch>
        </p:blipFill>
        <p:spPr>
          <a:xfrm>
            <a:off x="1878525" y="1885285"/>
            <a:ext cx="8434949" cy="4224733"/>
          </a:xfrm>
          <a:prstGeom prst="rect">
            <a:avLst/>
          </a:prstGeom>
        </p:spPr>
      </p:pic>
    </p:spTree>
    <p:extLst>
      <p:ext uri="{BB962C8B-B14F-4D97-AF65-F5344CB8AC3E}">
        <p14:creationId xmlns:p14="http://schemas.microsoft.com/office/powerpoint/2010/main" val="1805942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E0F9B69-414C-48B1-9688-E42E828D7B6A}"/>
              </a:ext>
            </a:extLst>
          </p:cNvPr>
          <p:cNvPicPr>
            <a:picLocks noChangeAspect="1"/>
          </p:cNvPicPr>
          <p:nvPr/>
        </p:nvPicPr>
        <p:blipFill>
          <a:blip r:embed="rId2"/>
          <a:stretch>
            <a:fillRect/>
          </a:stretch>
        </p:blipFill>
        <p:spPr>
          <a:xfrm>
            <a:off x="2012929" y="1885285"/>
            <a:ext cx="8557210" cy="4459595"/>
          </a:xfrm>
          <a:prstGeom prst="rect">
            <a:avLst/>
          </a:prstGeom>
        </p:spPr>
      </p:pic>
    </p:spTree>
    <p:extLst>
      <p:ext uri="{BB962C8B-B14F-4D97-AF65-F5344CB8AC3E}">
        <p14:creationId xmlns:p14="http://schemas.microsoft.com/office/powerpoint/2010/main" val="1688379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sz="3200" dirty="0"/>
              <a:t>When you're working with an HTML document, you're working with virtual objects.  </a:t>
            </a:r>
            <a:r>
              <a:rPr lang="en-US" sz="3200" dirty="0" err="1"/>
              <a:t>Javascript</a:t>
            </a:r>
            <a:r>
              <a:rPr lang="en-US" sz="3200" dirty="0"/>
              <a:t> gives you a way to manipulate those objects.</a:t>
            </a:r>
          </a:p>
          <a:p>
            <a:pPr marL="0" indent="0">
              <a:buNone/>
            </a:pPr>
            <a:r>
              <a:rPr lang="en-US" sz="3200" dirty="0"/>
              <a:t>Think about the alert we used.</a:t>
            </a:r>
          </a:p>
          <a:p>
            <a:pPr marL="0" indent="0">
              <a:buNone/>
            </a:pPr>
            <a:r>
              <a:rPr lang="en-US" sz="3200" dirty="0"/>
              <a:t>What is alert?</a:t>
            </a:r>
          </a:p>
        </p:txBody>
      </p:sp>
    </p:spTree>
    <p:extLst>
      <p:ext uri="{BB962C8B-B14F-4D97-AF65-F5344CB8AC3E}">
        <p14:creationId xmlns:p14="http://schemas.microsoft.com/office/powerpoint/2010/main" val="643301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3200" dirty="0"/>
              <a:t>alert(...) is a function call.  Notice the parentheses? The question is, if alert(...) is a function call, where is the function?  That function belongs to the window object. We didn't write it. We never see it. We just get to use it.</a:t>
            </a:r>
          </a:p>
        </p:txBody>
      </p:sp>
    </p:spTree>
    <p:extLst>
      <p:ext uri="{BB962C8B-B14F-4D97-AF65-F5344CB8AC3E}">
        <p14:creationId xmlns:p14="http://schemas.microsoft.com/office/powerpoint/2010/main" val="4191584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lnSpcReduction="10000"/>
          </a:bodyPr>
          <a:lstStyle/>
          <a:p>
            <a:pPr marL="0" indent="0" algn="just">
              <a:buNone/>
            </a:pPr>
            <a:r>
              <a:rPr lang="en-US" sz="2800" dirty="0"/>
              <a:t>The "Hello World" portion of the call is an argument.  We are passing a string value into the alert(...) function which tells it what to put into the popup box.  The alert(...) function has a parameter (variable) ready to receive. If you're not fully understanding this concept, read it again.  If you still don't understand it, then don't worry too much. There's a whole tutorial on it.</a:t>
            </a:r>
          </a:p>
        </p:txBody>
      </p:sp>
    </p:spTree>
    <p:extLst>
      <p:ext uri="{BB962C8B-B14F-4D97-AF65-F5344CB8AC3E}">
        <p14:creationId xmlns:p14="http://schemas.microsoft.com/office/powerpoint/2010/main" val="3336307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fontScale="85000" lnSpcReduction="10000"/>
          </a:bodyPr>
          <a:lstStyle/>
          <a:p>
            <a:pPr marL="0" indent="0" algn="just">
              <a:buNone/>
            </a:pPr>
            <a:r>
              <a:rPr lang="en-US" sz="2800" dirty="0"/>
              <a:t>The Document Object Model (DOM) has a hierarchy of objects.  At the top of that hierarchy is the window (yes, even on a Mac).  Inside the window is your document and inside your document is everything else.  Every object, from the window on down, has properties and functions that belong to it.  Some of the properties that belong to the window are its height and width. One of the functions is alert.  What we did was make a function call to alert inside the window.</a:t>
            </a:r>
          </a:p>
        </p:txBody>
      </p:sp>
    </p:spTree>
    <p:extLst>
      <p:ext uri="{BB962C8B-B14F-4D97-AF65-F5344CB8AC3E}">
        <p14:creationId xmlns:p14="http://schemas.microsoft.com/office/powerpoint/2010/main" val="2080665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normAutofit/>
          </a:bodyPr>
          <a:lstStyle/>
          <a:p>
            <a:pPr fontAlgn="base"/>
            <a:r>
              <a:rPr lang="en-US" sz="2800" dirty="0"/>
              <a:t>What is an object?</a:t>
            </a:r>
          </a:p>
          <a:p>
            <a:pPr lvl="1" fontAlgn="base">
              <a:buFont typeface="Wingdings" panose="05000000000000000000" pitchFamily="2" charset="2"/>
              <a:buChar char="v"/>
            </a:pPr>
            <a:r>
              <a:rPr lang="en-US" sz="2400" dirty="0"/>
              <a:t>An object is a thing.  Really. That's all. A pencil, a book, a car, your head...they're all objects.  They all have properties like size and shape and color, and they all have things that they can do like write and drive and think.  The only difference between those objects and the ones we program with is that the computer objects are virtual.</a:t>
            </a:r>
          </a:p>
        </p:txBody>
      </p:sp>
    </p:spTree>
    <p:extLst>
      <p:ext uri="{BB962C8B-B14F-4D97-AF65-F5344CB8AC3E}">
        <p14:creationId xmlns:p14="http://schemas.microsoft.com/office/powerpoint/2010/main" val="2556095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normAutofit fontScale="92500"/>
          </a:bodyPr>
          <a:lstStyle/>
          <a:p>
            <a:pPr fontAlgn="base"/>
            <a:r>
              <a:rPr lang="en-US" sz="2800" dirty="0"/>
              <a:t>Why does my code work, even if I leave out the semicolons?</a:t>
            </a:r>
          </a:p>
          <a:p>
            <a:pPr lvl="1" fontAlgn="base">
              <a:buFont typeface="Wingdings" panose="05000000000000000000" pitchFamily="2" charset="2"/>
              <a:buChar char="v"/>
            </a:pPr>
            <a:r>
              <a:rPr lang="en-US" sz="2400" dirty="0"/>
              <a:t>The short answer is because browsers are stupid.  They're not programmed to look too deeply at the code’s structure.  If they can recognize and execute a line of code, they will. You should be aware, however, that there are situations where that semicolon is absolutely essential.  Without it, your program will crash and burn.</a:t>
            </a:r>
          </a:p>
        </p:txBody>
      </p:sp>
    </p:spTree>
    <p:extLst>
      <p:ext uri="{BB962C8B-B14F-4D97-AF65-F5344CB8AC3E}">
        <p14:creationId xmlns:p14="http://schemas.microsoft.com/office/powerpoint/2010/main" val="143322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4000" dirty="0"/>
              <a:t>This tutorial introduces you to </a:t>
            </a:r>
            <a:r>
              <a:rPr lang="en-US" sz="4000" dirty="0" err="1"/>
              <a:t>Javascript</a:t>
            </a:r>
            <a:r>
              <a:rPr lang="en-US" sz="4000" dirty="0"/>
              <a:t> and the structure of writing code.</a:t>
            </a:r>
            <a:endParaRPr lang="en-US" sz="66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onload</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pPr marL="0" indent="0">
              <a:buNone/>
            </a:pPr>
            <a:r>
              <a:rPr lang="en-US" sz="2800" dirty="0"/>
              <a:t>In order to organize your page using functions, which I strongly recommend, you need to tell your page to trigger the initialize function right away.  Follow the instructions to modify your code. Then, comment your code, explaining as best as you can, what the new code does and how it does it</a:t>
            </a:r>
          </a:p>
        </p:txBody>
      </p:sp>
    </p:spTree>
    <p:extLst>
      <p:ext uri="{BB962C8B-B14F-4D97-AF65-F5344CB8AC3E}">
        <p14:creationId xmlns:p14="http://schemas.microsoft.com/office/powerpoint/2010/main" val="790816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onload</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fontScale="92500"/>
          </a:bodyPr>
          <a:lstStyle/>
          <a:p>
            <a:pPr marL="0" indent="0">
              <a:buNone/>
            </a:pPr>
            <a:r>
              <a:rPr lang="en-US" sz="2400" b="1" i="1" dirty="0"/>
              <a:t>Do not look up the explanation online.  This is an exercise for you to try and figure out how something works.  Over the lifetime of your programming career, you're going to often try to work from samples of code which do things you've never seen before.  The ability to understand and document what </a:t>
            </a:r>
            <a:r>
              <a:rPr lang="en-US" sz="2400" b="1" i="1" dirty="0" err="1"/>
              <a:t>thay</a:t>
            </a:r>
            <a:r>
              <a:rPr lang="en-US" sz="2400" b="1" i="1" dirty="0"/>
              <a:t> code does just by reading it and applying prior knowledge and a little bit of common sense will go a long way toward accelerating your progression.</a:t>
            </a:r>
            <a:endParaRPr lang="en-US" sz="2400" dirty="0"/>
          </a:p>
        </p:txBody>
      </p:sp>
    </p:spTree>
    <p:extLst>
      <p:ext uri="{BB962C8B-B14F-4D97-AF65-F5344CB8AC3E}">
        <p14:creationId xmlns:p14="http://schemas.microsoft.com/office/powerpoint/2010/main" val="110672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onload</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a:xfrm>
            <a:off x="1683278" y="1554480"/>
            <a:ext cx="8886861" cy="4495464"/>
          </a:xfrm>
        </p:spPr>
        <p:txBody>
          <a:bodyPr>
            <a:normAutofit/>
          </a:bodyPr>
          <a:lstStyle/>
          <a:p>
            <a:pPr fontAlgn="base"/>
            <a:r>
              <a:rPr lang="en-US" sz="2400" dirty="0"/>
              <a:t>Remove the function call to initialize.</a:t>
            </a:r>
          </a:p>
          <a:p>
            <a:pPr fontAlgn="base"/>
            <a:r>
              <a:rPr lang="en-US" sz="2400" dirty="0"/>
              <a:t>Change your body tag so that it looks like this:</a:t>
            </a:r>
          </a:p>
          <a:p>
            <a:pPr fontAlgn="base"/>
            <a:endParaRPr lang="en-US" sz="2400" dirty="0"/>
          </a:p>
          <a:p>
            <a:pPr fontAlgn="base"/>
            <a:r>
              <a:rPr lang="en-US" sz="2400" dirty="0"/>
              <a:t>Run the page.</a:t>
            </a:r>
          </a:p>
          <a:p>
            <a:pPr fontAlgn="base"/>
            <a:r>
              <a:rPr lang="en-US" sz="2400" dirty="0"/>
              <a:t>Document your observation and hypothesis by commenting the code.  Don't worry about being right or wrong. As long as there’s a reason for what you think, it’s an important analysis.</a:t>
            </a:r>
          </a:p>
        </p:txBody>
      </p:sp>
      <p:pic>
        <p:nvPicPr>
          <p:cNvPr id="4" name="Picture 3">
            <a:extLst>
              <a:ext uri="{FF2B5EF4-FFF2-40B4-BE49-F238E27FC236}">
                <a16:creationId xmlns:a16="http://schemas.microsoft.com/office/drawing/2014/main" id="{8F399EA6-5E96-4AE8-804B-60943FA1C1F6}"/>
              </a:ext>
            </a:extLst>
          </p:cNvPr>
          <p:cNvPicPr>
            <a:picLocks noChangeAspect="1"/>
          </p:cNvPicPr>
          <p:nvPr/>
        </p:nvPicPr>
        <p:blipFill>
          <a:blip r:embed="rId2"/>
          <a:stretch>
            <a:fillRect/>
          </a:stretch>
        </p:blipFill>
        <p:spPr>
          <a:xfrm>
            <a:off x="3241939" y="3103721"/>
            <a:ext cx="5708122" cy="650558"/>
          </a:xfrm>
          <a:prstGeom prst="rect">
            <a:avLst/>
          </a:prstGeom>
        </p:spPr>
      </p:pic>
    </p:spTree>
    <p:extLst>
      <p:ext uri="{BB962C8B-B14F-4D97-AF65-F5344CB8AC3E}">
        <p14:creationId xmlns:p14="http://schemas.microsoft.com/office/powerpoint/2010/main" val="131687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2171700" y="2052116"/>
            <a:ext cx="8398439" cy="3997828"/>
          </a:xfrm>
        </p:spPr>
        <p:txBody>
          <a:bodyPr>
            <a:normAutofit fontScale="92500"/>
          </a:bodyPr>
          <a:lstStyle/>
          <a:p>
            <a:pPr marL="0" indent="0" algn="just">
              <a:buNone/>
            </a:pPr>
            <a:r>
              <a:rPr lang="en-US" sz="2800" dirty="0"/>
              <a:t>So....scripting.  More importantly, </a:t>
            </a:r>
            <a:r>
              <a:rPr lang="en-US" sz="2800" dirty="0" err="1"/>
              <a:t>Javascript</a:t>
            </a:r>
            <a:r>
              <a:rPr lang="en-US" sz="2800" dirty="0"/>
              <a:t>.  That’s the language of choice for scripting web pages.  Why do we need it, you ask? Because, without the script, your page would have no way to interact with your user.  You could put nice static text and even images and videos on your page, but the person on the other side of the screen wouldn't be able to do anything but sit and watch...and maybe drool.</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600" dirty="0"/>
              <a:t>So.  Scripting.  While </a:t>
            </a:r>
            <a:r>
              <a:rPr lang="en-US" sz="3600" dirty="0" err="1"/>
              <a:t>Javascript</a:t>
            </a:r>
            <a:r>
              <a:rPr lang="en-US" sz="3600" dirty="0"/>
              <a:t> has no real relationship to Java, a lot of the syntax is the same.  You'll learn that by doing it, but there are a few musts, you should be aware of.</a:t>
            </a:r>
          </a:p>
        </p:txBody>
      </p:sp>
    </p:spTree>
    <p:extLst>
      <p:ext uri="{BB962C8B-B14F-4D97-AF65-F5344CB8AC3E}">
        <p14:creationId xmlns:p14="http://schemas.microsoft.com/office/powerpoint/2010/main" val="230610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200" dirty="0"/>
              <a:t>The semicolon is a big one.  It’s punctuation for </a:t>
            </a:r>
            <a:r>
              <a:rPr lang="en-US" sz="3200" dirty="0" err="1"/>
              <a:t>Javascript</a:t>
            </a:r>
            <a:r>
              <a:rPr lang="en-US" sz="3200" dirty="0"/>
              <a:t>.  Whenever you complete a statement, you put a semicolon at the end.</a:t>
            </a:r>
          </a:p>
        </p:txBody>
      </p:sp>
    </p:spTree>
    <p:extLst>
      <p:ext uri="{BB962C8B-B14F-4D97-AF65-F5344CB8AC3E}">
        <p14:creationId xmlns:p14="http://schemas.microsoft.com/office/powerpoint/2010/main" val="212913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200" dirty="0"/>
              <a:t>Organization is another biggie.  You’d be surprised just how easy it is to let the code write itself.  Except, the code does a terrible job writing itself. Make sure you are in control of your code from top to bottom.</a:t>
            </a:r>
          </a:p>
        </p:txBody>
      </p:sp>
    </p:spTree>
    <p:extLst>
      <p:ext uri="{BB962C8B-B14F-4D97-AF65-F5344CB8AC3E}">
        <p14:creationId xmlns:p14="http://schemas.microsoft.com/office/powerpoint/2010/main" val="381716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200" dirty="0"/>
              <a:t>You will have to debug your code.  In fact, you should be resigned to the fact that you will spend way more time debugging than you will actually writing code in the first place.</a:t>
            </a:r>
          </a:p>
        </p:txBody>
      </p:sp>
    </p:spTree>
    <p:extLst>
      <p:ext uri="{BB962C8B-B14F-4D97-AF65-F5344CB8AC3E}">
        <p14:creationId xmlns:p14="http://schemas.microsoft.com/office/powerpoint/2010/main" val="84192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308</Words>
  <Application>Microsoft Office PowerPoint</Application>
  <PresentationFormat>Widescreen</PresentationFormat>
  <Paragraphs>63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MS Shell Dlg 2</vt:lpstr>
      <vt:lpstr>Wingdings</vt:lpstr>
      <vt:lpstr>Wingdings 3</vt:lpstr>
      <vt:lpstr>Madison</vt:lpstr>
      <vt:lpstr>Scripting</vt:lpstr>
      <vt:lpstr>OBJECTIVE</vt:lpstr>
      <vt:lpstr>Objective</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FAQ</vt:lpstr>
      <vt:lpstr>FAQ</vt:lpstr>
      <vt:lpstr>FAQ</vt:lpstr>
      <vt:lpstr>ACTIVITY</vt:lpstr>
      <vt:lpstr>onload</vt:lpstr>
      <vt:lpstr>onload</vt:lpstr>
      <vt:lpstr>onload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14</cp:revision>
  <dcterms:created xsi:type="dcterms:W3CDTF">2018-06-30T13:23:20Z</dcterms:created>
  <dcterms:modified xsi:type="dcterms:W3CDTF">2018-09-01T11:21:08Z</dcterms:modified>
</cp:coreProperties>
</file>