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57" r:id="rId4"/>
    <p:sldId id="260" r:id="rId5"/>
    <p:sldId id="258" r:id="rId6"/>
    <p:sldId id="289" r:id="rId7"/>
    <p:sldId id="290" r:id="rId8"/>
    <p:sldId id="291" r:id="rId9"/>
    <p:sldId id="292" r:id="rId10"/>
    <p:sldId id="261" r:id="rId11"/>
    <p:sldId id="262" r:id="rId12"/>
    <p:sldId id="263"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10" r:id="rId26"/>
    <p:sldId id="305" r:id="rId27"/>
    <p:sldId id="306" r:id="rId28"/>
    <p:sldId id="307" r:id="rId29"/>
    <p:sldId id="308" r:id="rId30"/>
    <p:sldId id="309" r:id="rId31"/>
    <p:sldId id="311" r:id="rId32"/>
    <p:sldId id="312" r:id="rId33"/>
    <p:sldId id="313" r:id="rId34"/>
    <p:sldId id="276" r:id="rId35"/>
    <p:sldId id="277" r:id="rId36"/>
    <p:sldId id="314" r:id="rId37"/>
    <p:sldId id="315" r:id="rId38"/>
    <p:sldId id="316" r:id="rId39"/>
    <p:sldId id="317" r:id="rId40"/>
    <p:sldId id="318" r:id="rId41"/>
    <p:sldId id="319" r:id="rId42"/>
    <p:sldId id="281" r:id="rId43"/>
    <p:sldId id="321" r:id="rId44"/>
    <p:sldId id="320" r:id="rId45"/>
    <p:sldId id="282" r:id="rId46"/>
    <p:sldId id="287" r:id="rId47"/>
    <p:sldId id="288"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96" y="6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6F2B0430-1F0D-441A-A606-11E339A8830A}"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49969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0572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3529773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73348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E02BE0-8B3D-4556-B9BC-24F456F62EEF}"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365148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E02BE0-8B3D-4556-B9BC-24F456F62EEF}" type="datetimeFigureOut">
              <a:rPr lang="en-US" smtClean="0"/>
              <a:t>10/9/2018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21739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E02BE0-8B3D-4556-B9BC-24F456F62EEF}" type="datetimeFigureOut">
              <a:rPr lang="en-US" smtClean="0"/>
              <a:t>10/9/2018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15305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E02BE0-8B3D-4556-B9BC-24F456F62EEF}" type="datetimeFigureOut">
              <a:rPr lang="en-US" smtClean="0"/>
              <a:t>10/9/2018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2B0430-1F0D-441A-A606-11E339A8830A}"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60115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5E02BE0-8B3D-4556-B9BC-24F456F62EEF}" type="datetimeFigureOut">
              <a:rPr lang="en-US" smtClean="0"/>
              <a:t>10/9/2018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5560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10/9/2018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162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10/9/2018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30224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45E02BE0-8B3D-4556-B9BC-24F456F62EEF}" type="datetimeFigureOut">
              <a:rPr lang="en-US" smtClean="0"/>
              <a:t>10/9/2018</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F2B0430-1F0D-441A-A606-11E339A8830A}"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03962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B2370D-8B0E-44F6-B532-6E1560F941E3}"/>
              </a:ext>
            </a:extLst>
          </p:cNvPr>
          <p:cNvSpPr>
            <a:spLocks noGrp="1"/>
          </p:cNvSpPr>
          <p:nvPr>
            <p:ph type="ctrTitle"/>
          </p:nvPr>
        </p:nvSpPr>
        <p:spPr/>
        <p:txBody>
          <a:bodyPr/>
          <a:lstStyle/>
          <a:p>
            <a:r>
              <a:rPr lang="en-US" dirty="0"/>
              <a:t>While Loops</a:t>
            </a:r>
          </a:p>
        </p:txBody>
      </p:sp>
      <p:sp>
        <p:nvSpPr>
          <p:cNvPr id="3" name="Subtitle 2">
            <a:extLst>
              <a:ext uri="{FF2B5EF4-FFF2-40B4-BE49-F238E27FC236}">
                <a16:creationId xmlns:a16="http://schemas.microsoft.com/office/drawing/2014/main" xmlns="" id="{5AFD3BAC-D689-47DB-BF3C-89CC11FBC1DA}"/>
              </a:ext>
            </a:extLst>
          </p:cNvPr>
          <p:cNvSpPr>
            <a:spLocks noGrp="1"/>
          </p:cNvSpPr>
          <p:nvPr>
            <p:ph type="subTitle" idx="1"/>
          </p:nvPr>
        </p:nvSpPr>
        <p:spPr/>
        <p:txBody>
          <a:bodyPr/>
          <a:lstStyle/>
          <a:p>
            <a:r>
              <a:rPr lang="en-US" dirty="0"/>
              <a:t>Tutorial #13</a:t>
            </a:r>
          </a:p>
        </p:txBody>
      </p:sp>
    </p:spTree>
    <p:extLst>
      <p:ext uri="{BB962C8B-B14F-4D97-AF65-F5344CB8AC3E}">
        <p14:creationId xmlns:p14="http://schemas.microsoft.com/office/powerpoint/2010/main" val="2599923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CONSTRUCTION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4113803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008A01-226A-4315-B523-B032A574679E}"/>
              </a:ext>
            </a:extLst>
          </p:cNvPr>
          <p:cNvSpPr>
            <a:spLocks noGrp="1"/>
          </p:cNvSpPr>
          <p:nvPr>
            <p:ph type="title"/>
          </p:nvPr>
        </p:nvSpPr>
        <p:spPr/>
        <p:txBody>
          <a:bodyPr/>
          <a:lstStyle/>
          <a:p>
            <a:r>
              <a:rPr lang="en-US" dirty="0"/>
              <a:t>Construction</a:t>
            </a:r>
          </a:p>
        </p:txBody>
      </p:sp>
      <p:sp>
        <p:nvSpPr>
          <p:cNvPr id="3" name="Content Placeholder 2">
            <a:extLst>
              <a:ext uri="{FF2B5EF4-FFF2-40B4-BE49-F238E27FC236}">
                <a16:creationId xmlns:a16="http://schemas.microsoft.com/office/drawing/2014/main" xmlns="" id="{C7F042C5-0C22-4879-8EAC-852903D62FED}"/>
              </a:ext>
            </a:extLst>
          </p:cNvPr>
          <p:cNvSpPr>
            <a:spLocks noGrp="1"/>
          </p:cNvSpPr>
          <p:nvPr>
            <p:ph idx="1"/>
          </p:nvPr>
        </p:nvSpPr>
        <p:spPr/>
        <p:txBody>
          <a:bodyPr>
            <a:normAutofit fontScale="92500"/>
          </a:bodyPr>
          <a:lstStyle/>
          <a:p>
            <a:pPr marL="457200" indent="-457200" fontAlgn="base">
              <a:buFont typeface="+mj-lt"/>
              <a:buAutoNum type="arabicPeriod"/>
            </a:pPr>
            <a:r>
              <a:rPr lang="en-US" dirty="0"/>
              <a:t>Create a folder somewhere on your drive and label it While Loops.</a:t>
            </a:r>
          </a:p>
          <a:p>
            <a:pPr marL="457200" indent="-457200" fontAlgn="base">
              <a:buFont typeface="+mj-lt"/>
              <a:buAutoNum type="arabicPeriod"/>
            </a:pPr>
            <a:r>
              <a:rPr lang="en-US" dirty="0"/>
              <a:t>Open up notepad++.</a:t>
            </a:r>
          </a:p>
          <a:p>
            <a:pPr marL="457200" indent="-457200" fontAlgn="base">
              <a:buFont typeface="+mj-lt"/>
              <a:buAutoNum type="arabicPeriod"/>
            </a:pPr>
            <a:r>
              <a:rPr lang="en-US" dirty="0"/>
              <a:t>Save the empty file to your folder and name the file “index.html”.</a:t>
            </a:r>
          </a:p>
          <a:p>
            <a:pPr marL="800100" lvl="1" indent="-342900" fontAlgn="base">
              <a:buFont typeface="+mj-lt"/>
              <a:buAutoNum type="alphaLcParenR"/>
            </a:pPr>
            <a:r>
              <a:rPr lang="en-US" dirty="0"/>
              <a:t>All first pages on a website are called index.</a:t>
            </a:r>
          </a:p>
          <a:p>
            <a:pPr marL="457200" indent="-457200">
              <a:buFont typeface="+mj-lt"/>
              <a:buAutoNum type="arabicPeriod"/>
            </a:pPr>
            <a:r>
              <a:rPr lang="en-US" dirty="0"/>
              <a:t>As you go through the images of the construction, add to your code.  You will see comments with explanations of what you are doing. Those comments will change with each slide.  You should </a:t>
            </a:r>
            <a:r>
              <a:rPr lang="en-US" b="1" i="1" dirty="0"/>
              <a:t>not</a:t>
            </a:r>
            <a:r>
              <a:rPr lang="en-US" dirty="0"/>
              <a:t> type my comments into your code.</a:t>
            </a:r>
          </a:p>
        </p:txBody>
      </p:sp>
    </p:spTree>
    <p:extLst>
      <p:ext uri="{BB962C8B-B14F-4D97-AF65-F5344CB8AC3E}">
        <p14:creationId xmlns:p14="http://schemas.microsoft.com/office/powerpoint/2010/main" val="4175402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Construction</a:t>
            </a:r>
          </a:p>
        </p:txBody>
      </p:sp>
      <p:sp>
        <p:nvSpPr>
          <p:cNvPr id="3" name="Content Placeholder 2">
            <a:extLst>
              <a:ext uri="{FF2B5EF4-FFF2-40B4-BE49-F238E27FC236}">
                <a16:creationId xmlns:a16="http://schemas.microsoft.com/office/drawing/2014/main" xmlns="" id="{1915DCC9-6377-424A-BC81-A80140DC5A63}"/>
              </a:ext>
            </a:extLst>
          </p:cNvPr>
          <p:cNvSpPr>
            <a:spLocks noGrp="1"/>
          </p:cNvSpPr>
          <p:nvPr>
            <p:ph idx="1"/>
          </p:nvPr>
        </p:nvSpPr>
        <p:spPr/>
        <p:txBody>
          <a:bodyPr>
            <a:normAutofit/>
          </a:bodyPr>
          <a:lstStyle/>
          <a:p>
            <a:pPr marL="0" indent="0" algn="ctr">
              <a:buNone/>
            </a:pPr>
            <a:r>
              <a:rPr lang="en-US" dirty="0"/>
              <a:t>It’s Halloween and you’ve got a bowl full of candy.  As each child comes to the door, you hand out one piece of candy (cheapskate) at random.  With the computer simulating this behavior, it will have to be aware of pieces of candy running out.  We’ll use loops to simulate this.</a:t>
            </a:r>
            <a:endParaRPr lang="en-US" sz="3600" dirty="0"/>
          </a:p>
        </p:txBody>
      </p:sp>
    </p:spTree>
    <p:extLst>
      <p:ext uri="{BB962C8B-B14F-4D97-AF65-F5344CB8AC3E}">
        <p14:creationId xmlns:p14="http://schemas.microsoft.com/office/powerpoint/2010/main" val="1654790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Construction</a:t>
            </a:r>
          </a:p>
        </p:txBody>
      </p:sp>
      <p:pic>
        <p:nvPicPr>
          <p:cNvPr id="6" name="Picture 5">
            <a:extLst>
              <a:ext uri="{FF2B5EF4-FFF2-40B4-BE49-F238E27FC236}">
                <a16:creationId xmlns:a16="http://schemas.microsoft.com/office/drawing/2014/main" xmlns="" id="{63B2404B-AB09-4D7C-B9E8-8BA79661BE76}"/>
              </a:ext>
            </a:extLst>
          </p:cNvPr>
          <p:cNvPicPr>
            <a:picLocks noChangeAspect="1"/>
          </p:cNvPicPr>
          <p:nvPr/>
        </p:nvPicPr>
        <p:blipFill>
          <a:blip r:embed="rId2"/>
          <a:stretch>
            <a:fillRect/>
          </a:stretch>
        </p:blipFill>
        <p:spPr>
          <a:xfrm>
            <a:off x="1585231" y="1665513"/>
            <a:ext cx="9021537" cy="4245429"/>
          </a:xfrm>
          <a:prstGeom prst="rect">
            <a:avLst/>
          </a:prstGeom>
        </p:spPr>
      </p:pic>
    </p:spTree>
    <p:extLst>
      <p:ext uri="{BB962C8B-B14F-4D97-AF65-F5344CB8AC3E}">
        <p14:creationId xmlns:p14="http://schemas.microsoft.com/office/powerpoint/2010/main" val="3997575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xmlns="" id="{E6CCFA85-15A7-471C-82DC-7CBEB14A2C25}"/>
              </a:ext>
            </a:extLst>
          </p:cNvPr>
          <p:cNvPicPr>
            <a:picLocks noChangeAspect="1"/>
          </p:cNvPicPr>
          <p:nvPr/>
        </p:nvPicPr>
        <p:blipFill>
          <a:blip r:embed="rId2"/>
          <a:stretch>
            <a:fillRect/>
          </a:stretch>
        </p:blipFill>
        <p:spPr>
          <a:xfrm>
            <a:off x="2108949" y="2177823"/>
            <a:ext cx="7974101" cy="3384777"/>
          </a:xfrm>
          <a:prstGeom prst="rect">
            <a:avLst/>
          </a:prstGeom>
        </p:spPr>
      </p:pic>
    </p:spTree>
    <p:extLst>
      <p:ext uri="{BB962C8B-B14F-4D97-AF65-F5344CB8AC3E}">
        <p14:creationId xmlns:p14="http://schemas.microsoft.com/office/powerpoint/2010/main" val="2637022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xmlns="" id="{BA1A58CF-9705-40EB-9FA8-ECDC22CF0E3A}"/>
              </a:ext>
            </a:extLst>
          </p:cNvPr>
          <p:cNvPicPr>
            <a:picLocks noChangeAspect="1"/>
          </p:cNvPicPr>
          <p:nvPr/>
        </p:nvPicPr>
        <p:blipFill>
          <a:blip r:embed="rId2"/>
          <a:stretch>
            <a:fillRect/>
          </a:stretch>
        </p:blipFill>
        <p:spPr>
          <a:xfrm>
            <a:off x="1868275" y="1594756"/>
            <a:ext cx="8455450" cy="4327071"/>
          </a:xfrm>
          <a:prstGeom prst="rect">
            <a:avLst/>
          </a:prstGeom>
        </p:spPr>
      </p:pic>
    </p:spTree>
    <p:extLst>
      <p:ext uri="{BB962C8B-B14F-4D97-AF65-F5344CB8AC3E}">
        <p14:creationId xmlns:p14="http://schemas.microsoft.com/office/powerpoint/2010/main" val="4210173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xmlns="" id="{39391DE5-6347-4402-B8EE-370408DEB891}"/>
              </a:ext>
            </a:extLst>
          </p:cNvPr>
          <p:cNvPicPr>
            <a:picLocks noChangeAspect="1"/>
          </p:cNvPicPr>
          <p:nvPr/>
        </p:nvPicPr>
        <p:blipFill>
          <a:blip r:embed="rId2"/>
          <a:stretch>
            <a:fillRect/>
          </a:stretch>
        </p:blipFill>
        <p:spPr>
          <a:xfrm>
            <a:off x="1357207" y="2214562"/>
            <a:ext cx="9477586" cy="3206524"/>
          </a:xfrm>
          <a:prstGeom prst="rect">
            <a:avLst/>
          </a:prstGeom>
        </p:spPr>
      </p:pic>
    </p:spTree>
    <p:extLst>
      <p:ext uri="{BB962C8B-B14F-4D97-AF65-F5344CB8AC3E}">
        <p14:creationId xmlns:p14="http://schemas.microsoft.com/office/powerpoint/2010/main" val="1461683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xmlns="" id="{EDE873F9-3E62-4AAB-8FA4-AB77CC3E34FE}"/>
              </a:ext>
            </a:extLst>
          </p:cNvPr>
          <p:cNvPicPr>
            <a:picLocks noChangeAspect="1"/>
          </p:cNvPicPr>
          <p:nvPr/>
        </p:nvPicPr>
        <p:blipFill>
          <a:blip r:embed="rId2"/>
          <a:stretch>
            <a:fillRect/>
          </a:stretch>
        </p:blipFill>
        <p:spPr>
          <a:xfrm>
            <a:off x="1360261" y="2377168"/>
            <a:ext cx="9471478" cy="2956832"/>
          </a:xfrm>
          <a:prstGeom prst="rect">
            <a:avLst/>
          </a:prstGeom>
        </p:spPr>
      </p:pic>
    </p:spTree>
    <p:extLst>
      <p:ext uri="{BB962C8B-B14F-4D97-AF65-F5344CB8AC3E}">
        <p14:creationId xmlns:p14="http://schemas.microsoft.com/office/powerpoint/2010/main" val="1276666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xmlns="" id="{CD35D732-B46C-4F1D-B27E-DDEBDA5315F0}"/>
              </a:ext>
            </a:extLst>
          </p:cNvPr>
          <p:cNvPicPr>
            <a:picLocks noChangeAspect="1"/>
          </p:cNvPicPr>
          <p:nvPr/>
        </p:nvPicPr>
        <p:blipFill>
          <a:blip r:embed="rId2"/>
          <a:stretch>
            <a:fillRect/>
          </a:stretch>
        </p:blipFill>
        <p:spPr>
          <a:xfrm>
            <a:off x="1715057" y="1788659"/>
            <a:ext cx="8761886" cy="4089627"/>
          </a:xfrm>
          <a:prstGeom prst="rect">
            <a:avLst/>
          </a:prstGeom>
        </p:spPr>
      </p:pic>
    </p:spTree>
    <p:extLst>
      <p:ext uri="{BB962C8B-B14F-4D97-AF65-F5344CB8AC3E}">
        <p14:creationId xmlns:p14="http://schemas.microsoft.com/office/powerpoint/2010/main" val="716509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xmlns="" id="{EBC071BD-AA33-43D5-8FED-00AFBF21D7CF}"/>
              </a:ext>
            </a:extLst>
          </p:cNvPr>
          <p:cNvPicPr>
            <a:picLocks noChangeAspect="1"/>
          </p:cNvPicPr>
          <p:nvPr/>
        </p:nvPicPr>
        <p:blipFill>
          <a:blip r:embed="rId2"/>
          <a:stretch>
            <a:fillRect/>
          </a:stretch>
        </p:blipFill>
        <p:spPr>
          <a:xfrm>
            <a:off x="1150607" y="146957"/>
            <a:ext cx="6707701" cy="6564086"/>
          </a:xfrm>
          <a:prstGeom prst="rect">
            <a:avLst/>
          </a:prstGeom>
        </p:spPr>
      </p:pic>
    </p:spTree>
    <p:extLst>
      <p:ext uri="{BB962C8B-B14F-4D97-AF65-F5344CB8AC3E}">
        <p14:creationId xmlns:p14="http://schemas.microsoft.com/office/powerpoint/2010/main" val="924465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OBJECTIVE</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700689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Construction</a:t>
            </a:r>
          </a:p>
        </p:txBody>
      </p:sp>
      <p:pic>
        <p:nvPicPr>
          <p:cNvPr id="4" name="Picture 3">
            <a:extLst>
              <a:ext uri="{FF2B5EF4-FFF2-40B4-BE49-F238E27FC236}">
                <a16:creationId xmlns:a16="http://schemas.microsoft.com/office/drawing/2014/main" xmlns="" id="{B785B35A-F6AF-4822-8FC2-0CD3D497BCED}"/>
              </a:ext>
            </a:extLst>
          </p:cNvPr>
          <p:cNvPicPr>
            <a:picLocks noChangeAspect="1"/>
          </p:cNvPicPr>
          <p:nvPr/>
        </p:nvPicPr>
        <p:blipFill>
          <a:blip r:embed="rId2"/>
          <a:stretch>
            <a:fillRect/>
          </a:stretch>
        </p:blipFill>
        <p:spPr>
          <a:xfrm>
            <a:off x="2471737" y="1643743"/>
            <a:ext cx="7248525" cy="4572000"/>
          </a:xfrm>
          <a:prstGeom prst="rect">
            <a:avLst/>
          </a:prstGeom>
        </p:spPr>
      </p:pic>
    </p:spTree>
    <p:extLst>
      <p:ext uri="{BB962C8B-B14F-4D97-AF65-F5344CB8AC3E}">
        <p14:creationId xmlns:p14="http://schemas.microsoft.com/office/powerpoint/2010/main" val="2852825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7ED7B5C-E5A4-4501-9DF6-A1C3CF656581}"/>
              </a:ext>
            </a:extLst>
          </p:cNvPr>
          <p:cNvPicPr>
            <a:picLocks noChangeAspect="1"/>
          </p:cNvPicPr>
          <p:nvPr/>
        </p:nvPicPr>
        <p:blipFill>
          <a:blip r:embed="rId2"/>
          <a:stretch>
            <a:fillRect/>
          </a:stretch>
        </p:blipFill>
        <p:spPr>
          <a:xfrm>
            <a:off x="2343150" y="633885"/>
            <a:ext cx="7505700" cy="5829300"/>
          </a:xfrm>
          <a:prstGeom prst="rect">
            <a:avLst/>
          </a:prstGeom>
        </p:spPr>
      </p:pic>
    </p:spTree>
    <p:extLst>
      <p:ext uri="{BB962C8B-B14F-4D97-AF65-F5344CB8AC3E}">
        <p14:creationId xmlns:p14="http://schemas.microsoft.com/office/powerpoint/2010/main" val="2790221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xmlns="" id="{CD4BC6F6-68B8-4674-A805-188070D9263C}"/>
              </a:ext>
            </a:extLst>
          </p:cNvPr>
          <p:cNvPicPr>
            <a:picLocks noChangeAspect="1"/>
          </p:cNvPicPr>
          <p:nvPr/>
        </p:nvPicPr>
        <p:blipFill>
          <a:blip r:embed="rId2"/>
          <a:stretch>
            <a:fillRect/>
          </a:stretch>
        </p:blipFill>
        <p:spPr>
          <a:xfrm>
            <a:off x="2405062" y="1573194"/>
            <a:ext cx="7381875" cy="4476750"/>
          </a:xfrm>
          <a:prstGeom prst="rect">
            <a:avLst/>
          </a:prstGeom>
        </p:spPr>
      </p:pic>
    </p:spTree>
    <p:extLst>
      <p:ext uri="{BB962C8B-B14F-4D97-AF65-F5344CB8AC3E}">
        <p14:creationId xmlns:p14="http://schemas.microsoft.com/office/powerpoint/2010/main" val="392324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xmlns="" id="{D638AC84-57A5-4FEC-A2C7-BBCE78B2FFFC}"/>
              </a:ext>
            </a:extLst>
          </p:cNvPr>
          <p:cNvPicPr>
            <a:picLocks noChangeAspect="1"/>
          </p:cNvPicPr>
          <p:nvPr/>
        </p:nvPicPr>
        <p:blipFill>
          <a:blip r:embed="rId2"/>
          <a:stretch>
            <a:fillRect/>
          </a:stretch>
        </p:blipFill>
        <p:spPr>
          <a:xfrm>
            <a:off x="2486025" y="1697019"/>
            <a:ext cx="7219950" cy="4352925"/>
          </a:xfrm>
          <a:prstGeom prst="rect">
            <a:avLst/>
          </a:prstGeom>
        </p:spPr>
      </p:pic>
    </p:spTree>
    <p:extLst>
      <p:ext uri="{BB962C8B-B14F-4D97-AF65-F5344CB8AC3E}">
        <p14:creationId xmlns:p14="http://schemas.microsoft.com/office/powerpoint/2010/main" val="1355362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xmlns="" id="{32458F66-A462-4398-BD19-75AABFF75954}"/>
              </a:ext>
            </a:extLst>
          </p:cNvPr>
          <p:cNvPicPr>
            <a:picLocks noChangeAspect="1"/>
          </p:cNvPicPr>
          <p:nvPr/>
        </p:nvPicPr>
        <p:blipFill>
          <a:blip r:embed="rId2"/>
          <a:stretch>
            <a:fillRect/>
          </a:stretch>
        </p:blipFill>
        <p:spPr>
          <a:xfrm>
            <a:off x="1543050" y="133350"/>
            <a:ext cx="6210300" cy="6591300"/>
          </a:xfrm>
          <a:prstGeom prst="rect">
            <a:avLst/>
          </a:prstGeom>
        </p:spPr>
      </p:pic>
    </p:spTree>
    <p:extLst>
      <p:ext uri="{BB962C8B-B14F-4D97-AF65-F5344CB8AC3E}">
        <p14:creationId xmlns:p14="http://schemas.microsoft.com/office/powerpoint/2010/main" val="2688549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9AD9BFBC-EE34-41BB-85D1-39D8AF9079B3}"/>
              </a:ext>
            </a:extLst>
          </p:cNvPr>
          <p:cNvPicPr>
            <a:picLocks noChangeAspect="1"/>
          </p:cNvPicPr>
          <p:nvPr/>
        </p:nvPicPr>
        <p:blipFill>
          <a:blip r:embed="rId2"/>
          <a:stretch>
            <a:fillRect/>
          </a:stretch>
        </p:blipFill>
        <p:spPr>
          <a:xfrm>
            <a:off x="2066925" y="704850"/>
            <a:ext cx="7600950" cy="5753100"/>
          </a:xfrm>
          <a:prstGeom prst="rect">
            <a:avLst/>
          </a:prstGeom>
        </p:spPr>
      </p:pic>
    </p:spTree>
    <p:extLst>
      <p:ext uri="{BB962C8B-B14F-4D97-AF65-F5344CB8AC3E}">
        <p14:creationId xmlns:p14="http://schemas.microsoft.com/office/powerpoint/2010/main" val="2081313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xmlns="" id="{3569F5BF-A403-4A66-AE82-85787BA257A4}"/>
              </a:ext>
            </a:extLst>
          </p:cNvPr>
          <p:cNvPicPr>
            <a:picLocks noChangeAspect="1"/>
          </p:cNvPicPr>
          <p:nvPr/>
        </p:nvPicPr>
        <p:blipFill>
          <a:blip r:embed="rId2"/>
          <a:stretch>
            <a:fillRect/>
          </a:stretch>
        </p:blipFill>
        <p:spPr>
          <a:xfrm>
            <a:off x="2362200" y="1459365"/>
            <a:ext cx="7467600" cy="4962525"/>
          </a:xfrm>
          <a:prstGeom prst="rect">
            <a:avLst/>
          </a:prstGeom>
        </p:spPr>
      </p:pic>
    </p:spTree>
    <p:extLst>
      <p:ext uri="{BB962C8B-B14F-4D97-AF65-F5344CB8AC3E}">
        <p14:creationId xmlns:p14="http://schemas.microsoft.com/office/powerpoint/2010/main" val="367995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5A8FD77-1B38-4710-956F-B3B8027B7DD0}"/>
              </a:ext>
            </a:extLst>
          </p:cNvPr>
          <p:cNvPicPr>
            <a:picLocks noChangeAspect="1"/>
          </p:cNvPicPr>
          <p:nvPr/>
        </p:nvPicPr>
        <p:blipFill>
          <a:blip r:embed="rId2"/>
          <a:stretch>
            <a:fillRect/>
          </a:stretch>
        </p:blipFill>
        <p:spPr>
          <a:xfrm>
            <a:off x="2357437" y="627289"/>
            <a:ext cx="7477125" cy="5886450"/>
          </a:xfrm>
          <a:prstGeom prst="rect">
            <a:avLst/>
          </a:prstGeom>
        </p:spPr>
      </p:pic>
    </p:spTree>
    <p:extLst>
      <p:ext uri="{BB962C8B-B14F-4D97-AF65-F5344CB8AC3E}">
        <p14:creationId xmlns:p14="http://schemas.microsoft.com/office/powerpoint/2010/main" val="7249297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xmlns="" id="{043B687F-322C-4C6F-A5F9-8EA4F7224605}"/>
              </a:ext>
            </a:extLst>
          </p:cNvPr>
          <p:cNvPicPr>
            <a:picLocks noChangeAspect="1"/>
          </p:cNvPicPr>
          <p:nvPr/>
        </p:nvPicPr>
        <p:blipFill>
          <a:blip r:embed="rId2"/>
          <a:stretch>
            <a:fillRect/>
          </a:stretch>
        </p:blipFill>
        <p:spPr>
          <a:xfrm>
            <a:off x="1926841" y="1745795"/>
            <a:ext cx="8338318" cy="4437289"/>
          </a:xfrm>
          <a:prstGeom prst="rect">
            <a:avLst/>
          </a:prstGeom>
        </p:spPr>
      </p:pic>
    </p:spTree>
    <p:extLst>
      <p:ext uri="{BB962C8B-B14F-4D97-AF65-F5344CB8AC3E}">
        <p14:creationId xmlns:p14="http://schemas.microsoft.com/office/powerpoint/2010/main" val="2366441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xmlns="" id="{6DB19A0F-38CF-4887-B407-4188E9F17DB7}"/>
              </a:ext>
            </a:extLst>
          </p:cNvPr>
          <p:cNvPicPr>
            <a:picLocks noChangeAspect="1"/>
          </p:cNvPicPr>
          <p:nvPr/>
        </p:nvPicPr>
        <p:blipFill>
          <a:blip r:embed="rId2"/>
          <a:stretch>
            <a:fillRect/>
          </a:stretch>
        </p:blipFill>
        <p:spPr>
          <a:xfrm>
            <a:off x="1850300" y="1885285"/>
            <a:ext cx="8491399" cy="3835174"/>
          </a:xfrm>
          <a:prstGeom prst="rect">
            <a:avLst/>
          </a:prstGeom>
        </p:spPr>
      </p:pic>
    </p:spTree>
    <p:extLst>
      <p:ext uri="{BB962C8B-B14F-4D97-AF65-F5344CB8AC3E}">
        <p14:creationId xmlns:p14="http://schemas.microsoft.com/office/powerpoint/2010/main" val="506275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521A6B-C893-4D3E-AC9A-1E5A26929050}"/>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xmlns="" id="{5D6E94F7-26C9-4736-B48C-D9DBEB41037B}"/>
              </a:ext>
            </a:extLst>
          </p:cNvPr>
          <p:cNvSpPr>
            <a:spLocks noGrp="1"/>
          </p:cNvSpPr>
          <p:nvPr>
            <p:ph idx="1"/>
          </p:nvPr>
        </p:nvSpPr>
        <p:spPr/>
        <p:txBody>
          <a:bodyPr>
            <a:normAutofit/>
          </a:bodyPr>
          <a:lstStyle/>
          <a:p>
            <a:pPr marL="0" indent="0" algn="ctr">
              <a:buNone/>
            </a:pPr>
            <a:r>
              <a:rPr lang="en-US" sz="3200" b="1" dirty="0"/>
              <a:t>By the end of this tutorial, you should understand how to write a loop.</a:t>
            </a:r>
            <a:endParaRPr lang="en-US" sz="5400" b="1" dirty="0"/>
          </a:p>
        </p:txBody>
      </p:sp>
    </p:spTree>
    <p:extLst>
      <p:ext uri="{BB962C8B-B14F-4D97-AF65-F5344CB8AC3E}">
        <p14:creationId xmlns:p14="http://schemas.microsoft.com/office/powerpoint/2010/main" val="3509470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Construction</a:t>
            </a:r>
          </a:p>
        </p:txBody>
      </p:sp>
      <p:pic>
        <p:nvPicPr>
          <p:cNvPr id="4" name="Picture 3">
            <a:extLst>
              <a:ext uri="{FF2B5EF4-FFF2-40B4-BE49-F238E27FC236}">
                <a16:creationId xmlns:a16="http://schemas.microsoft.com/office/drawing/2014/main" xmlns="" id="{9A542299-560D-487F-88BB-464176F1A39C}"/>
              </a:ext>
            </a:extLst>
          </p:cNvPr>
          <p:cNvPicPr>
            <a:picLocks noChangeAspect="1"/>
          </p:cNvPicPr>
          <p:nvPr/>
        </p:nvPicPr>
        <p:blipFill>
          <a:blip r:embed="rId2"/>
          <a:stretch>
            <a:fillRect/>
          </a:stretch>
        </p:blipFill>
        <p:spPr>
          <a:xfrm>
            <a:off x="2305050" y="1720622"/>
            <a:ext cx="7581900" cy="3895725"/>
          </a:xfrm>
          <a:prstGeom prst="rect">
            <a:avLst/>
          </a:prstGeom>
        </p:spPr>
      </p:pic>
    </p:spTree>
    <p:extLst>
      <p:ext uri="{BB962C8B-B14F-4D97-AF65-F5344CB8AC3E}">
        <p14:creationId xmlns:p14="http://schemas.microsoft.com/office/powerpoint/2010/main" val="25547423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Construction</a:t>
            </a:r>
          </a:p>
        </p:txBody>
      </p:sp>
      <p:pic>
        <p:nvPicPr>
          <p:cNvPr id="4" name="Picture 3">
            <a:extLst>
              <a:ext uri="{FF2B5EF4-FFF2-40B4-BE49-F238E27FC236}">
                <a16:creationId xmlns:a16="http://schemas.microsoft.com/office/drawing/2014/main" xmlns="" id="{7E90777B-5F97-4261-9038-A01687235B7A}"/>
              </a:ext>
            </a:extLst>
          </p:cNvPr>
          <p:cNvPicPr>
            <a:picLocks noChangeAspect="1"/>
          </p:cNvPicPr>
          <p:nvPr/>
        </p:nvPicPr>
        <p:blipFill>
          <a:blip r:embed="rId2"/>
          <a:stretch>
            <a:fillRect/>
          </a:stretch>
        </p:blipFill>
        <p:spPr>
          <a:xfrm>
            <a:off x="2457450" y="1536926"/>
            <a:ext cx="7277100" cy="4829175"/>
          </a:xfrm>
          <a:prstGeom prst="rect">
            <a:avLst/>
          </a:prstGeom>
        </p:spPr>
      </p:pic>
    </p:spTree>
    <p:extLst>
      <p:ext uri="{BB962C8B-B14F-4D97-AF65-F5344CB8AC3E}">
        <p14:creationId xmlns:p14="http://schemas.microsoft.com/office/powerpoint/2010/main" val="34955164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xmlns="" id="{2CA52C0C-5F90-46E5-ABFB-A603A5608BF1}"/>
              </a:ext>
            </a:extLst>
          </p:cNvPr>
          <p:cNvPicPr>
            <a:picLocks noChangeAspect="1"/>
          </p:cNvPicPr>
          <p:nvPr/>
        </p:nvPicPr>
        <p:blipFill>
          <a:blip r:embed="rId2"/>
          <a:stretch>
            <a:fillRect/>
          </a:stretch>
        </p:blipFill>
        <p:spPr>
          <a:xfrm>
            <a:off x="2788867" y="1346670"/>
            <a:ext cx="6791325" cy="5334000"/>
          </a:xfrm>
          <a:prstGeom prst="rect">
            <a:avLst/>
          </a:prstGeom>
        </p:spPr>
      </p:pic>
    </p:spTree>
    <p:extLst>
      <p:ext uri="{BB962C8B-B14F-4D97-AF65-F5344CB8AC3E}">
        <p14:creationId xmlns:p14="http://schemas.microsoft.com/office/powerpoint/2010/main" val="30356962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xmlns="" id="{A91F0399-029F-4E65-8B58-30D2A10CF012}"/>
              </a:ext>
            </a:extLst>
          </p:cNvPr>
          <p:cNvPicPr>
            <a:picLocks noChangeAspect="1"/>
          </p:cNvPicPr>
          <p:nvPr/>
        </p:nvPicPr>
        <p:blipFill>
          <a:blip r:embed="rId2"/>
          <a:stretch>
            <a:fillRect/>
          </a:stretch>
        </p:blipFill>
        <p:spPr>
          <a:xfrm>
            <a:off x="2362200" y="1706544"/>
            <a:ext cx="7467600" cy="4343400"/>
          </a:xfrm>
          <a:prstGeom prst="rect">
            <a:avLst/>
          </a:prstGeom>
        </p:spPr>
      </p:pic>
    </p:spTree>
    <p:extLst>
      <p:ext uri="{BB962C8B-B14F-4D97-AF65-F5344CB8AC3E}">
        <p14:creationId xmlns:p14="http://schemas.microsoft.com/office/powerpoint/2010/main" val="1504137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 DEEPER MEANING</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5641118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xmlns="" id="{DEED73DB-C2C4-4FB4-8345-168BFD1BAFA3}"/>
              </a:ext>
            </a:extLst>
          </p:cNvPr>
          <p:cNvSpPr>
            <a:spLocks noGrp="1"/>
          </p:cNvSpPr>
          <p:nvPr>
            <p:ph idx="1"/>
          </p:nvPr>
        </p:nvSpPr>
        <p:spPr/>
        <p:txBody>
          <a:bodyPr/>
          <a:lstStyle/>
          <a:p>
            <a:pPr marL="0" indent="0" algn="just">
              <a:buNone/>
            </a:pPr>
            <a:r>
              <a:rPr lang="en-US" dirty="0"/>
              <a:t>Let’s consider again, the question, “When do you use a loop?”  We tend to approach things from a very singular perspective. If you’ve been asked to write a program, you want to start writing the program right away.  The truth, however, is that a program is really just the implementation of the solution to a problem.</a:t>
            </a:r>
          </a:p>
        </p:txBody>
      </p:sp>
    </p:spTree>
    <p:extLst>
      <p:ext uri="{BB962C8B-B14F-4D97-AF65-F5344CB8AC3E}">
        <p14:creationId xmlns:p14="http://schemas.microsoft.com/office/powerpoint/2010/main" val="6433010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xmlns="" id="{DEED73DB-C2C4-4FB4-8345-168BFD1BAFA3}"/>
              </a:ext>
            </a:extLst>
          </p:cNvPr>
          <p:cNvSpPr>
            <a:spLocks noGrp="1"/>
          </p:cNvSpPr>
          <p:nvPr>
            <p:ph idx="1"/>
          </p:nvPr>
        </p:nvSpPr>
        <p:spPr/>
        <p:txBody>
          <a:bodyPr/>
          <a:lstStyle/>
          <a:p>
            <a:pPr marL="0" indent="0" algn="just">
              <a:buNone/>
            </a:pPr>
            <a:r>
              <a:rPr lang="en-US" dirty="0"/>
              <a:t>Stay with me here.</a:t>
            </a:r>
          </a:p>
        </p:txBody>
      </p:sp>
    </p:spTree>
    <p:extLst>
      <p:ext uri="{BB962C8B-B14F-4D97-AF65-F5344CB8AC3E}">
        <p14:creationId xmlns:p14="http://schemas.microsoft.com/office/powerpoint/2010/main" val="16524728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xmlns="" id="{DEED73DB-C2C4-4FB4-8345-168BFD1BAFA3}"/>
              </a:ext>
            </a:extLst>
          </p:cNvPr>
          <p:cNvSpPr>
            <a:spLocks noGrp="1"/>
          </p:cNvSpPr>
          <p:nvPr>
            <p:ph idx="1"/>
          </p:nvPr>
        </p:nvSpPr>
        <p:spPr/>
        <p:txBody>
          <a:bodyPr/>
          <a:lstStyle/>
          <a:p>
            <a:pPr marL="0" indent="0" algn="just">
              <a:buNone/>
            </a:pPr>
            <a:r>
              <a:rPr lang="en-US" dirty="0"/>
              <a:t>A program is the implementation of a solution to a problem.</a:t>
            </a:r>
          </a:p>
        </p:txBody>
      </p:sp>
    </p:spTree>
    <p:extLst>
      <p:ext uri="{BB962C8B-B14F-4D97-AF65-F5344CB8AC3E}">
        <p14:creationId xmlns:p14="http://schemas.microsoft.com/office/powerpoint/2010/main" val="1510160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xmlns="" id="{DEED73DB-C2C4-4FB4-8345-168BFD1BAFA3}"/>
              </a:ext>
            </a:extLst>
          </p:cNvPr>
          <p:cNvSpPr>
            <a:spLocks noGrp="1"/>
          </p:cNvSpPr>
          <p:nvPr>
            <p:ph idx="1"/>
          </p:nvPr>
        </p:nvSpPr>
        <p:spPr/>
        <p:txBody>
          <a:bodyPr/>
          <a:lstStyle/>
          <a:p>
            <a:pPr marL="0" indent="0" algn="just">
              <a:buNone/>
            </a:pPr>
            <a:r>
              <a:rPr lang="en-US" dirty="0"/>
              <a:t>There are three very important objects in that statement.  The program. The solution. The problem.</a:t>
            </a:r>
          </a:p>
        </p:txBody>
      </p:sp>
    </p:spTree>
    <p:extLst>
      <p:ext uri="{BB962C8B-B14F-4D97-AF65-F5344CB8AC3E}">
        <p14:creationId xmlns:p14="http://schemas.microsoft.com/office/powerpoint/2010/main" val="31378002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xmlns="" id="{DEED73DB-C2C4-4FB4-8345-168BFD1BAFA3}"/>
              </a:ext>
            </a:extLst>
          </p:cNvPr>
          <p:cNvSpPr>
            <a:spLocks noGrp="1"/>
          </p:cNvSpPr>
          <p:nvPr>
            <p:ph idx="1"/>
          </p:nvPr>
        </p:nvSpPr>
        <p:spPr/>
        <p:txBody>
          <a:bodyPr/>
          <a:lstStyle/>
          <a:p>
            <a:pPr marL="0" indent="0" algn="just">
              <a:buNone/>
            </a:pPr>
            <a:r>
              <a:rPr lang="en-US" dirty="0"/>
              <a:t>You’re given the problem going in.  From there, you need to work out the solution.  That’s the step that often gets skipped. Coding is easy if you know what you want to code.  If you haven’t worked out the solution, however, you wind up trying to solve the problem </a:t>
            </a:r>
            <a:r>
              <a:rPr lang="en-US" i="1" dirty="0"/>
              <a:t>through</a:t>
            </a:r>
            <a:r>
              <a:rPr lang="en-US" dirty="0"/>
              <a:t> code, which is difficult and unnatural.</a:t>
            </a:r>
          </a:p>
        </p:txBody>
      </p:sp>
    </p:spTree>
    <p:extLst>
      <p:ext uri="{BB962C8B-B14F-4D97-AF65-F5344CB8AC3E}">
        <p14:creationId xmlns:p14="http://schemas.microsoft.com/office/powerpoint/2010/main" val="1335631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TEXTPLANATION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240317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xmlns="" id="{DEED73DB-C2C4-4FB4-8345-168BFD1BAFA3}"/>
              </a:ext>
            </a:extLst>
          </p:cNvPr>
          <p:cNvSpPr>
            <a:spLocks noGrp="1"/>
          </p:cNvSpPr>
          <p:nvPr>
            <p:ph idx="1"/>
          </p:nvPr>
        </p:nvSpPr>
        <p:spPr/>
        <p:txBody>
          <a:bodyPr/>
          <a:lstStyle/>
          <a:p>
            <a:pPr marL="0" indent="0" algn="just">
              <a:buNone/>
            </a:pPr>
            <a:r>
              <a:rPr lang="en-US" dirty="0"/>
              <a:t>Solve the problem first.  Work it out, step by step.  And then code the solution.</a:t>
            </a:r>
          </a:p>
        </p:txBody>
      </p:sp>
    </p:spTree>
    <p:extLst>
      <p:ext uri="{BB962C8B-B14F-4D97-AF65-F5344CB8AC3E}">
        <p14:creationId xmlns:p14="http://schemas.microsoft.com/office/powerpoint/2010/main" val="100712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xmlns="" id="{DEED73DB-C2C4-4FB4-8345-168BFD1BAFA3}"/>
              </a:ext>
            </a:extLst>
          </p:cNvPr>
          <p:cNvSpPr>
            <a:spLocks noGrp="1"/>
          </p:cNvSpPr>
          <p:nvPr>
            <p:ph idx="1"/>
          </p:nvPr>
        </p:nvSpPr>
        <p:spPr/>
        <p:txBody>
          <a:bodyPr/>
          <a:lstStyle/>
          <a:p>
            <a:pPr marL="0" indent="0" algn="just">
              <a:buNone/>
            </a:pPr>
            <a:r>
              <a:rPr lang="en-US" dirty="0"/>
              <a:t>If you do that, you’ll know whether or not you need a loop.  You’ll also know when you need an if conditional, separate functions, which variables you’ll want, what color shirt you want to wear, and how much pizza you need to eat in order to be satisfied.</a:t>
            </a:r>
          </a:p>
        </p:txBody>
      </p:sp>
    </p:spTree>
    <p:extLst>
      <p:ext uri="{BB962C8B-B14F-4D97-AF65-F5344CB8AC3E}">
        <p14:creationId xmlns:p14="http://schemas.microsoft.com/office/powerpoint/2010/main" val="10005533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FAQ</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0048772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D1A67F-02F5-482D-875C-01AD0358874F}"/>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xmlns="" id="{49954CA6-879D-442F-BF73-1F991BDC4965}"/>
              </a:ext>
            </a:extLst>
          </p:cNvPr>
          <p:cNvSpPr>
            <a:spLocks noGrp="1"/>
          </p:cNvSpPr>
          <p:nvPr>
            <p:ph idx="1"/>
          </p:nvPr>
        </p:nvSpPr>
        <p:spPr/>
        <p:txBody>
          <a:bodyPr/>
          <a:lstStyle/>
          <a:p>
            <a:pPr fontAlgn="base"/>
            <a:r>
              <a:rPr lang="en-US" dirty="0"/>
              <a:t>When do you use a loop?</a:t>
            </a:r>
          </a:p>
          <a:p>
            <a:pPr lvl="1" fontAlgn="base">
              <a:buFont typeface="Wingdings" panose="05000000000000000000" pitchFamily="2" charset="2"/>
              <a:buChar char="v"/>
            </a:pPr>
            <a:r>
              <a:rPr lang="en-US" dirty="0"/>
              <a:t>When you need one.</a:t>
            </a:r>
          </a:p>
        </p:txBody>
      </p:sp>
    </p:spTree>
    <p:extLst>
      <p:ext uri="{BB962C8B-B14F-4D97-AF65-F5344CB8AC3E}">
        <p14:creationId xmlns:p14="http://schemas.microsoft.com/office/powerpoint/2010/main" val="36666073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D1A67F-02F5-482D-875C-01AD0358874F}"/>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xmlns="" id="{49954CA6-879D-442F-BF73-1F991BDC4965}"/>
              </a:ext>
            </a:extLst>
          </p:cNvPr>
          <p:cNvSpPr>
            <a:spLocks noGrp="1"/>
          </p:cNvSpPr>
          <p:nvPr>
            <p:ph idx="1"/>
          </p:nvPr>
        </p:nvSpPr>
        <p:spPr/>
        <p:txBody>
          <a:bodyPr/>
          <a:lstStyle/>
          <a:p>
            <a:pPr fontAlgn="base"/>
            <a:r>
              <a:rPr lang="en-US" dirty="0"/>
              <a:t>What’s the difference between a while loop and a for loop?</a:t>
            </a:r>
          </a:p>
          <a:p>
            <a:pPr lvl="1" fontAlgn="base">
              <a:buFont typeface="Wingdings" panose="05000000000000000000" pitchFamily="2" charset="2"/>
              <a:buChar char="v"/>
            </a:pPr>
            <a:r>
              <a:rPr lang="en-US" dirty="0"/>
              <a:t>Functionally, nothing.  You can do anything with a while loop that you can do with a for loop and vice versa.  For loops, however, are syntactically designed for iterating (fancy word for cycling) through data structures (lists of information).</a:t>
            </a:r>
          </a:p>
        </p:txBody>
      </p:sp>
    </p:spTree>
    <p:extLst>
      <p:ext uri="{BB962C8B-B14F-4D97-AF65-F5344CB8AC3E}">
        <p14:creationId xmlns:p14="http://schemas.microsoft.com/office/powerpoint/2010/main" val="2068347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D1A67F-02F5-482D-875C-01AD0358874F}"/>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xmlns="" id="{49954CA6-879D-442F-BF73-1F991BDC4965}"/>
              </a:ext>
            </a:extLst>
          </p:cNvPr>
          <p:cNvSpPr>
            <a:spLocks noGrp="1"/>
          </p:cNvSpPr>
          <p:nvPr>
            <p:ph idx="1"/>
          </p:nvPr>
        </p:nvSpPr>
        <p:spPr/>
        <p:txBody>
          <a:bodyPr/>
          <a:lstStyle/>
          <a:p>
            <a:pPr fontAlgn="base"/>
            <a:r>
              <a:rPr lang="en-US" dirty="0"/>
              <a:t>What’s a for loop?</a:t>
            </a:r>
          </a:p>
          <a:p>
            <a:pPr lvl="1" fontAlgn="base">
              <a:buFont typeface="Wingdings" panose="05000000000000000000" pitchFamily="2" charset="2"/>
              <a:buChar char="v"/>
            </a:pPr>
            <a:r>
              <a:rPr lang="en-US" dirty="0"/>
              <a:t>You’ll find out.</a:t>
            </a:r>
          </a:p>
        </p:txBody>
      </p:sp>
    </p:spTree>
    <p:extLst>
      <p:ext uri="{BB962C8B-B14F-4D97-AF65-F5344CB8AC3E}">
        <p14:creationId xmlns:p14="http://schemas.microsoft.com/office/powerpoint/2010/main" val="25560956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ACTIVITY</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3481972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C16554-F731-4334-A0EA-B3902E8250B2}"/>
              </a:ext>
            </a:extLst>
          </p:cNvPr>
          <p:cNvSpPr>
            <a:spLocks noGrp="1"/>
          </p:cNvSpPr>
          <p:nvPr>
            <p:ph type="title"/>
          </p:nvPr>
        </p:nvSpPr>
        <p:spPr/>
        <p:txBody>
          <a:bodyPr/>
          <a:lstStyle/>
          <a:p>
            <a:r>
              <a:rPr lang="en-US" dirty="0"/>
              <a:t>Crack the Color Code</a:t>
            </a:r>
          </a:p>
        </p:txBody>
      </p:sp>
      <p:sp>
        <p:nvSpPr>
          <p:cNvPr id="3" name="Content Placeholder 2">
            <a:extLst>
              <a:ext uri="{FF2B5EF4-FFF2-40B4-BE49-F238E27FC236}">
                <a16:creationId xmlns:a16="http://schemas.microsoft.com/office/drawing/2014/main" xmlns="" id="{622EDE31-66D5-4DE9-B123-FC5285D0A943}"/>
              </a:ext>
            </a:extLst>
          </p:cNvPr>
          <p:cNvSpPr>
            <a:spLocks noGrp="1"/>
          </p:cNvSpPr>
          <p:nvPr>
            <p:ph idx="1"/>
          </p:nvPr>
        </p:nvSpPr>
        <p:spPr/>
        <p:txBody>
          <a:bodyPr>
            <a:normAutofit/>
          </a:bodyPr>
          <a:lstStyle/>
          <a:p>
            <a:r>
              <a:rPr lang="en-US" dirty="0"/>
              <a:t>Just how long will it take the computer to crack a code?</a:t>
            </a:r>
          </a:p>
          <a:p>
            <a:r>
              <a:rPr lang="en-US" dirty="0"/>
              <a:t>Create 3 variables, red, green, and blue, and assign each a random number between 0 and 255.</a:t>
            </a:r>
          </a:p>
          <a:p>
            <a:r>
              <a:rPr lang="en-US" dirty="0"/>
              <a:t>The computer must try and figure out that color by randomly guessing the red, green, and blue values individually.</a:t>
            </a:r>
          </a:p>
          <a:p>
            <a:r>
              <a:rPr lang="en-US" dirty="0"/>
              <a:t>As it guesses, </a:t>
            </a:r>
            <a:r>
              <a:rPr lang="en-US" dirty="0" smtClean="0"/>
              <a:t>log </a:t>
            </a:r>
            <a:r>
              <a:rPr lang="en-US" dirty="0"/>
              <a:t>the </a:t>
            </a:r>
            <a:r>
              <a:rPr lang="en-US" dirty="0" smtClean="0"/>
              <a:t>guesses and display them.</a:t>
            </a:r>
            <a:endParaRPr lang="en-US" dirty="0"/>
          </a:p>
          <a:p>
            <a:r>
              <a:rPr lang="en-US" dirty="0"/>
              <a:t>Once it has the right color, </a:t>
            </a:r>
            <a:r>
              <a:rPr lang="en-US" dirty="0" smtClean="0"/>
              <a:t>stop and change the background color of the screen to </a:t>
            </a:r>
            <a:r>
              <a:rPr lang="en-US" smtClean="0"/>
              <a:t>match the proper color..</a:t>
            </a:r>
            <a:endParaRPr lang="en-US" dirty="0"/>
          </a:p>
        </p:txBody>
      </p:sp>
    </p:spTree>
    <p:extLst>
      <p:ext uri="{BB962C8B-B14F-4D97-AF65-F5344CB8AC3E}">
        <p14:creationId xmlns:p14="http://schemas.microsoft.com/office/powerpoint/2010/main" val="790816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xmlns="" id="{387EA23C-7A18-44BE-B454-11667FA3370A}"/>
              </a:ext>
            </a:extLst>
          </p:cNvPr>
          <p:cNvSpPr>
            <a:spLocks noGrp="1"/>
          </p:cNvSpPr>
          <p:nvPr>
            <p:ph idx="1"/>
          </p:nvPr>
        </p:nvSpPr>
        <p:spPr/>
        <p:txBody>
          <a:bodyPr/>
          <a:lstStyle/>
          <a:p>
            <a:pPr marL="0" indent="0" algn="just">
              <a:buNone/>
            </a:pPr>
            <a:r>
              <a:rPr lang="en-US" dirty="0"/>
              <a:t>One of the most frequently asked questions I get regarding loops is, “When do you use a loop?”  Invariably, my answer is, “When you need one.” This is not me trying to be clever or funny. A loop, just like every other coding tool, is meant to be used when you have a problem that needs it for the solution.</a:t>
            </a:r>
          </a:p>
        </p:txBody>
      </p:sp>
    </p:spTree>
    <p:extLst>
      <p:ext uri="{BB962C8B-B14F-4D97-AF65-F5344CB8AC3E}">
        <p14:creationId xmlns:p14="http://schemas.microsoft.com/office/powerpoint/2010/main" val="197355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xmlns="" id="{387EA23C-7A18-44BE-B454-11667FA3370A}"/>
              </a:ext>
            </a:extLst>
          </p:cNvPr>
          <p:cNvSpPr>
            <a:spLocks noGrp="1"/>
          </p:cNvSpPr>
          <p:nvPr>
            <p:ph idx="1"/>
          </p:nvPr>
        </p:nvSpPr>
        <p:spPr/>
        <p:txBody>
          <a:bodyPr/>
          <a:lstStyle/>
          <a:p>
            <a:pPr marL="0" indent="0" algn="just">
              <a:buNone/>
            </a:pPr>
            <a:r>
              <a:rPr lang="en-US" dirty="0"/>
              <a:t>A loop is a way of repeating the same code over and over again.  Usually, you’re performing a loop until some condition is met. Like, keep looking out the window until the cab gets here.  That’s a good loop. You’re waiting for the cab and you keep going to the window to see if it’s arrived. Once it shows up, you won’t need to look out the window again.</a:t>
            </a:r>
          </a:p>
        </p:txBody>
      </p:sp>
    </p:spTree>
    <p:extLst>
      <p:ext uri="{BB962C8B-B14F-4D97-AF65-F5344CB8AC3E}">
        <p14:creationId xmlns:p14="http://schemas.microsoft.com/office/powerpoint/2010/main" val="3131807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xmlns="" id="{387EA23C-7A18-44BE-B454-11667FA3370A}"/>
              </a:ext>
            </a:extLst>
          </p:cNvPr>
          <p:cNvSpPr>
            <a:spLocks noGrp="1"/>
          </p:cNvSpPr>
          <p:nvPr>
            <p:ph idx="1"/>
          </p:nvPr>
        </p:nvSpPr>
        <p:spPr/>
        <p:txBody>
          <a:bodyPr/>
          <a:lstStyle/>
          <a:p>
            <a:pPr marL="0" indent="0" algn="just">
              <a:buNone/>
            </a:pPr>
            <a:r>
              <a:rPr lang="en-US" dirty="0"/>
              <a:t>A loop in code works on the same premise, but all of your conditions are set up like...conditionals.  There are a couple of different types of loop syntax, but a while loop is the easiest to learn up front because it’s really just a repeating if.</a:t>
            </a:r>
          </a:p>
        </p:txBody>
      </p:sp>
    </p:spTree>
    <p:extLst>
      <p:ext uri="{BB962C8B-B14F-4D97-AF65-F5344CB8AC3E}">
        <p14:creationId xmlns:p14="http://schemas.microsoft.com/office/powerpoint/2010/main" val="1885044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63C30BA-7FD3-4D94-8497-D343BAA16B95}"/>
              </a:ext>
            </a:extLst>
          </p:cNvPr>
          <p:cNvSpPr/>
          <p:nvPr/>
        </p:nvSpPr>
        <p:spPr>
          <a:xfrm>
            <a:off x="8413999" y="1918686"/>
            <a:ext cx="2570343" cy="30206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xmlns="" id="{7BB45F6B-D393-4C79-BA92-ABF52C6ED8DF}"/>
              </a:ext>
            </a:extLst>
          </p:cNvPr>
          <p:cNvSpPr/>
          <p:nvPr/>
        </p:nvSpPr>
        <p:spPr>
          <a:xfrm>
            <a:off x="1207657" y="1852628"/>
            <a:ext cx="1873000" cy="30206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xmlns=""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xmlns="" id="{387EA23C-7A18-44BE-B454-11667FA3370A}"/>
              </a:ext>
            </a:extLst>
          </p:cNvPr>
          <p:cNvSpPr>
            <a:spLocks noGrp="1"/>
          </p:cNvSpPr>
          <p:nvPr>
            <p:ph idx="1"/>
          </p:nvPr>
        </p:nvSpPr>
        <p:spPr>
          <a:xfrm>
            <a:off x="1262632" y="1885285"/>
            <a:ext cx="1873000" cy="2920600"/>
          </a:xfrm>
        </p:spPr>
        <p:txBody>
          <a:bodyPr>
            <a:normAutofit/>
          </a:bodyPr>
          <a:lstStyle/>
          <a:p>
            <a:pPr marL="0" indent="0">
              <a:buNone/>
            </a:pPr>
            <a:r>
              <a:rPr lang="en-US" b="1" dirty="0">
                <a:solidFill>
                  <a:srgbClr val="0070C0"/>
                </a:solidFill>
                <a:latin typeface="Courier New" panose="02070309020205020404" pitchFamily="49" charset="0"/>
                <a:cs typeface="Courier New" panose="02070309020205020404" pitchFamily="49" charset="0"/>
              </a:rPr>
              <a:t>x = 0;</a:t>
            </a:r>
          </a:p>
          <a:p>
            <a:pPr marL="0" indent="0">
              <a:buNone/>
            </a:pPr>
            <a:r>
              <a:rPr lang="en-US" b="1" dirty="0">
                <a:solidFill>
                  <a:srgbClr val="0070C0"/>
                </a:solidFill>
                <a:latin typeface="Courier New" panose="02070309020205020404" pitchFamily="49" charset="0"/>
                <a:cs typeface="Courier New" panose="02070309020205020404" pitchFamily="49" charset="0"/>
              </a:rPr>
              <a:t>if (x &lt; 10)</a:t>
            </a:r>
          </a:p>
          <a:p>
            <a:pPr marL="0" indent="0">
              <a:buNone/>
            </a:pPr>
            <a:r>
              <a:rPr lang="en-US" b="1" dirty="0">
                <a:solidFill>
                  <a:srgbClr val="0070C0"/>
                </a:solidFill>
                <a:latin typeface="Courier New" panose="02070309020205020404" pitchFamily="49" charset="0"/>
                <a:cs typeface="Courier New" panose="02070309020205020404" pitchFamily="49" charset="0"/>
              </a:rPr>
              <a:t>{</a:t>
            </a:r>
          </a:p>
          <a:p>
            <a:pPr marL="0" indent="0">
              <a:buNone/>
            </a:pPr>
            <a:r>
              <a:rPr lang="en-US" b="1" dirty="0">
                <a:solidFill>
                  <a:srgbClr val="0070C0"/>
                </a:solidFill>
                <a:latin typeface="Courier New" panose="02070309020205020404" pitchFamily="49" charset="0"/>
                <a:cs typeface="Courier New" panose="02070309020205020404" pitchFamily="49" charset="0"/>
              </a:rPr>
              <a:t>     x++;</a:t>
            </a:r>
          </a:p>
          <a:p>
            <a:pPr marL="0" indent="0">
              <a:buNone/>
            </a:pPr>
            <a:r>
              <a:rPr lang="en-US" b="1" dirty="0">
                <a:solidFill>
                  <a:srgbClr val="0070C0"/>
                </a:solidFill>
                <a:latin typeface="Courier New" panose="02070309020205020404" pitchFamily="49" charset="0"/>
                <a:cs typeface="Courier New" panose="02070309020205020404" pitchFamily="49" charset="0"/>
              </a:rPr>
              <a:t>}</a:t>
            </a:r>
          </a:p>
        </p:txBody>
      </p:sp>
      <p:sp>
        <p:nvSpPr>
          <p:cNvPr id="4" name="Content Placeholder 2">
            <a:extLst>
              <a:ext uri="{FF2B5EF4-FFF2-40B4-BE49-F238E27FC236}">
                <a16:creationId xmlns:a16="http://schemas.microsoft.com/office/drawing/2014/main" xmlns="" id="{E455313D-9B69-4BEB-A8D7-B9BA0BED4028}"/>
              </a:ext>
            </a:extLst>
          </p:cNvPr>
          <p:cNvSpPr txBox="1">
            <a:spLocks/>
          </p:cNvSpPr>
          <p:nvPr/>
        </p:nvSpPr>
        <p:spPr>
          <a:xfrm>
            <a:off x="3711027" y="1885285"/>
            <a:ext cx="4289082" cy="292060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en-US" sz="2400" dirty="0"/>
              <a:t>The code on the left will take x, which starts at 0, make it 1, and go along on its merry way.  But look at the code on the right.</a:t>
            </a:r>
          </a:p>
        </p:txBody>
      </p:sp>
      <p:sp>
        <p:nvSpPr>
          <p:cNvPr id="5" name="Content Placeholder 2">
            <a:extLst>
              <a:ext uri="{FF2B5EF4-FFF2-40B4-BE49-F238E27FC236}">
                <a16:creationId xmlns:a16="http://schemas.microsoft.com/office/drawing/2014/main" xmlns="" id="{78476E62-906D-439B-AE66-22C81DBC5270}"/>
              </a:ext>
            </a:extLst>
          </p:cNvPr>
          <p:cNvSpPr txBox="1">
            <a:spLocks/>
          </p:cNvSpPr>
          <p:nvPr/>
        </p:nvSpPr>
        <p:spPr>
          <a:xfrm>
            <a:off x="8630479" y="1885285"/>
            <a:ext cx="2353864" cy="292060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en-US" b="1" dirty="0">
                <a:solidFill>
                  <a:srgbClr val="0070C0"/>
                </a:solidFill>
                <a:latin typeface="Courier New" panose="02070309020205020404" pitchFamily="49" charset="0"/>
                <a:cs typeface="Courier New" panose="02070309020205020404" pitchFamily="49" charset="0"/>
              </a:rPr>
              <a:t>x = 0;</a:t>
            </a:r>
          </a:p>
          <a:p>
            <a:pPr marL="0" indent="0">
              <a:buNone/>
            </a:pPr>
            <a:r>
              <a:rPr lang="en-US" b="1" dirty="0">
                <a:solidFill>
                  <a:srgbClr val="0070C0"/>
                </a:solidFill>
                <a:latin typeface="Courier New" panose="02070309020205020404" pitchFamily="49" charset="0"/>
                <a:cs typeface="Courier New" panose="02070309020205020404" pitchFamily="49" charset="0"/>
              </a:rPr>
              <a:t>while (x &lt; 10)</a:t>
            </a:r>
          </a:p>
          <a:p>
            <a:pPr marL="0" indent="0">
              <a:buNone/>
            </a:pPr>
            <a:r>
              <a:rPr lang="en-US" b="1" dirty="0">
                <a:solidFill>
                  <a:srgbClr val="0070C0"/>
                </a:solidFill>
                <a:latin typeface="Courier New" panose="02070309020205020404" pitchFamily="49" charset="0"/>
                <a:cs typeface="Courier New" panose="02070309020205020404" pitchFamily="49" charset="0"/>
              </a:rPr>
              <a:t>{</a:t>
            </a:r>
          </a:p>
          <a:p>
            <a:pPr marL="0" indent="0">
              <a:buNone/>
            </a:pPr>
            <a:r>
              <a:rPr lang="en-US" b="1" dirty="0">
                <a:solidFill>
                  <a:srgbClr val="0070C0"/>
                </a:solidFill>
                <a:latin typeface="Courier New" panose="02070309020205020404" pitchFamily="49" charset="0"/>
                <a:cs typeface="Courier New" panose="02070309020205020404" pitchFamily="49" charset="0"/>
              </a:rPr>
              <a:t>     x++;</a:t>
            </a:r>
          </a:p>
          <a:p>
            <a:pPr marL="0" indent="0">
              <a:buNone/>
            </a:pPr>
            <a:r>
              <a:rPr lang="en-US" b="1" dirty="0">
                <a:solidFill>
                  <a:srgbClr val="0070C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27315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xmlns="" id="{387EA23C-7A18-44BE-B454-11667FA3370A}"/>
              </a:ext>
            </a:extLst>
          </p:cNvPr>
          <p:cNvSpPr>
            <a:spLocks noGrp="1"/>
          </p:cNvSpPr>
          <p:nvPr>
            <p:ph idx="1"/>
          </p:nvPr>
        </p:nvSpPr>
        <p:spPr/>
        <p:txBody>
          <a:bodyPr/>
          <a:lstStyle/>
          <a:p>
            <a:pPr marL="0" indent="0" algn="just">
              <a:buNone/>
            </a:pPr>
            <a:r>
              <a:rPr lang="en-US" dirty="0"/>
              <a:t>All I did was swap out the </a:t>
            </a:r>
            <a:r>
              <a:rPr lang="en-US" b="1" i="1" dirty="0"/>
              <a:t>if</a:t>
            </a:r>
            <a:r>
              <a:rPr lang="en-US" dirty="0"/>
              <a:t> for the </a:t>
            </a:r>
            <a:r>
              <a:rPr lang="en-US" b="1" i="1" dirty="0"/>
              <a:t>while</a:t>
            </a:r>
            <a:r>
              <a:rPr lang="en-US" dirty="0"/>
              <a:t>.  But the execution is very different. Instead of adding 1 to x and moving on, it will add 1 to x and head back to check the condition again.  If the condition is still true, which it will be after the first iteration (that’s a fancy word for </a:t>
            </a:r>
            <a:r>
              <a:rPr lang="en-US" i="1" dirty="0"/>
              <a:t>cycle</a:t>
            </a:r>
            <a:r>
              <a:rPr lang="en-US" dirty="0"/>
              <a:t>), it will do it again.  And again and again. It will keep doing it until x is no longer less than 10 (which, in case you’re trying to figure that out, is when x reaches exactly 10).</a:t>
            </a:r>
          </a:p>
        </p:txBody>
      </p:sp>
    </p:spTree>
    <p:extLst>
      <p:ext uri="{BB962C8B-B14F-4D97-AF65-F5344CB8AC3E}">
        <p14:creationId xmlns:p14="http://schemas.microsoft.com/office/powerpoint/2010/main" val="26981572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90</TotalTime>
  <Words>472</Words>
  <Application>Microsoft Office PowerPoint</Application>
  <PresentationFormat>Widescreen</PresentationFormat>
  <Paragraphs>85</Paragraphs>
  <Slides>47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Courier New</vt:lpstr>
      <vt:lpstr>MS Shell Dlg 2</vt:lpstr>
      <vt:lpstr>Wingdings</vt:lpstr>
      <vt:lpstr>Wingdings 3</vt:lpstr>
      <vt:lpstr>Madison</vt:lpstr>
      <vt:lpstr>While Loops</vt:lpstr>
      <vt:lpstr>OBJECTIVE</vt:lpstr>
      <vt:lpstr>Objective</vt:lpstr>
      <vt:lpstr>TEXTPLANATION</vt:lpstr>
      <vt:lpstr>Textplanation</vt:lpstr>
      <vt:lpstr>Textplanation</vt:lpstr>
      <vt:lpstr>Textplanation</vt:lpstr>
      <vt:lpstr>Textplanation</vt:lpstr>
      <vt:lpstr>Textplanation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PowerPoint Presentation</vt:lpstr>
      <vt:lpstr>Construction</vt:lpstr>
      <vt:lpstr>Construction</vt:lpstr>
      <vt:lpstr>Construction</vt:lpstr>
      <vt:lpstr>PowerPoint Presentation</vt:lpstr>
      <vt:lpstr>Construction</vt:lpstr>
      <vt:lpstr>PowerPoint Presentation</vt:lpstr>
      <vt:lpstr>Construction</vt:lpstr>
      <vt:lpstr>Construction</vt:lpstr>
      <vt:lpstr>Construction</vt:lpstr>
      <vt:lpstr>Construction</vt:lpstr>
      <vt:lpstr>Construction</vt:lpstr>
      <vt:lpstr>Construction</vt:lpstr>
      <vt:lpstr>A DEEPER MEANING</vt:lpstr>
      <vt:lpstr>A Deeper Meaning</vt:lpstr>
      <vt:lpstr>A Deeper Meaning</vt:lpstr>
      <vt:lpstr>A Deeper Meaning</vt:lpstr>
      <vt:lpstr>A Deeper Meaning</vt:lpstr>
      <vt:lpstr>A Deeper Meaning</vt:lpstr>
      <vt:lpstr>A Deeper Meaning</vt:lpstr>
      <vt:lpstr>A Deeper Meaning</vt:lpstr>
      <vt:lpstr>FAQ</vt:lpstr>
      <vt:lpstr>FAQ</vt:lpstr>
      <vt:lpstr>FAQ</vt:lpstr>
      <vt:lpstr>FAQ</vt:lpstr>
      <vt:lpstr>ACTIVITY</vt:lpstr>
      <vt:lpstr>Crack the Color Code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Anatomy of a Web Page</dc:title>
  <dc:creator>Ivan Turner</dc:creator>
  <cp:lastModifiedBy>Turner Ivan  (13K430)</cp:lastModifiedBy>
  <cp:revision>17</cp:revision>
  <dcterms:created xsi:type="dcterms:W3CDTF">2018-06-30T13:23:20Z</dcterms:created>
  <dcterms:modified xsi:type="dcterms:W3CDTF">2018-10-09T13:47:59Z</dcterms:modified>
</cp:coreProperties>
</file>