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60" r:id="rId5"/>
    <p:sldId id="258" r:id="rId6"/>
    <p:sldId id="289" r:id="rId7"/>
    <p:sldId id="290" r:id="rId8"/>
    <p:sldId id="291" r:id="rId9"/>
    <p:sldId id="292" r:id="rId10"/>
    <p:sldId id="293" r:id="rId11"/>
    <p:sldId id="313" r:id="rId12"/>
    <p:sldId id="314" r:id="rId13"/>
    <p:sldId id="315" r:id="rId14"/>
    <p:sldId id="261" r:id="rId15"/>
    <p:sldId id="262" r:id="rId16"/>
    <p:sldId id="263" r:id="rId17"/>
    <p:sldId id="294" r:id="rId18"/>
    <p:sldId id="295" r:id="rId19"/>
    <p:sldId id="296" r:id="rId20"/>
    <p:sldId id="297" r:id="rId21"/>
    <p:sldId id="298" r:id="rId22"/>
    <p:sldId id="299" r:id="rId23"/>
    <p:sldId id="300" r:id="rId24"/>
    <p:sldId id="301" r:id="rId25"/>
    <p:sldId id="302" r:id="rId26"/>
    <p:sldId id="307" r:id="rId27"/>
    <p:sldId id="308" r:id="rId28"/>
    <p:sldId id="309" r:id="rId29"/>
    <p:sldId id="276" r:id="rId30"/>
    <p:sldId id="277" r:id="rId31"/>
    <p:sldId id="303" r:id="rId32"/>
    <p:sldId id="304" r:id="rId33"/>
    <p:sldId id="305" r:id="rId34"/>
    <p:sldId id="306" r:id="rId35"/>
    <p:sldId id="316" r:id="rId36"/>
    <p:sldId id="317" r:id="rId37"/>
    <p:sldId id="281" r:id="rId38"/>
    <p:sldId id="282" r:id="rId39"/>
    <p:sldId id="287" r:id="rId40"/>
    <p:sldId id="28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60" y="6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F2B0430-1F0D-441A-A606-11E339A8830A}"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4996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05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352977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7334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E02BE0-8B3D-4556-B9BC-24F456F62EEF}" type="datetimeFigureOut">
              <a:rPr lang="en-US" smtClean="0"/>
              <a:t>9/1/2018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36514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02BE0-8B3D-4556-B9BC-24F456F62EEF}"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173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02BE0-8B3D-4556-B9BC-24F456F62EEF}" type="datetimeFigureOut">
              <a:rPr lang="en-US" smtClean="0"/>
              <a:t>9/1/2018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15305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02BE0-8B3D-4556-B9BC-24F456F62EEF}" type="datetimeFigureOut">
              <a:rPr lang="en-US" smtClean="0"/>
              <a:t>9/1/2018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B0430-1F0D-441A-A606-11E339A8830A}"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011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E02BE0-8B3D-4556-B9BC-24F456F62EEF}" type="datetimeFigureOut">
              <a:rPr lang="en-US" smtClean="0"/>
              <a:t>9/1/2018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556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16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3022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5E02BE0-8B3D-4556-B9BC-24F456F62EEF}" type="datetimeFigureOut">
              <a:rPr lang="en-US" smtClean="0"/>
              <a:t>9/1/2018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F2B0430-1F0D-441A-A606-11E339A8830A}"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3962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370D-8B0E-44F6-B532-6E1560F941E3}"/>
              </a:ext>
            </a:extLst>
          </p:cNvPr>
          <p:cNvSpPr>
            <a:spLocks noGrp="1"/>
          </p:cNvSpPr>
          <p:nvPr>
            <p:ph type="ctrTitle"/>
          </p:nvPr>
        </p:nvSpPr>
        <p:spPr/>
        <p:txBody>
          <a:bodyPr/>
          <a:lstStyle/>
          <a:p>
            <a:r>
              <a:rPr lang="en-US" dirty="0"/>
              <a:t>The Conditional</a:t>
            </a:r>
          </a:p>
        </p:txBody>
      </p:sp>
      <p:sp>
        <p:nvSpPr>
          <p:cNvPr id="3" name="Subtitle 2">
            <a:extLst>
              <a:ext uri="{FF2B5EF4-FFF2-40B4-BE49-F238E27FC236}">
                <a16:creationId xmlns:a16="http://schemas.microsoft.com/office/drawing/2014/main" id="{5AFD3BAC-D689-47DB-BF3C-89CC11FBC1DA}"/>
              </a:ext>
            </a:extLst>
          </p:cNvPr>
          <p:cNvSpPr>
            <a:spLocks noGrp="1"/>
          </p:cNvSpPr>
          <p:nvPr>
            <p:ph type="subTitle" idx="1"/>
          </p:nvPr>
        </p:nvSpPr>
        <p:spPr/>
        <p:txBody>
          <a:bodyPr/>
          <a:lstStyle/>
          <a:p>
            <a:r>
              <a:rPr lang="en-US"/>
              <a:t>Tutorial #7</a:t>
            </a:r>
            <a:endParaRPr lang="en-US" dirty="0"/>
          </a:p>
        </p:txBody>
      </p:sp>
    </p:spTree>
    <p:extLst>
      <p:ext uri="{BB962C8B-B14F-4D97-AF65-F5344CB8AC3E}">
        <p14:creationId xmlns:p14="http://schemas.microsoft.com/office/powerpoint/2010/main" val="259992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3200" dirty="0"/>
              <a:t>Watch out for that double equals!  Most programmers, experienced or not, forget to put two of them.  Since the assignment operator is a single equals, if you miss that second equal sign, you’ll create a mess.</a:t>
            </a:r>
          </a:p>
        </p:txBody>
      </p:sp>
    </p:spTree>
    <p:extLst>
      <p:ext uri="{BB962C8B-B14F-4D97-AF65-F5344CB8AC3E}">
        <p14:creationId xmlns:p14="http://schemas.microsoft.com/office/powerpoint/2010/main" val="478613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2800" dirty="0"/>
              <a:t>You can also set a default condition, which means you tell the computer, </a:t>
            </a:r>
            <a:r>
              <a:rPr lang="en-US" sz="2800" i="1" dirty="0"/>
              <a:t>if my condition is true, then do x, </a:t>
            </a:r>
            <a:r>
              <a:rPr lang="en-US" sz="2800" b="1" dirty="0"/>
              <a:t>but</a:t>
            </a:r>
            <a:r>
              <a:rPr lang="en-US" sz="2800" i="1" dirty="0"/>
              <a:t> if my condition is </a:t>
            </a:r>
            <a:r>
              <a:rPr lang="en-US" sz="2800" b="1" dirty="0"/>
              <a:t>not</a:t>
            </a:r>
            <a:r>
              <a:rPr lang="en-US" sz="2800" i="1" dirty="0"/>
              <a:t> true, then do y.</a:t>
            </a:r>
            <a:r>
              <a:rPr lang="en-US" sz="2800" dirty="0"/>
              <a:t>  We use the </a:t>
            </a:r>
            <a:r>
              <a:rPr lang="en-US" sz="2800" b="1" i="1" dirty="0"/>
              <a:t>else</a:t>
            </a:r>
            <a:r>
              <a:rPr lang="en-US" sz="2800" dirty="0"/>
              <a:t> keyword for that.</a:t>
            </a:r>
            <a:endParaRPr lang="en-US" sz="4000" dirty="0"/>
          </a:p>
        </p:txBody>
      </p:sp>
    </p:spTree>
    <p:extLst>
      <p:ext uri="{BB962C8B-B14F-4D97-AF65-F5344CB8AC3E}">
        <p14:creationId xmlns:p14="http://schemas.microsoft.com/office/powerpoint/2010/main" val="2764667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a:xfrm>
            <a:off x="2011680" y="1531620"/>
            <a:ext cx="8558459" cy="4518324"/>
          </a:xfrm>
        </p:spPr>
        <p:txBody>
          <a:bodyPr>
            <a:normAutofit/>
          </a:bodyPr>
          <a:lstStyle/>
          <a:p>
            <a:pPr marL="0" indent="0">
              <a:buNone/>
            </a:pPr>
            <a:r>
              <a:rPr lang="en-US" sz="1400" dirty="0"/>
              <a:t>if (</a:t>
            </a:r>
            <a:r>
              <a:rPr lang="en-US" sz="1400" dirty="0" err="1"/>
              <a:t>myVariable</a:t>
            </a:r>
            <a:r>
              <a:rPr lang="en-US" sz="1400" dirty="0"/>
              <a:t> == </a:t>
            </a:r>
            <a:r>
              <a:rPr lang="en-US" sz="1400" dirty="0" err="1"/>
              <a:t>someValue</a:t>
            </a:r>
            <a:r>
              <a:rPr lang="en-US" sz="1400" dirty="0"/>
              <a:t>)</a:t>
            </a:r>
            <a:endParaRPr lang="en-US" sz="2400" dirty="0"/>
          </a:p>
          <a:p>
            <a:pPr marL="0" indent="0">
              <a:buNone/>
            </a:pPr>
            <a:r>
              <a:rPr lang="en-US" sz="1400" dirty="0"/>
              <a:t>{</a:t>
            </a:r>
            <a:endParaRPr lang="en-US" sz="2400" dirty="0"/>
          </a:p>
          <a:p>
            <a:pPr marL="0" indent="0">
              <a:buNone/>
            </a:pPr>
            <a:r>
              <a:rPr lang="en-US" sz="1400" dirty="0"/>
              <a:t>    Do some cool thing.</a:t>
            </a:r>
            <a:endParaRPr lang="en-US" sz="2400" dirty="0"/>
          </a:p>
          <a:p>
            <a:pPr marL="0" indent="0">
              <a:buNone/>
            </a:pPr>
            <a:r>
              <a:rPr lang="en-US" sz="1400" dirty="0"/>
              <a:t>}</a:t>
            </a:r>
            <a:endParaRPr lang="en-US" sz="2400" dirty="0"/>
          </a:p>
          <a:p>
            <a:pPr marL="0" indent="0">
              <a:buNone/>
            </a:pPr>
            <a:r>
              <a:rPr lang="en-US" sz="1400" dirty="0"/>
              <a:t>else</a:t>
            </a:r>
            <a:endParaRPr lang="en-US" sz="2400" dirty="0"/>
          </a:p>
          <a:p>
            <a:pPr marL="0" indent="0">
              <a:buNone/>
            </a:pPr>
            <a:r>
              <a:rPr lang="en-US" sz="1400" dirty="0"/>
              <a:t>{</a:t>
            </a:r>
            <a:endParaRPr lang="en-US" sz="2400" dirty="0"/>
          </a:p>
          <a:p>
            <a:pPr marL="0" indent="0">
              <a:buNone/>
            </a:pPr>
            <a:r>
              <a:rPr lang="en-US" sz="1400" dirty="0"/>
              <a:t>    Do this other thing that may or may not be as cool.</a:t>
            </a:r>
            <a:endParaRPr lang="en-US" sz="2400" dirty="0"/>
          </a:p>
          <a:p>
            <a:pPr marL="0" indent="0">
              <a:buNone/>
            </a:pPr>
            <a:r>
              <a:rPr lang="en-US" sz="1400" dirty="0"/>
              <a:t>}</a:t>
            </a:r>
            <a:endParaRPr lang="en-US" sz="2400" dirty="0"/>
          </a:p>
          <a:p>
            <a:pPr marL="0" indent="0">
              <a:buNone/>
            </a:pPr>
            <a:r>
              <a:rPr lang="en-US" sz="1400" dirty="0"/>
              <a:t>In this case, the execution will perform either one or the other operation and then move on.</a:t>
            </a:r>
            <a:br>
              <a:rPr lang="en-US" sz="2400" dirty="0"/>
            </a:br>
            <a:endParaRPr lang="en-US" sz="2400" dirty="0"/>
          </a:p>
        </p:txBody>
      </p:sp>
    </p:spTree>
    <p:extLst>
      <p:ext uri="{BB962C8B-B14F-4D97-AF65-F5344CB8AC3E}">
        <p14:creationId xmlns:p14="http://schemas.microsoft.com/office/powerpoint/2010/main" val="835819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3200" dirty="0"/>
              <a:t>Using conditionals takes practice.  There are many ways to connect them and nest them so work out your questions and your conditions before trying to code them.</a:t>
            </a:r>
            <a:endParaRPr lang="en-US" sz="4400" dirty="0"/>
          </a:p>
        </p:txBody>
      </p:sp>
    </p:spTree>
    <p:extLst>
      <p:ext uri="{BB962C8B-B14F-4D97-AF65-F5344CB8AC3E}">
        <p14:creationId xmlns:p14="http://schemas.microsoft.com/office/powerpoint/2010/main" val="2431568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CONSTRUCTION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4113803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8A01-226A-4315-B523-B032A574679E}"/>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C7F042C5-0C22-4879-8EAC-852903D62FED}"/>
              </a:ext>
            </a:extLst>
          </p:cNvPr>
          <p:cNvSpPr>
            <a:spLocks noGrp="1"/>
          </p:cNvSpPr>
          <p:nvPr>
            <p:ph idx="1"/>
          </p:nvPr>
        </p:nvSpPr>
        <p:spPr/>
        <p:txBody>
          <a:bodyPr>
            <a:normAutofit fontScale="92500"/>
          </a:bodyPr>
          <a:lstStyle/>
          <a:p>
            <a:pPr marL="457200" indent="-457200" fontAlgn="base">
              <a:buFont typeface="+mj-lt"/>
              <a:buAutoNum type="arabicPeriod"/>
            </a:pPr>
            <a:r>
              <a:rPr lang="en-US" dirty="0"/>
              <a:t>Create a folder somewhere on your drive and label it THE NAME OF THE PAGE.</a:t>
            </a:r>
          </a:p>
          <a:p>
            <a:pPr marL="457200" indent="-457200" fontAlgn="base">
              <a:buFont typeface="+mj-lt"/>
              <a:buAutoNum type="arabicPeriod"/>
            </a:pPr>
            <a:r>
              <a:rPr lang="en-US" dirty="0"/>
              <a:t>Open up notepad++.</a:t>
            </a:r>
          </a:p>
          <a:p>
            <a:pPr marL="457200" indent="-457200" fontAlgn="base">
              <a:buFont typeface="+mj-lt"/>
              <a:buAutoNum type="arabicPeriod"/>
            </a:pPr>
            <a:r>
              <a:rPr lang="en-US" dirty="0"/>
              <a:t>Save the empty file to your folder and name the file “index.html”.</a:t>
            </a:r>
          </a:p>
          <a:p>
            <a:pPr marL="800100" lvl="1" indent="-342900" fontAlgn="base">
              <a:buFont typeface="+mj-lt"/>
              <a:buAutoNum type="alphaLcParenR"/>
            </a:pPr>
            <a:r>
              <a:rPr lang="en-US" dirty="0"/>
              <a:t>All first pages on a website are called index.</a:t>
            </a:r>
          </a:p>
          <a:p>
            <a:pPr marL="457200" indent="-457200">
              <a:buFont typeface="+mj-lt"/>
              <a:buAutoNum type="arabicPeriod"/>
            </a:pPr>
            <a:r>
              <a:rPr lang="en-US" dirty="0"/>
              <a:t>As you go through the images of the construction, add to your code.  You will see comments with explanations of what you are doing. Those comments will change with each slide.  You should </a:t>
            </a:r>
            <a:r>
              <a:rPr lang="en-US" b="1" i="1" dirty="0"/>
              <a:t>not</a:t>
            </a:r>
            <a:r>
              <a:rPr lang="en-US" dirty="0"/>
              <a:t> type my comments into your code.</a:t>
            </a:r>
          </a:p>
        </p:txBody>
      </p:sp>
    </p:spTree>
    <p:extLst>
      <p:ext uri="{BB962C8B-B14F-4D97-AF65-F5344CB8AC3E}">
        <p14:creationId xmlns:p14="http://schemas.microsoft.com/office/powerpoint/2010/main" val="4175402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1915DCC9-6377-424A-BC81-A80140DC5A63}"/>
              </a:ext>
            </a:extLst>
          </p:cNvPr>
          <p:cNvSpPr>
            <a:spLocks noGrp="1"/>
          </p:cNvSpPr>
          <p:nvPr>
            <p:ph idx="1"/>
          </p:nvPr>
        </p:nvSpPr>
        <p:spPr/>
        <p:txBody>
          <a:bodyPr>
            <a:normAutofit/>
          </a:bodyPr>
          <a:lstStyle/>
          <a:p>
            <a:pPr marL="0" indent="0" algn="ctr">
              <a:buNone/>
            </a:pPr>
            <a:r>
              <a:rPr lang="en-US" sz="3600" dirty="0"/>
              <a:t>Today’s construction is going to start with a little bit of review before it uses conditionals.</a:t>
            </a:r>
          </a:p>
        </p:txBody>
      </p:sp>
    </p:spTree>
    <p:extLst>
      <p:ext uri="{BB962C8B-B14F-4D97-AF65-F5344CB8AC3E}">
        <p14:creationId xmlns:p14="http://schemas.microsoft.com/office/powerpoint/2010/main" val="1654790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6" name="Picture 5">
            <a:extLst>
              <a:ext uri="{FF2B5EF4-FFF2-40B4-BE49-F238E27FC236}">
                <a16:creationId xmlns:a16="http://schemas.microsoft.com/office/drawing/2014/main" id="{9433B002-D84D-47FF-902C-B0CFBDA17D7B}"/>
              </a:ext>
            </a:extLst>
          </p:cNvPr>
          <p:cNvPicPr>
            <a:picLocks noChangeAspect="1"/>
          </p:cNvPicPr>
          <p:nvPr/>
        </p:nvPicPr>
        <p:blipFill>
          <a:blip r:embed="rId2"/>
          <a:stretch>
            <a:fillRect/>
          </a:stretch>
        </p:blipFill>
        <p:spPr>
          <a:xfrm>
            <a:off x="1880183" y="2496793"/>
            <a:ext cx="8431634" cy="2275795"/>
          </a:xfrm>
          <a:prstGeom prst="rect">
            <a:avLst/>
          </a:prstGeom>
        </p:spPr>
      </p:pic>
    </p:spTree>
    <p:extLst>
      <p:ext uri="{BB962C8B-B14F-4D97-AF65-F5344CB8AC3E}">
        <p14:creationId xmlns:p14="http://schemas.microsoft.com/office/powerpoint/2010/main" val="4145082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04B51AB2-1AB9-456A-AE3F-3DCE204B85CC}"/>
              </a:ext>
            </a:extLst>
          </p:cNvPr>
          <p:cNvPicPr>
            <a:picLocks noChangeAspect="1"/>
          </p:cNvPicPr>
          <p:nvPr/>
        </p:nvPicPr>
        <p:blipFill>
          <a:blip r:embed="rId2"/>
          <a:stretch>
            <a:fillRect/>
          </a:stretch>
        </p:blipFill>
        <p:spPr>
          <a:xfrm>
            <a:off x="2387318" y="1609724"/>
            <a:ext cx="7417364" cy="4584843"/>
          </a:xfrm>
          <a:prstGeom prst="rect">
            <a:avLst/>
          </a:prstGeom>
        </p:spPr>
      </p:pic>
    </p:spTree>
    <p:extLst>
      <p:ext uri="{BB962C8B-B14F-4D97-AF65-F5344CB8AC3E}">
        <p14:creationId xmlns:p14="http://schemas.microsoft.com/office/powerpoint/2010/main" val="2769229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22EB7892-7C9A-4AF8-AE3B-650F43BA33C5}"/>
              </a:ext>
            </a:extLst>
          </p:cNvPr>
          <p:cNvPicPr>
            <a:picLocks noChangeAspect="1"/>
          </p:cNvPicPr>
          <p:nvPr/>
        </p:nvPicPr>
        <p:blipFill>
          <a:blip r:embed="rId2"/>
          <a:stretch>
            <a:fillRect/>
          </a:stretch>
        </p:blipFill>
        <p:spPr>
          <a:xfrm>
            <a:off x="2262501" y="2512441"/>
            <a:ext cx="7666998" cy="2454049"/>
          </a:xfrm>
          <a:prstGeom prst="rect">
            <a:avLst/>
          </a:prstGeom>
        </p:spPr>
      </p:pic>
    </p:spTree>
    <p:extLst>
      <p:ext uri="{BB962C8B-B14F-4D97-AF65-F5344CB8AC3E}">
        <p14:creationId xmlns:p14="http://schemas.microsoft.com/office/powerpoint/2010/main" val="2090897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OBJECTIVE</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70068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4" name="Picture 3">
            <a:extLst>
              <a:ext uri="{FF2B5EF4-FFF2-40B4-BE49-F238E27FC236}">
                <a16:creationId xmlns:a16="http://schemas.microsoft.com/office/drawing/2014/main" id="{D5E052F3-3CCB-41A0-A38D-7E2596791FF0}"/>
              </a:ext>
            </a:extLst>
          </p:cNvPr>
          <p:cNvPicPr>
            <a:picLocks noChangeAspect="1"/>
          </p:cNvPicPr>
          <p:nvPr/>
        </p:nvPicPr>
        <p:blipFill>
          <a:blip r:embed="rId2"/>
          <a:stretch>
            <a:fillRect/>
          </a:stretch>
        </p:blipFill>
        <p:spPr>
          <a:xfrm>
            <a:off x="2434563" y="1609725"/>
            <a:ext cx="7322874" cy="4440219"/>
          </a:xfrm>
          <a:prstGeom prst="rect">
            <a:avLst/>
          </a:prstGeom>
        </p:spPr>
      </p:pic>
    </p:spTree>
    <p:extLst>
      <p:ext uri="{BB962C8B-B14F-4D97-AF65-F5344CB8AC3E}">
        <p14:creationId xmlns:p14="http://schemas.microsoft.com/office/powerpoint/2010/main" val="149505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BAD30B35-E810-41ED-8C34-794840EAA546}"/>
              </a:ext>
            </a:extLst>
          </p:cNvPr>
          <p:cNvPicPr>
            <a:picLocks noChangeAspect="1"/>
          </p:cNvPicPr>
          <p:nvPr/>
        </p:nvPicPr>
        <p:blipFill>
          <a:blip r:embed="rId2"/>
          <a:stretch>
            <a:fillRect/>
          </a:stretch>
        </p:blipFill>
        <p:spPr>
          <a:xfrm>
            <a:off x="2335734" y="1600200"/>
            <a:ext cx="7520531" cy="4449744"/>
          </a:xfrm>
          <a:prstGeom prst="rect">
            <a:avLst/>
          </a:prstGeom>
        </p:spPr>
      </p:pic>
    </p:spTree>
    <p:extLst>
      <p:ext uri="{BB962C8B-B14F-4D97-AF65-F5344CB8AC3E}">
        <p14:creationId xmlns:p14="http://schemas.microsoft.com/office/powerpoint/2010/main" val="1986340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714B3DAA-7F26-44E9-813C-5FA7D7C361C7}"/>
              </a:ext>
            </a:extLst>
          </p:cNvPr>
          <p:cNvPicPr>
            <a:picLocks noChangeAspect="1"/>
          </p:cNvPicPr>
          <p:nvPr/>
        </p:nvPicPr>
        <p:blipFill>
          <a:blip r:embed="rId2"/>
          <a:stretch>
            <a:fillRect/>
          </a:stretch>
        </p:blipFill>
        <p:spPr>
          <a:xfrm>
            <a:off x="2172724" y="2222726"/>
            <a:ext cx="7846552" cy="3176588"/>
          </a:xfrm>
          <a:prstGeom prst="rect">
            <a:avLst/>
          </a:prstGeom>
        </p:spPr>
      </p:pic>
    </p:spTree>
    <p:extLst>
      <p:ext uri="{BB962C8B-B14F-4D97-AF65-F5344CB8AC3E}">
        <p14:creationId xmlns:p14="http://schemas.microsoft.com/office/powerpoint/2010/main" val="3445632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8D7AB443-7155-44CA-B7AA-A6F7C85774E1}"/>
              </a:ext>
            </a:extLst>
          </p:cNvPr>
          <p:cNvPicPr>
            <a:picLocks noChangeAspect="1"/>
          </p:cNvPicPr>
          <p:nvPr/>
        </p:nvPicPr>
        <p:blipFill>
          <a:blip r:embed="rId2"/>
          <a:stretch>
            <a:fillRect/>
          </a:stretch>
        </p:blipFill>
        <p:spPr>
          <a:xfrm>
            <a:off x="1993432" y="2162855"/>
            <a:ext cx="8205135" cy="3018745"/>
          </a:xfrm>
          <a:prstGeom prst="rect">
            <a:avLst/>
          </a:prstGeom>
        </p:spPr>
      </p:pic>
    </p:spTree>
    <p:extLst>
      <p:ext uri="{BB962C8B-B14F-4D97-AF65-F5344CB8AC3E}">
        <p14:creationId xmlns:p14="http://schemas.microsoft.com/office/powerpoint/2010/main" val="2441698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92FF8D78-8E1B-478F-B061-76892F8F34DA}"/>
              </a:ext>
            </a:extLst>
          </p:cNvPr>
          <p:cNvPicPr>
            <a:picLocks noChangeAspect="1"/>
          </p:cNvPicPr>
          <p:nvPr/>
        </p:nvPicPr>
        <p:blipFill>
          <a:blip r:embed="rId2"/>
          <a:stretch>
            <a:fillRect/>
          </a:stretch>
        </p:blipFill>
        <p:spPr>
          <a:xfrm>
            <a:off x="2296487" y="1553935"/>
            <a:ext cx="7599026" cy="4672693"/>
          </a:xfrm>
          <a:prstGeom prst="rect">
            <a:avLst/>
          </a:prstGeom>
        </p:spPr>
      </p:pic>
    </p:spTree>
    <p:extLst>
      <p:ext uri="{BB962C8B-B14F-4D97-AF65-F5344CB8AC3E}">
        <p14:creationId xmlns:p14="http://schemas.microsoft.com/office/powerpoint/2010/main" val="764081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A0B17832-9CC4-46C2-9C81-7360C72750B4}"/>
              </a:ext>
            </a:extLst>
          </p:cNvPr>
          <p:cNvPicPr>
            <a:picLocks noChangeAspect="1"/>
          </p:cNvPicPr>
          <p:nvPr/>
        </p:nvPicPr>
        <p:blipFill>
          <a:blip r:embed="rId2"/>
          <a:stretch>
            <a:fillRect/>
          </a:stretch>
        </p:blipFill>
        <p:spPr>
          <a:xfrm>
            <a:off x="2289362" y="1496785"/>
            <a:ext cx="7613276" cy="4914900"/>
          </a:xfrm>
          <a:prstGeom prst="rect">
            <a:avLst/>
          </a:prstGeom>
        </p:spPr>
      </p:pic>
    </p:spTree>
    <p:extLst>
      <p:ext uri="{BB962C8B-B14F-4D97-AF65-F5344CB8AC3E}">
        <p14:creationId xmlns:p14="http://schemas.microsoft.com/office/powerpoint/2010/main" val="2362719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4" name="Picture 3">
            <a:extLst>
              <a:ext uri="{FF2B5EF4-FFF2-40B4-BE49-F238E27FC236}">
                <a16:creationId xmlns:a16="http://schemas.microsoft.com/office/drawing/2014/main" id="{B7B35234-6564-4A58-83BB-109DA5133766}"/>
              </a:ext>
            </a:extLst>
          </p:cNvPr>
          <p:cNvPicPr>
            <a:picLocks noChangeAspect="1"/>
          </p:cNvPicPr>
          <p:nvPr/>
        </p:nvPicPr>
        <p:blipFill>
          <a:blip r:embed="rId2"/>
          <a:stretch>
            <a:fillRect/>
          </a:stretch>
        </p:blipFill>
        <p:spPr>
          <a:xfrm>
            <a:off x="2502359" y="1885285"/>
            <a:ext cx="7187282" cy="4452542"/>
          </a:xfrm>
          <a:prstGeom prst="rect">
            <a:avLst/>
          </a:prstGeom>
        </p:spPr>
      </p:pic>
    </p:spTree>
    <p:extLst>
      <p:ext uri="{BB962C8B-B14F-4D97-AF65-F5344CB8AC3E}">
        <p14:creationId xmlns:p14="http://schemas.microsoft.com/office/powerpoint/2010/main" val="3871831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B814035E-1226-4979-BA3C-34D33EF1AC4C}"/>
              </a:ext>
            </a:extLst>
          </p:cNvPr>
          <p:cNvPicPr>
            <a:picLocks noChangeAspect="1"/>
          </p:cNvPicPr>
          <p:nvPr/>
        </p:nvPicPr>
        <p:blipFill>
          <a:blip r:embed="rId2"/>
          <a:stretch>
            <a:fillRect/>
          </a:stretch>
        </p:blipFill>
        <p:spPr>
          <a:xfrm>
            <a:off x="2330216" y="2166937"/>
            <a:ext cx="7531568" cy="3883007"/>
          </a:xfrm>
          <a:prstGeom prst="rect">
            <a:avLst/>
          </a:prstGeom>
        </p:spPr>
      </p:pic>
    </p:spTree>
    <p:extLst>
      <p:ext uri="{BB962C8B-B14F-4D97-AF65-F5344CB8AC3E}">
        <p14:creationId xmlns:p14="http://schemas.microsoft.com/office/powerpoint/2010/main" val="3980954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4" name="Picture 3">
            <a:extLst>
              <a:ext uri="{FF2B5EF4-FFF2-40B4-BE49-F238E27FC236}">
                <a16:creationId xmlns:a16="http://schemas.microsoft.com/office/drawing/2014/main" id="{1D164302-ADB1-45CA-972F-A3296715AD35}"/>
              </a:ext>
            </a:extLst>
          </p:cNvPr>
          <p:cNvPicPr>
            <a:picLocks noChangeAspect="1"/>
          </p:cNvPicPr>
          <p:nvPr/>
        </p:nvPicPr>
        <p:blipFill>
          <a:blip r:embed="rId2"/>
          <a:stretch>
            <a:fillRect/>
          </a:stretch>
        </p:blipFill>
        <p:spPr>
          <a:xfrm>
            <a:off x="1786853" y="1885285"/>
            <a:ext cx="8618294" cy="4164659"/>
          </a:xfrm>
          <a:prstGeom prst="rect">
            <a:avLst/>
          </a:prstGeom>
        </p:spPr>
      </p:pic>
    </p:spTree>
    <p:extLst>
      <p:ext uri="{BB962C8B-B14F-4D97-AF65-F5344CB8AC3E}">
        <p14:creationId xmlns:p14="http://schemas.microsoft.com/office/powerpoint/2010/main" val="300005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 DEEPER MEANING</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564111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1A6B-C893-4D3E-AC9A-1E5A2692905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D6E94F7-26C9-4736-B48C-D9DBEB41037B}"/>
              </a:ext>
            </a:extLst>
          </p:cNvPr>
          <p:cNvSpPr>
            <a:spLocks noGrp="1"/>
          </p:cNvSpPr>
          <p:nvPr>
            <p:ph idx="1"/>
          </p:nvPr>
        </p:nvSpPr>
        <p:spPr/>
        <p:txBody>
          <a:bodyPr>
            <a:normAutofit/>
          </a:bodyPr>
          <a:lstStyle/>
          <a:p>
            <a:pPr marL="0" indent="0" algn="ctr">
              <a:buNone/>
            </a:pPr>
            <a:r>
              <a:rPr lang="en-US" sz="3200" dirty="0"/>
              <a:t>This tutorial will show you how to design a conditional using </a:t>
            </a:r>
            <a:r>
              <a:rPr lang="en-US" sz="3200" b="1" i="1" dirty="0"/>
              <a:t>if </a:t>
            </a:r>
            <a:r>
              <a:rPr lang="en-US" sz="3200" dirty="0"/>
              <a:t>and </a:t>
            </a:r>
            <a:r>
              <a:rPr lang="en-US" sz="3200" b="1" i="1" dirty="0"/>
              <a:t>else.</a:t>
            </a:r>
            <a:endParaRPr lang="en-US" sz="5400" b="1" dirty="0"/>
          </a:p>
        </p:txBody>
      </p:sp>
    </p:spTree>
    <p:extLst>
      <p:ext uri="{BB962C8B-B14F-4D97-AF65-F5344CB8AC3E}">
        <p14:creationId xmlns:p14="http://schemas.microsoft.com/office/powerpoint/2010/main" val="3509470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buNone/>
            </a:pPr>
            <a:r>
              <a:rPr lang="en-US" sz="2400" dirty="0"/>
              <a:t>A conditional reacts to a </a:t>
            </a:r>
            <a:r>
              <a:rPr lang="en-US" sz="2400" dirty="0" err="1"/>
              <a:t>boolean</a:t>
            </a:r>
            <a:r>
              <a:rPr lang="en-US" sz="2400" dirty="0"/>
              <a:t> expression.  That means that whatever is in between those parentheses after your </a:t>
            </a:r>
            <a:r>
              <a:rPr lang="en-US" sz="2400" b="1" i="1" dirty="0"/>
              <a:t>if</a:t>
            </a:r>
            <a:r>
              <a:rPr lang="en-US" sz="2400" dirty="0"/>
              <a:t> has to evaluate to either true or false.</a:t>
            </a:r>
          </a:p>
          <a:p>
            <a:pPr marL="0" indent="0">
              <a:buNone/>
            </a:pPr>
            <a:r>
              <a:rPr lang="en-US" sz="2400" i="1" dirty="0"/>
              <a:t>	if (x == 3)</a:t>
            </a:r>
            <a:endParaRPr lang="en-US" sz="2400" dirty="0"/>
          </a:p>
          <a:p>
            <a:pPr marL="0" indent="0">
              <a:buNone/>
            </a:pPr>
            <a:r>
              <a:rPr lang="en-US" sz="2400" dirty="0"/>
              <a:t>It either does or it doesn't, right?  True or false.</a:t>
            </a:r>
            <a:br>
              <a:rPr lang="en-US" sz="2400" dirty="0"/>
            </a:br>
            <a:endParaRPr lang="en-US" sz="2400" dirty="0"/>
          </a:p>
        </p:txBody>
      </p:sp>
    </p:spTree>
    <p:extLst>
      <p:ext uri="{BB962C8B-B14F-4D97-AF65-F5344CB8AC3E}">
        <p14:creationId xmlns:p14="http://schemas.microsoft.com/office/powerpoint/2010/main" val="643301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buNone/>
            </a:pPr>
            <a:r>
              <a:rPr lang="en-US" sz="2400" dirty="0"/>
              <a:t>How about this one?</a:t>
            </a:r>
          </a:p>
          <a:p>
            <a:pPr marL="0" indent="0">
              <a:buNone/>
            </a:pPr>
            <a:r>
              <a:rPr lang="en-US" sz="2400" i="1" dirty="0"/>
              <a:t>	if (</a:t>
            </a:r>
            <a:r>
              <a:rPr lang="en-US" sz="2400" i="1" dirty="0" err="1"/>
              <a:t>myBool</a:t>
            </a:r>
            <a:r>
              <a:rPr lang="en-US" sz="2400" i="1" dirty="0"/>
              <a:t> == true)</a:t>
            </a:r>
            <a:endParaRPr lang="en-US" sz="2400" dirty="0"/>
          </a:p>
          <a:p>
            <a:pPr marL="0" indent="0">
              <a:buNone/>
            </a:pPr>
            <a:r>
              <a:rPr lang="en-US" sz="2400" dirty="0"/>
              <a:t>Same thing.  The variable is either true or false.  If it’s true, we have a winner. This is fine, </a:t>
            </a:r>
            <a:r>
              <a:rPr lang="en-US" sz="2400" b="1" i="1" dirty="0"/>
              <a:t>but</a:t>
            </a:r>
            <a:r>
              <a:rPr lang="en-US" sz="2400" dirty="0"/>
              <a:t>…</a:t>
            </a:r>
            <a:br>
              <a:rPr lang="en-US" sz="2400" dirty="0"/>
            </a:br>
            <a:endParaRPr lang="en-US" sz="2400" dirty="0"/>
          </a:p>
        </p:txBody>
      </p:sp>
    </p:spTree>
    <p:extLst>
      <p:ext uri="{BB962C8B-B14F-4D97-AF65-F5344CB8AC3E}">
        <p14:creationId xmlns:p14="http://schemas.microsoft.com/office/powerpoint/2010/main" val="870175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buNone/>
            </a:pPr>
            <a:r>
              <a:rPr lang="en-US" sz="2400" i="1" dirty="0"/>
              <a:t>	if (</a:t>
            </a:r>
            <a:r>
              <a:rPr lang="en-US" sz="2400" i="1" dirty="0" err="1"/>
              <a:t>myBool</a:t>
            </a:r>
            <a:r>
              <a:rPr lang="en-US" sz="2400" i="1" dirty="0"/>
              <a:t>)</a:t>
            </a:r>
            <a:endParaRPr lang="en-US" sz="2400" dirty="0"/>
          </a:p>
          <a:p>
            <a:pPr marL="0" indent="0">
              <a:buNone/>
            </a:pPr>
            <a:r>
              <a:rPr lang="en-US" sz="2400" dirty="0"/>
              <a:t>What’s the difference?  The variable is still either true or false.  The </a:t>
            </a:r>
            <a:r>
              <a:rPr lang="en-US" sz="2400" b="1" i="1" dirty="0"/>
              <a:t>if</a:t>
            </a:r>
            <a:r>
              <a:rPr lang="en-US" sz="2400" dirty="0"/>
              <a:t> can still trigger off of it because it’s a </a:t>
            </a:r>
            <a:r>
              <a:rPr lang="en-US" sz="2400" dirty="0" err="1"/>
              <a:t>boolean</a:t>
            </a:r>
            <a:r>
              <a:rPr lang="en-US" sz="2400" dirty="0"/>
              <a:t> expression.</a:t>
            </a:r>
          </a:p>
        </p:txBody>
      </p:sp>
    </p:spTree>
    <p:extLst>
      <p:ext uri="{BB962C8B-B14F-4D97-AF65-F5344CB8AC3E}">
        <p14:creationId xmlns:p14="http://schemas.microsoft.com/office/powerpoint/2010/main" val="3291680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buNone/>
            </a:pPr>
            <a:r>
              <a:rPr lang="en-US" sz="2400" dirty="0"/>
              <a:t>What if you want to test for </a:t>
            </a:r>
            <a:r>
              <a:rPr lang="en-US" sz="2400" b="1" i="1" dirty="0"/>
              <a:t>false?</a:t>
            </a:r>
            <a:endParaRPr lang="en-US" sz="2400" dirty="0"/>
          </a:p>
          <a:p>
            <a:pPr marL="0" indent="0">
              <a:buNone/>
            </a:pPr>
            <a:r>
              <a:rPr lang="en-US" sz="2400" i="1" dirty="0"/>
              <a:t>	if (</a:t>
            </a:r>
            <a:r>
              <a:rPr lang="en-US" sz="2400" i="1" dirty="0" err="1"/>
              <a:t>myBool</a:t>
            </a:r>
            <a:r>
              <a:rPr lang="en-US" sz="2400" i="1" dirty="0"/>
              <a:t> == false)</a:t>
            </a:r>
            <a:endParaRPr lang="en-US" sz="2400" dirty="0"/>
          </a:p>
          <a:p>
            <a:pPr marL="0" indent="0">
              <a:buNone/>
            </a:pPr>
            <a:r>
              <a:rPr lang="en-US" sz="2400" dirty="0"/>
              <a:t>That’s one way to do it, </a:t>
            </a:r>
            <a:r>
              <a:rPr lang="en-US" sz="2400" b="1" i="1" dirty="0"/>
              <a:t>but</a:t>
            </a:r>
            <a:r>
              <a:rPr lang="en-US" sz="2400" dirty="0"/>
              <a:t>…</a:t>
            </a:r>
          </a:p>
        </p:txBody>
      </p:sp>
    </p:spTree>
    <p:extLst>
      <p:ext uri="{BB962C8B-B14F-4D97-AF65-F5344CB8AC3E}">
        <p14:creationId xmlns:p14="http://schemas.microsoft.com/office/powerpoint/2010/main" val="2691180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buNone/>
            </a:pPr>
            <a:r>
              <a:rPr lang="en-US" sz="2800" i="1" dirty="0"/>
              <a:t>	if (!</a:t>
            </a:r>
            <a:r>
              <a:rPr lang="en-US" sz="2800" i="1" dirty="0" err="1"/>
              <a:t>myBool</a:t>
            </a:r>
            <a:r>
              <a:rPr lang="en-US" sz="2800" i="1" dirty="0"/>
              <a:t>)</a:t>
            </a:r>
            <a:endParaRPr lang="en-US" sz="2800" dirty="0"/>
          </a:p>
          <a:p>
            <a:pPr marL="0" indent="0">
              <a:buNone/>
            </a:pPr>
            <a:r>
              <a:rPr lang="en-US" sz="2800" dirty="0"/>
              <a:t>The exclamation point (!) represents a logical </a:t>
            </a:r>
            <a:r>
              <a:rPr lang="en-US" sz="2800" b="1" i="1" dirty="0"/>
              <a:t>not</a:t>
            </a:r>
            <a:r>
              <a:rPr lang="en-US" sz="2800" dirty="0"/>
              <a:t>.  It shows a </a:t>
            </a:r>
            <a:r>
              <a:rPr lang="en-US" sz="2800" b="1" i="1" dirty="0"/>
              <a:t>true</a:t>
            </a:r>
            <a:r>
              <a:rPr lang="en-US" sz="2800" dirty="0"/>
              <a:t> as a </a:t>
            </a:r>
            <a:r>
              <a:rPr lang="en-US" sz="2800" b="1" i="1" dirty="0"/>
              <a:t>false</a:t>
            </a:r>
            <a:r>
              <a:rPr lang="en-US" sz="2800" dirty="0"/>
              <a:t> and a </a:t>
            </a:r>
            <a:r>
              <a:rPr lang="en-US" sz="2800" b="1" i="1" dirty="0"/>
              <a:t>false</a:t>
            </a:r>
            <a:r>
              <a:rPr lang="en-US" sz="2800" dirty="0"/>
              <a:t> as a </a:t>
            </a:r>
            <a:r>
              <a:rPr lang="en-US" sz="2800" b="1" i="1" dirty="0"/>
              <a:t>true.</a:t>
            </a:r>
            <a:endParaRPr lang="en-US" sz="2800" dirty="0"/>
          </a:p>
        </p:txBody>
      </p:sp>
    </p:spTree>
    <p:extLst>
      <p:ext uri="{BB962C8B-B14F-4D97-AF65-F5344CB8AC3E}">
        <p14:creationId xmlns:p14="http://schemas.microsoft.com/office/powerpoint/2010/main" val="2826155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buNone/>
            </a:pPr>
            <a:r>
              <a:rPr lang="en-US" sz="2800" dirty="0"/>
              <a:t>You can also combine conditions using a logical </a:t>
            </a:r>
            <a:r>
              <a:rPr lang="en-US" sz="2800" b="1" i="1" dirty="0"/>
              <a:t>and (&amp;&amp;)</a:t>
            </a:r>
            <a:r>
              <a:rPr lang="en-US" sz="2800" dirty="0"/>
              <a:t> or a logical </a:t>
            </a:r>
            <a:r>
              <a:rPr lang="en-US" sz="2800" b="1" i="1" dirty="0"/>
              <a:t>or (||)</a:t>
            </a:r>
            <a:r>
              <a:rPr lang="en-US" sz="2800" dirty="0"/>
              <a:t>.</a:t>
            </a:r>
            <a:endParaRPr lang="en-US" sz="3600" dirty="0"/>
          </a:p>
          <a:p>
            <a:pPr marL="0" indent="0">
              <a:buNone/>
            </a:pPr>
            <a:r>
              <a:rPr lang="en-US" sz="2800" i="1" dirty="0"/>
              <a:t>	if (x &gt;= 0 &amp;&amp; x &lt;= 10)</a:t>
            </a:r>
            <a:endParaRPr lang="en-US" sz="3600" dirty="0"/>
          </a:p>
          <a:p>
            <a:pPr marL="0" indent="0">
              <a:buNone/>
            </a:pPr>
            <a:r>
              <a:rPr lang="en-US" sz="2800" dirty="0"/>
              <a:t>This will check to see whether or not x is between 0 and 10.</a:t>
            </a:r>
            <a:br>
              <a:rPr lang="en-US" sz="3600" dirty="0"/>
            </a:br>
            <a:endParaRPr lang="en-US" sz="3600" dirty="0"/>
          </a:p>
        </p:txBody>
      </p:sp>
    </p:spTree>
    <p:extLst>
      <p:ext uri="{BB962C8B-B14F-4D97-AF65-F5344CB8AC3E}">
        <p14:creationId xmlns:p14="http://schemas.microsoft.com/office/powerpoint/2010/main" val="3796808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a:bodyPr>
          <a:lstStyle/>
          <a:p>
            <a:pPr marL="0" indent="0">
              <a:buNone/>
            </a:pPr>
            <a:r>
              <a:rPr lang="en-US" sz="3200" i="1" dirty="0"/>
              <a:t>	if (x &lt; 0 || x &gt; 10)</a:t>
            </a:r>
            <a:endParaRPr lang="en-US" sz="4000" dirty="0"/>
          </a:p>
          <a:p>
            <a:pPr marL="0" indent="0">
              <a:buNone/>
            </a:pPr>
            <a:r>
              <a:rPr lang="en-US" sz="3200" dirty="0"/>
              <a:t>This will check to see if x is </a:t>
            </a:r>
            <a:r>
              <a:rPr lang="en-US" sz="3200" b="1" i="1" dirty="0"/>
              <a:t>outside</a:t>
            </a:r>
            <a:r>
              <a:rPr lang="en-US" sz="3200" dirty="0"/>
              <a:t> the range of 0 to 10.</a:t>
            </a:r>
            <a:endParaRPr lang="en-US" sz="4000" dirty="0"/>
          </a:p>
        </p:txBody>
      </p:sp>
    </p:spTree>
    <p:extLst>
      <p:ext uri="{BB962C8B-B14F-4D97-AF65-F5344CB8AC3E}">
        <p14:creationId xmlns:p14="http://schemas.microsoft.com/office/powerpoint/2010/main" val="1178319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FAQ</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0048772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a:xfrm>
            <a:off x="1621861" y="1485900"/>
            <a:ext cx="8948278" cy="4564044"/>
          </a:xfrm>
        </p:spPr>
        <p:txBody>
          <a:bodyPr>
            <a:normAutofit/>
          </a:bodyPr>
          <a:lstStyle/>
          <a:p>
            <a:pPr fontAlgn="base"/>
            <a:r>
              <a:rPr lang="en-US" sz="1800" dirty="0"/>
              <a:t>In the construction, the counter was modified and </a:t>
            </a:r>
            <a:r>
              <a:rPr lang="en-US" sz="1800" b="1" i="1" dirty="0"/>
              <a:t>then</a:t>
            </a:r>
            <a:r>
              <a:rPr lang="en-US" sz="1800" dirty="0"/>
              <a:t> the program asked if it had gone too far.  Doesn’t it make more sense to check and see whether or not the counter will go out of range </a:t>
            </a:r>
            <a:r>
              <a:rPr lang="en-US" sz="1800" i="1" dirty="0"/>
              <a:t>before</a:t>
            </a:r>
            <a:r>
              <a:rPr lang="en-US" sz="1800" dirty="0"/>
              <a:t> changing it?</a:t>
            </a:r>
          </a:p>
          <a:p>
            <a:pPr lvl="1" fontAlgn="base">
              <a:buFont typeface="Wingdings" panose="05000000000000000000" pitchFamily="2" charset="2"/>
              <a:buChar char="v"/>
            </a:pPr>
            <a:r>
              <a:rPr lang="en-US" sz="1600" dirty="0"/>
              <a:t>Sometimes (not necessarily in this case), it’s better to let the program do what it does and then clean up after its mistakes.  In this case, instead of checking whether or not the counter +1 is greater than 10 or less than 0, we can check </a:t>
            </a:r>
            <a:r>
              <a:rPr lang="en-US" sz="1600" b="1" i="1" dirty="0"/>
              <a:t>just</a:t>
            </a:r>
            <a:r>
              <a:rPr lang="en-US" sz="1600" dirty="0"/>
              <a:t> the counter when it’s done.  It doesn’t have much, if any, impact here, but when you set boundaries on a variable that can be modified in different ways, having a simple function to check if the value is legal after the fact can be much more efficient than having numerous different kinds of checks beforehand.</a:t>
            </a:r>
          </a:p>
          <a:p>
            <a:pPr lvl="1" fontAlgn="base">
              <a:buFont typeface="Wingdings" panose="05000000000000000000" pitchFamily="2" charset="2"/>
              <a:buChar char="v"/>
            </a:pPr>
            <a:r>
              <a:rPr lang="en-US" sz="1600" dirty="0"/>
              <a:t>Remember that the user doesn’t see anything until you display it.  If it works for your code, your variables can go through a multitude of improper values before reaching the correct one and your user will never know it.  This is yet another good reason why it’s so important to keep your display separate from your back end.</a:t>
            </a:r>
          </a:p>
        </p:txBody>
      </p:sp>
    </p:spTree>
    <p:extLst>
      <p:ext uri="{BB962C8B-B14F-4D97-AF65-F5344CB8AC3E}">
        <p14:creationId xmlns:p14="http://schemas.microsoft.com/office/powerpoint/2010/main" val="25560956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ACTIVITY</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348197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TEXTPLANATION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24031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dirty="0"/>
              <a:t>How Low Can You Go?</a:t>
            </a:r>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p:txBody>
          <a:bodyPr>
            <a:normAutofit/>
          </a:bodyPr>
          <a:lstStyle/>
          <a:p>
            <a:pPr marL="0" indent="0">
              <a:buNone/>
            </a:pPr>
            <a:r>
              <a:rPr lang="en-US" sz="2400" dirty="0"/>
              <a:t>Working with the counter from the Construction, create a toggle that allows or disallows negatives.  If the toggle is set to disallow negatives and the number is already negative, change it to 0.</a:t>
            </a:r>
          </a:p>
        </p:txBody>
      </p:sp>
    </p:spTree>
    <p:extLst>
      <p:ext uri="{BB962C8B-B14F-4D97-AF65-F5344CB8AC3E}">
        <p14:creationId xmlns:p14="http://schemas.microsoft.com/office/powerpoint/2010/main" val="790816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2400" dirty="0"/>
              <a:t>Remember logic?  Truth tables and logic proofs?  I know. It gives you tingles of joy up and down your spine just thinking about.  Well, prepare to be excited because that wonderful stuff is the foundation for conditionals.  If something is true, I will do this thing. If it’s </a:t>
            </a:r>
            <a:r>
              <a:rPr lang="en-US" sz="2400" b="1" i="1" dirty="0"/>
              <a:t>not</a:t>
            </a:r>
            <a:r>
              <a:rPr lang="en-US" sz="2400" dirty="0"/>
              <a:t> true, I will </a:t>
            </a:r>
            <a:r>
              <a:rPr lang="en-US" sz="2400" b="1" i="1" dirty="0"/>
              <a:t>not</a:t>
            </a:r>
            <a:r>
              <a:rPr lang="en-US" sz="2400" dirty="0"/>
              <a:t> do this thing and I </a:t>
            </a:r>
            <a:r>
              <a:rPr lang="en-US" sz="2400" b="1" i="1" dirty="0"/>
              <a:t>may</a:t>
            </a:r>
            <a:r>
              <a:rPr lang="en-US" sz="2400" dirty="0"/>
              <a:t> do something else.</a:t>
            </a:r>
          </a:p>
        </p:txBody>
      </p:sp>
    </p:spTree>
    <p:extLst>
      <p:ext uri="{BB962C8B-B14F-4D97-AF65-F5344CB8AC3E}">
        <p14:creationId xmlns:p14="http://schemas.microsoft.com/office/powerpoint/2010/main" val="197355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dirty="0"/>
              <a:t>I'll wait while you work to contain your enthusiasm.</a:t>
            </a:r>
          </a:p>
        </p:txBody>
      </p:sp>
    </p:spTree>
    <p:extLst>
      <p:ext uri="{BB962C8B-B14F-4D97-AF65-F5344CB8AC3E}">
        <p14:creationId xmlns:p14="http://schemas.microsoft.com/office/powerpoint/2010/main" val="4146545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fontScale="92500" lnSpcReduction="10000"/>
          </a:bodyPr>
          <a:lstStyle/>
          <a:p>
            <a:pPr marL="0" indent="0">
              <a:buNone/>
            </a:pPr>
            <a:r>
              <a:rPr lang="en-US" dirty="0"/>
              <a:t>In order to make this whole thing work, we make comparisons and see how they stack up.</a:t>
            </a:r>
          </a:p>
          <a:p>
            <a:pPr lvl="1" fontAlgn="base"/>
            <a:r>
              <a:rPr lang="en-US" dirty="0"/>
              <a:t>Equals (==) checks if 2 things are the same.</a:t>
            </a:r>
          </a:p>
          <a:p>
            <a:pPr lvl="1" fontAlgn="base"/>
            <a:r>
              <a:rPr lang="en-US" dirty="0"/>
              <a:t>Greater Than (&gt;) checks if the thing on the left is bigger than the thing on the right.</a:t>
            </a:r>
          </a:p>
          <a:p>
            <a:pPr lvl="1" fontAlgn="base"/>
            <a:r>
              <a:rPr lang="en-US" dirty="0"/>
              <a:t>Less Than (&lt;) checks if the thing on the left is smaller than the thing on the right.</a:t>
            </a:r>
          </a:p>
          <a:p>
            <a:pPr lvl="1" fontAlgn="base"/>
            <a:r>
              <a:rPr lang="en-US" dirty="0"/>
              <a:t>Greater Than or Equal To (&gt;=) checks if the thing on the left is the same as or bigger than the thing on the right.</a:t>
            </a:r>
          </a:p>
          <a:p>
            <a:pPr lvl="1" fontAlgn="base"/>
            <a:r>
              <a:rPr lang="en-US" dirty="0"/>
              <a:t>Less Than or Equal To (&lt;=) checks if the thing on the left is the same as or smaller than the thing on the right.</a:t>
            </a:r>
          </a:p>
        </p:txBody>
      </p:sp>
    </p:spTree>
    <p:extLst>
      <p:ext uri="{BB962C8B-B14F-4D97-AF65-F5344CB8AC3E}">
        <p14:creationId xmlns:p14="http://schemas.microsoft.com/office/powerpoint/2010/main" val="1799622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lgn="just">
              <a:buNone/>
            </a:pPr>
            <a:r>
              <a:rPr lang="en-US" sz="4400" dirty="0"/>
              <a:t>Got it?</a:t>
            </a:r>
          </a:p>
        </p:txBody>
      </p:sp>
    </p:spTree>
    <p:extLst>
      <p:ext uri="{BB962C8B-B14F-4D97-AF65-F5344CB8AC3E}">
        <p14:creationId xmlns:p14="http://schemas.microsoft.com/office/powerpoint/2010/main" val="3122977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buNone/>
            </a:pPr>
            <a:r>
              <a:rPr lang="en-US" sz="2400" dirty="0"/>
              <a:t>We use these comparisons to choose paths in our code.</a:t>
            </a:r>
          </a:p>
          <a:p>
            <a:pPr marL="450850" lvl="1" indent="0">
              <a:buNone/>
            </a:pPr>
            <a:r>
              <a:rPr lang="en-US" sz="2000" dirty="0"/>
              <a:t>if (</a:t>
            </a:r>
            <a:r>
              <a:rPr lang="en-US" sz="2000" dirty="0" err="1"/>
              <a:t>myVariable</a:t>
            </a:r>
            <a:r>
              <a:rPr lang="en-US" sz="2000" dirty="0"/>
              <a:t> == </a:t>
            </a:r>
            <a:r>
              <a:rPr lang="en-US" sz="2000" dirty="0" err="1"/>
              <a:t>someValue</a:t>
            </a:r>
            <a:r>
              <a:rPr lang="en-US" sz="2000" dirty="0"/>
              <a:t>)</a:t>
            </a:r>
          </a:p>
          <a:p>
            <a:pPr marL="450850" lvl="1" indent="0">
              <a:buNone/>
            </a:pPr>
            <a:r>
              <a:rPr lang="en-US" sz="2000" dirty="0"/>
              <a:t>{</a:t>
            </a:r>
          </a:p>
          <a:p>
            <a:pPr marL="450850" lvl="1" indent="0">
              <a:buNone/>
            </a:pPr>
            <a:r>
              <a:rPr lang="en-US" sz="2000" dirty="0"/>
              <a:t>    Do some cool thing.</a:t>
            </a:r>
          </a:p>
          <a:p>
            <a:pPr marL="450850" lvl="1" indent="0">
              <a:buNone/>
            </a:pPr>
            <a:r>
              <a:rPr lang="en-US" sz="2000" dirty="0"/>
              <a:t>}</a:t>
            </a:r>
            <a:br>
              <a:rPr lang="en-US" sz="2000" dirty="0"/>
            </a:br>
            <a:endParaRPr lang="en-US" sz="2000" dirty="0"/>
          </a:p>
        </p:txBody>
      </p:sp>
    </p:spTree>
    <p:extLst>
      <p:ext uri="{BB962C8B-B14F-4D97-AF65-F5344CB8AC3E}">
        <p14:creationId xmlns:p14="http://schemas.microsoft.com/office/powerpoint/2010/main" val="22259323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0</TotalTime>
  <Words>441</Words>
  <Application>Microsoft Office PowerPoint</Application>
  <PresentationFormat>Widescreen</PresentationFormat>
  <Paragraphs>96</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MS Shell Dlg 2</vt:lpstr>
      <vt:lpstr>Wingdings</vt:lpstr>
      <vt:lpstr>Wingdings 3</vt:lpstr>
      <vt:lpstr>Madison</vt:lpstr>
      <vt:lpstr>The Conditional</vt:lpstr>
      <vt:lpstr>OBJECTIVE</vt:lpstr>
      <vt:lpstr>Objective</vt:lpstr>
      <vt:lpstr>TEXTPLANATION</vt:lpstr>
      <vt:lpstr>Textplanation</vt:lpstr>
      <vt:lpstr>Textplanation</vt:lpstr>
      <vt:lpstr>Textplanation</vt:lpstr>
      <vt:lpstr>Textplanation</vt:lpstr>
      <vt:lpstr>Textplanation</vt:lpstr>
      <vt:lpstr>Textplanation</vt:lpstr>
      <vt:lpstr>Textplanation</vt:lpstr>
      <vt:lpstr>Textplanation</vt:lpstr>
      <vt:lpstr>Textplanation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A DEEPER MEANING</vt:lpstr>
      <vt:lpstr>A Deeper Meaning</vt:lpstr>
      <vt:lpstr>A Deeper Meaning</vt:lpstr>
      <vt:lpstr>A Deeper Meaning</vt:lpstr>
      <vt:lpstr>A Deeper Meaning</vt:lpstr>
      <vt:lpstr>A Deeper Meaning</vt:lpstr>
      <vt:lpstr>A Deeper Meaning</vt:lpstr>
      <vt:lpstr>A Deeper Meaning</vt:lpstr>
      <vt:lpstr>FAQ</vt:lpstr>
      <vt:lpstr>FAQ</vt:lpstr>
      <vt:lpstr>ACTIVITY</vt:lpstr>
      <vt:lpstr>How Low Can You 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Anatomy of a Web Page</dc:title>
  <dc:creator>Ivan Turner</dc:creator>
  <cp:lastModifiedBy>Ivan Turner</cp:lastModifiedBy>
  <cp:revision>17</cp:revision>
  <dcterms:created xsi:type="dcterms:W3CDTF">2018-06-30T13:23:20Z</dcterms:created>
  <dcterms:modified xsi:type="dcterms:W3CDTF">2018-09-01T14:02:57Z</dcterms:modified>
</cp:coreProperties>
</file>