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57" r:id="rId4"/>
    <p:sldId id="260" r:id="rId5"/>
    <p:sldId id="258" r:id="rId6"/>
    <p:sldId id="261" r:id="rId7"/>
    <p:sldId id="262" r:id="rId8"/>
    <p:sldId id="263" r:id="rId9"/>
    <p:sldId id="296" r:id="rId10"/>
    <p:sldId id="289" r:id="rId11"/>
    <p:sldId id="290" r:id="rId12"/>
    <p:sldId id="291" r:id="rId13"/>
    <p:sldId id="292" r:id="rId14"/>
    <p:sldId id="293" r:id="rId15"/>
    <p:sldId id="294" r:id="rId16"/>
    <p:sldId id="295"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7" r:id="rId37"/>
    <p:sldId id="316" r:id="rId38"/>
    <p:sldId id="319" r:id="rId39"/>
    <p:sldId id="276" r:id="rId40"/>
    <p:sldId id="277" r:id="rId41"/>
    <p:sldId id="281" r:id="rId42"/>
    <p:sldId id="282" r:id="rId43"/>
    <p:sldId id="287" r:id="rId44"/>
    <p:sldId id="28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0"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6F2B0430-1F0D-441A-A606-11E339A8830A}"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84996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057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352977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27334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E02BE0-8B3D-4556-B9BC-24F456F62EEF}" type="datetimeFigureOut">
              <a:rPr lang="en-US" smtClean="0"/>
              <a:t>10/27/2018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365148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02BE0-8B3D-4556-B9BC-24F456F62EEF}"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173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02BE0-8B3D-4556-B9BC-24F456F62EEF}" type="datetimeFigureOut">
              <a:rPr lang="en-US" smtClean="0"/>
              <a:t>10/27/2018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415305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02BE0-8B3D-4556-B9BC-24F456F62EEF}" type="datetimeFigureOut">
              <a:rPr lang="en-US" smtClean="0"/>
              <a:t>10/27/2018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2B0430-1F0D-441A-A606-11E339A8830A}"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86011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5E02BE0-8B3D-4556-B9BC-24F456F62EEF}" type="datetimeFigureOut">
              <a:rPr lang="en-US" smtClean="0"/>
              <a:t>10/27/2018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556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16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E02BE0-8B3D-4556-B9BC-24F456F62EEF}" type="datetimeFigureOut">
              <a:rPr lang="en-US" smtClean="0"/>
              <a:t>10/27/2018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2B0430-1F0D-441A-A606-11E339A8830A}" type="slidenum">
              <a:rPr lang="en-US" smtClean="0"/>
              <a:t>‹#›</a:t>
            </a:fld>
            <a:endParaRPr lang="en-US"/>
          </a:p>
        </p:txBody>
      </p:sp>
    </p:spTree>
    <p:extLst>
      <p:ext uri="{BB962C8B-B14F-4D97-AF65-F5344CB8AC3E}">
        <p14:creationId xmlns:p14="http://schemas.microsoft.com/office/powerpoint/2010/main" val="1830224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45E02BE0-8B3D-4556-B9BC-24F456F62EEF}" type="datetimeFigureOut">
              <a:rPr lang="en-US" smtClean="0"/>
              <a:t>10/27/2018</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F2B0430-1F0D-441A-A606-11E339A8830A}"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3962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370D-8B0E-44F6-B532-6E1560F941E3}"/>
              </a:ext>
            </a:extLst>
          </p:cNvPr>
          <p:cNvSpPr>
            <a:spLocks noGrp="1"/>
          </p:cNvSpPr>
          <p:nvPr>
            <p:ph type="ctrTitle"/>
          </p:nvPr>
        </p:nvSpPr>
        <p:spPr/>
        <p:txBody>
          <a:bodyPr/>
          <a:lstStyle/>
          <a:p>
            <a:r>
              <a:rPr lang="en-US" dirty="0"/>
              <a:t>CSS Columns</a:t>
            </a:r>
          </a:p>
        </p:txBody>
      </p:sp>
      <p:sp>
        <p:nvSpPr>
          <p:cNvPr id="3" name="Subtitle 2">
            <a:extLst>
              <a:ext uri="{FF2B5EF4-FFF2-40B4-BE49-F238E27FC236}">
                <a16:creationId xmlns:a16="http://schemas.microsoft.com/office/drawing/2014/main" id="{5AFD3BAC-D689-47DB-BF3C-89CC11FBC1DA}"/>
              </a:ext>
            </a:extLst>
          </p:cNvPr>
          <p:cNvSpPr>
            <a:spLocks noGrp="1"/>
          </p:cNvSpPr>
          <p:nvPr>
            <p:ph type="subTitle" idx="1"/>
          </p:nvPr>
        </p:nvSpPr>
        <p:spPr/>
        <p:txBody>
          <a:bodyPr/>
          <a:lstStyle/>
          <a:p>
            <a:r>
              <a:rPr lang="en-US" dirty="0"/>
              <a:t>Tutorial #23</a:t>
            </a:r>
          </a:p>
        </p:txBody>
      </p:sp>
    </p:spTree>
    <p:extLst>
      <p:ext uri="{BB962C8B-B14F-4D97-AF65-F5344CB8AC3E}">
        <p14:creationId xmlns:p14="http://schemas.microsoft.com/office/powerpoint/2010/main" val="259992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A4D1282-EEA3-4D48-8CE7-95232B36CB58}"/>
              </a:ext>
            </a:extLst>
          </p:cNvPr>
          <p:cNvPicPr>
            <a:picLocks noChangeAspect="1"/>
          </p:cNvPicPr>
          <p:nvPr/>
        </p:nvPicPr>
        <p:blipFill>
          <a:blip r:embed="rId2"/>
          <a:stretch>
            <a:fillRect/>
          </a:stretch>
        </p:blipFill>
        <p:spPr>
          <a:xfrm>
            <a:off x="1650468" y="1517877"/>
            <a:ext cx="8891064" cy="4825982"/>
          </a:xfrm>
          <a:prstGeom prst="rect">
            <a:avLst/>
          </a:prstGeom>
        </p:spPr>
      </p:pic>
    </p:spTree>
    <p:extLst>
      <p:ext uri="{BB962C8B-B14F-4D97-AF65-F5344CB8AC3E}">
        <p14:creationId xmlns:p14="http://schemas.microsoft.com/office/powerpoint/2010/main" val="232218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F7A3CE4-212A-486E-BFD5-F1529024B2D3}"/>
              </a:ext>
            </a:extLst>
          </p:cNvPr>
          <p:cNvPicPr>
            <a:picLocks noChangeAspect="1"/>
          </p:cNvPicPr>
          <p:nvPr/>
        </p:nvPicPr>
        <p:blipFill>
          <a:blip r:embed="rId2"/>
          <a:stretch>
            <a:fillRect/>
          </a:stretch>
        </p:blipFill>
        <p:spPr>
          <a:xfrm>
            <a:off x="1514403" y="2314574"/>
            <a:ext cx="9371992" cy="2810541"/>
          </a:xfrm>
          <a:prstGeom prst="rect">
            <a:avLst/>
          </a:prstGeom>
        </p:spPr>
      </p:pic>
    </p:spTree>
    <p:extLst>
      <p:ext uri="{BB962C8B-B14F-4D97-AF65-F5344CB8AC3E}">
        <p14:creationId xmlns:p14="http://schemas.microsoft.com/office/powerpoint/2010/main" val="323122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32E53C8-3308-454A-8BE1-B1D9C7D0BE60}"/>
              </a:ext>
            </a:extLst>
          </p:cNvPr>
          <p:cNvPicPr>
            <a:picLocks noChangeAspect="1"/>
          </p:cNvPicPr>
          <p:nvPr/>
        </p:nvPicPr>
        <p:blipFill>
          <a:blip r:embed="rId2"/>
          <a:stretch>
            <a:fillRect/>
          </a:stretch>
        </p:blipFill>
        <p:spPr>
          <a:xfrm>
            <a:off x="1248514" y="2460837"/>
            <a:ext cx="9694972" cy="2511879"/>
          </a:xfrm>
          <a:prstGeom prst="rect">
            <a:avLst/>
          </a:prstGeom>
        </p:spPr>
      </p:pic>
    </p:spTree>
    <p:extLst>
      <p:ext uri="{BB962C8B-B14F-4D97-AF65-F5344CB8AC3E}">
        <p14:creationId xmlns:p14="http://schemas.microsoft.com/office/powerpoint/2010/main" val="3599008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320B1E0-2FDF-4AED-A016-922B552A570D}"/>
              </a:ext>
            </a:extLst>
          </p:cNvPr>
          <p:cNvPicPr>
            <a:picLocks noChangeAspect="1"/>
          </p:cNvPicPr>
          <p:nvPr/>
        </p:nvPicPr>
        <p:blipFill>
          <a:blip r:embed="rId2"/>
          <a:stretch>
            <a:fillRect/>
          </a:stretch>
        </p:blipFill>
        <p:spPr>
          <a:xfrm>
            <a:off x="1303748" y="2139723"/>
            <a:ext cx="9584504" cy="3303134"/>
          </a:xfrm>
          <a:prstGeom prst="rect">
            <a:avLst/>
          </a:prstGeom>
        </p:spPr>
      </p:pic>
    </p:spTree>
    <p:extLst>
      <p:ext uri="{BB962C8B-B14F-4D97-AF65-F5344CB8AC3E}">
        <p14:creationId xmlns:p14="http://schemas.microsoft.com/office/powerpoint/2010/main" val="215499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E67EBB0-10C5-4407-B7A1-0890E239BD19}"/>
              </a:ext>
            </a:extLst>
          </p:cNvPr>
          <p:cNvPicPr>
            <a:picLocks noChangeAspect="1"/>
          </p:cNvPicPr>
          <p:nvPr/>
        </p:nvPicPr>
        <p:blipFill>
          <a:blip r:embed="rId2"/>
          <a:stretch>
            <a:fillRect/>
          </a:stretch>
        </p:blipFill>
        <p:spPr>
          <a:xfrm>
            <a:off x="1509205" y="2075088"/>
            <a:ext cx="9173590" cy="3106511"/>
          </a:xfrm>
          <a:prstGeom prst="rect">
            <a:avLst/>
          </a:prstGeom>
        </p:spPr>
      </p:pic>
    </p:spTree>
    <p:extLst>
      <p:ext uri="{BB962C8B-B14F-4D97-AF65-F5344CB8AC3E}">
        <p14:creationId xmlns:p14="http://schemas.microsoft.com/office/powerpoint/2010/main" val="2105027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60068A8-44B2-4310-8180-1477411909CE}"/>
              </a:ext>
            </a:extLst>
          </p:cNvPr>
          <p:cNvPicPr>
            <a:picLocks noChangeAspect="1"/>
          </p:cNvPicPr>
          <p:nvPr/>
        </p:nvPicPr>
        <p:blipFill>
          <a:blip r:embed="rId2"/>
          <a:stretch>
            <a:fillRect/>
          </a:stretch>
        </p:blipFill>
        <p:spPr>
          <a:xfrm>
            <a:off x="1353106" y="1885285"/>
            <a:ext cx="9485788" cy="3571875"/>
          </a:xfrm>
          <a:prstGeom prst="rect">
            <a:avLst/>
          </a:prstGeom>
        </p:spPr>
      </p:pic>
    </p:spTree>
    <p:extLst>
      <p:ext uri="{BB962C8B-B14F-4D97-AF65-F5344CB8AC3E}">
        <p14:creationId xmlns:p14="http://schemas.microsoft.com/office/powerpoint/2010/main" val="325000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5D454ACC-CD64-4221-BB53-E35AD863DDAE}"/>
              </a:ext>
            </a:extLst>
          </p:cNvPr>
          <p:cNvPicPr>
            <a:picLocks noChangeAspect="1"/>
          </p:cNvPicPr>
          <p:nvPr/>
        </p:nvPicPr>
        <p:blipFill>
          <a:blip r:embed="rId2"/>
          <a:stretch>
            <a:fillRect/>
          </a:stretch>
        </p:blipFill>
        <p:spPr>
          <a:xfrm>
            <a:off x="1118857" y="2541589"/>
            <a:ext cx="9954286" cy="2494189"/>
          </a:xfrm>
          <a:prstGeom prst="rect">
            <a:avLst/>
          </a:prstGeom>
        </p:spPr>
      </p:pic>
    </p:spTree>
    <p:extLst>
      <p:ext uri="{BB962C8B-B14F-4D97-AF65-F5344CB8AC3E}">
        <p14:creationId xmlns:p14="http://schemas.microsoft.com/office/powerpoint/2010/main" val="51938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22ADE38-0BA6-4BEB-A67A-65B6419E5A7A}"/>
              </a:ext>
            </a:extLst>
          </p:cNvPr>
          <p:cNvPicPr>
            <a:picLocks noChangeAspect="1"/>
          </p:cNvPicPr>
          <p:nvPr/>
        </p:nvPicPr>
        <p:blipFill>
          <a:blip r:embed="rId2"/>
          <a:stretch>
            <a:fillRect/>
          </a:stretch>
        </p:blipFill>
        <p:spPr>
          <a:xfrm>
            <a:off x="2220686" y="1714500"/>
            <a:ext cx="7924800" cy="2057400"/>
          </a:xfrm>
          <a:prstGeom prst="rect">
            <a:avLst/>
          </a:prstGeom>
        </p:spPr>
      </p:pic>
      <p:pic>
        <p:nvPicPr>
          <p:cNvPr id="4" name="Picture 3">
            <a:extLst>
              <a:ext uri="{FF2B5EF4-FFF2-40B4-BE49-F238E27FC236}">
                <a16:creationId xmlns:a16="http://schemas.microsoft.com/office/drawing/2014/main" id="{E5ED8440-AEA2-440E-BAA3-09D67F985AC9}"/>
              </a:ext>
            </a:extLst>
          </p:cNvPr>
          <p:cNvPicPr>
            <a:picLocks noChangeAspect="1"/>
          </p:cNvPicPr>
          <p:nvPr/>
        </p:nvPicPr>
        <p:blipFill>
          <a:blip r:embed="rId3"/>
          <a:stretch>
            <a:fillRect/>
          </a:stretch>
        </p:blipFill>
        <p:spPr>
          <a:xfrm>
            <a:off x="2220686" y="4271282"/>
            <a:ext cx="7958331" cy="1989583"/>
          </a:xfrm>
          <a:prstGeom prst="rect">
            <a:avLst/>
          </a:prstGeom>
        </p:spPr>
      </p:pic>
      <p:sp>
        <p:nvSpPr>
          <p:cNvPr id="5" name="Oval 4">
            <a:extLst>
              <a:ext uri="{FF2B5EF4-FFF2-40B4-BE49-F238E27FC236}">
                <a16:creationId xmlns:a16="http://schemas.microsoft.com/office/drawing/2014/main" id="{BD2320D1-A927-4AA8-A930-ACD0E5119712}"/>
              </a:ext>
            </a:extLst>
          </p:cNvPr>
          <p:cNvSpPr/>
          <p:nvPr/>
        </p:nvSpPr>
        <p:spPr>
          <a:xfrm>
            <a:off x="2438400" y="2525486"/>
            <a:ext cx="2841171" cy="5878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BA8047C-651F-45B9-9092-736E99E69F2E}"/>
              </a:ext>
            </a:extLst>
          </p:cNvPr>
          <p:cNvSpPr/>
          <p:nvPr/>
        </p:nvSpPr>
        <p:spPr>
          <a:xfrm>
            <a:off x="2012983" y="5756030"/>
            <a:ext cx="2841171" cy="5878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59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02B11D2-6B2E-4A06-B606-E5CBD67569E3}"/>
              </a:ext>
            </a:extLst>
          </p:cNvPr>
          <p:cNvPicPr>
            <a:picLocks noChangeAspect="1"/>
          </p:cNvPicPr>
          <p:nvPr/>
        </p:nvPicPr>
        <p:blipFill>
          <a:blip r:embed="rId2"/>
          <a:stretch>
            <a:fillRect/>
          </a:stretch>
        </p:blipFill>
        <p:spPr>
          <a:xfrm>
            <a:off x="1416835" y="2409810"/>
            <a:ext cx="9358329" cy="2562906"/>
          </a:xfrm>
          <a:prstGeom prst="rect">
            <a:avLst/>
          </a:prstGeom>
        </p:spPr>
      </p:pic>
    </p:spTree>
    <p:extLst>
      <p:ext uri="{BB962C8B-B14F-4D97-AF65-F5344CB8AC3E}">
        <p14:creationId xmlns:p14="http://schemas.microsoft.com/office/powerpoint/2010/main" val="945870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DED1398-A8CD-428A-8451-D1929402BCBD}"/>
              </a:ext>
            </a:extLst>
          </p:cNvPr>
          <p:cNvPicPr>
            <a:picLocks noChangeAspect="1"/>
          </p:cNvPicPr>
          <p:nvPr/>
        </p:nvPicPr>
        <p:blipFill>
          <a:blip r:embed="rId2"/>
          <a:stretch>
            <a:fillRect/>
          </a:stretch>
        </p:blipFill>
        <p:spPr>
          <a:xfrm>
            <a:off x="1274144" y="2512334"/>
            <a:ext cx="9643712" cy="2530929"/>
          </a:xfrm>
          <a:prstGeom prst="rect">
            <a:avLst/>
          </a:prstGeom>
        </p:spPr>
      </p:pic>
    </p:spTree>
    <p:extLst>
      <p:ext uri="{BB962C8B-B14F-4D97-AF65-F5344CB8AC3E}">
        <p14:creationId xmlns:p14="http://schemas.microsoft.com/office/powerpoint/2010/main" val="102727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OBJECTIVE</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700689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38ECA0C-0EF4-4D35-A8DB-43C529228390}"/>
              </a:ext>
            </a:extLst>
          </p:cNvPr>
          <p:cNvPicPr>
            <a:picLocks noChangeAspect="1"/>
          </p:cNvPicPr>
          <p:nvPr/>
        </p:nvPicPr>
        <p:blipFill>
          <a:blip r:embed="rId2"/>
          <a:stretch>
            <a:fillRect/>
          </a:stretch>
        </p:blipFill>
        <p:spPr>
          <a:xfrm>
            <a:off x="1386413" y="2129517"/>
            <a:ext cx="9419174" cy="3160939"/>
          </a:xfrm>
          <a:prstGeom prst="rect">
            <a:avLst/>
          </a:prstGeom>
        </p:spPr>
      </p:pic>
    </p:spTree>
    <p:extLst>
      <p:ext uri="{BB962C8B-B14F-4D97-AF65-F5344CB8AC3E}">
        <p14:creationId xmlns:p14="http://schemas.microsoft.com/office/powerpoint/2010/main" val="419972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4CD67DD-A85E-4858-A728-D8F2F9370F72}"/>
              </a:ext>
            </a:extLst>
          </p:cNvPr>
          <p:cNvPicPr>
            <a:picLocks noChangeAspect="1"/>
          </p:cNvPicPr>
          <p:nvPr/>
        </p:nvPicPr>
        <p:blipFill>
          <a:blip r:embed="rId2"/>
          <a:stretch>
            <a:fillRect/>
          </a:stretch>
        </p:blipFill>
        <p:spPr>
          <a:xfrm>
            <a:off x="1453230" y="2264908"/>
            <a:ext cx="9285540" cy="2805779"/>
          </a:xfrm>
          <a:prstGeom prst="rect">
            <a:avLst/>
          </a:prstGeom>
        </p:spPr>
      </p:pic>
    </p:spTree>
    <p:extLst>
      <p:ext uri="{BB962C8B-B14F-4D97-AF65-F5344CB8AC3E}">
        <p14:creationId xmlns:p14="http://schemas.microsoft.com/office/powerpoint/2010/main" val="3004269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C037C6C-79B7-4B58-855A-41E2C4A7D4BE}"/>
              </a:ext>
            </a:extLst>
          </p:cNvPr>
          <p:cNvPicPr>
            <a:picLocks noChangeAspect="1"/>
          </p:cNvPicPr>
          <p:nvPr/>
        </p:nvPicPr>
        <p:blipFill>
          <a:blip r:embed="rId2"/>
          <a:stretch>
            <a:fillRect/>
          </a:stretch>
        </p:blipFill>
        <p:spPr>
          <a:xfrm>
            <a:off x="1488104" y="2295525"/>
            <a:ext cx="9482656" cy="2677191"/>
          </a:xfrm>
          <a:prstGeom prst="rect">
            <a:avLst/>
          </a:prstGeom>
        </p:spPr>
      </p:pic>
    </p:spTree>
    <p:extLst>
      <p:ext uri="{BB962C8B-B14F-4D97-AF65-F5344CB8AC3E}">
        <p14:creationId xmlns:p14="http://schemas.microsoft.com/office/powerpoint/2010/main" val="20509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D9B93C99-24FE-4D4F-8AA8-74B291194C2C}"/>
              </a:ext>
            </a:extLst>
          </p:cNvPr>
          <p:cNvPicPr>
            <a:picLocks noChangeAspect="1"/>
          </p:cNvPicPr>
          <p:nvPr/>
        </p:nvPicPr>
        <p:blipFill>
          <a:blip r:embed="rId2"/>
          <a:stretch>
            <a:fillRect/>
          </a:stretch>
        </p:blipFill>
        <p:spPr>
          <a:xfrm>
            <a:off x="1442322" y="2230890"/>
            <a:ext cx="9307356" cy="2907167"/>
          </a:xfrm>
          <a:prstGeom prst="rect">
            <a:avLst/>
          </a:prstGeom>
        </p:spPr>
      </p:pic>
    </p:spTree>
    <p:extLst>
      <p:ext uri="{BB962C8B-B14F-4D97-AF65-F5344CB8AC3E}">
        <p14:creationId xmlns:p14="http://schemas.microsoft.com/office/powerpoint/2010/main" val="1924557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BED7135-EFCB-48DC-934B-B3DAF7C8D93A}"/>
              </a:ext>
            </a:extLst>
          </p:cNvPr>
          <p:cNvPicPr>
            <a:picLocks noChangeAspect="1"/>
          </p:cNvPicPr>
          <p:nvPr/>
        </p:nvPicPr>
        <p:blipFill>
          <a:blip r:embed="rId2"/>
          <a:stretch>
            <a:fillRect/>
          </a:stretch>
        </p:blipFill>
        <p:spPr>
          <a:xfrm>
            <a:off x="1448794" y="2687409"/>
            <a:ext cx="9294411" cy="1666875"/>
          </a:xfrm>
          <a:prstGeom prst="rect">
            <a:avLst/>
          </a:prstGeom>
        </p:spPr>
      </p:pic>
    </p:spTree>
    <p:extLst>
      <p:ext uri="{BB962C8B-B14F-4D97-AF65-F5344CB8AC3E}">
        <p14:creationId xmlns:p14="http://schemas.microsoft.com/office/powerpoint/2010/main" val="4071235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89CE88B6-F9D4-47A3-9ADD-A5BF825C3B93}"/>
              </a:ext>
            </a:extLst>
          </p:cNvPr>
          <p:cNvPicPr>
            <a:picLocks noChangeAspect="1"/>
          </p:cNvPicPr>
          <p:nvPr/>
        </p:nvPicPr>
        <p:blipFill>
          <a:blip r:embed="rId2"/>
          <a:stretch>
            <a:fillRect/>
          </a:stretch>
        </p:blipFill>
        <p:spPr>
          <a:xfrm>
            <a:off x="1497309" y="2581157"/>
            <a:ext cx="9197382" cy="2030867"/>
          </a:xfrm>
          <a:prstGeom prst="rect">
            <a:avLst/>
          </a:prstGeom>
        </p:spPr>
      </p:pic>
    </p:spTree>
    <p:extLst>
      <p:ext uri="{BB962C8B-B14F-4D97-AF65-F5344CB8AC3E}">
        <p14:creationId xmlns:p14="http://schemas.microsoft.com/office/powerpoint/2010/main" val="3309852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6E7ECEE9-F6B8-4082-A5BC-CBDAB83585C4}"/>
              </a:ext>
            </a:extLst>
          </p:cNvPr>
          <p:cNvPicPr>
            <a:picLocks noChangeAspect="1"/>
          </p:cNvPicPr>
          <p:nvPr/>
        </p:nvPicPr>
        <p:blipFill>
          <a:blip r:embed="rId2"/>
          <a:stretch>
            <a:fillRect/>
          </a:stretch>
        </p:blipFill>
        <p:spPr>
          <a:xfrm>
            <a:off x="1474405" y="2232251"/>
            <a:ext cx="9243189" cy="2805779"/>
          </a:xfrm>
          <a:prstGeom prst="rect">
            <a:avLst/>
          </a:prstGeom>
        </p:spPr>
      </p:pic>
    </p:spTree>
    <p:extLst>
      <p:ext uri="{BB962C8B-B14F-4D97-AF65-F5344CB8AC3E}">
        <p14:creationId xmlns:p14="http://schemas.microsoft.com/office/powerpoint/2010/main" val="444632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9B175941-676E-49FF-A364-F86F7D3833B7}"/>
              </a:ext>
            </a:extLst>
          </p:cNvPr>
          <p:cNvPicPr>
            <a:picLocks noChangeAspect="1"/>
          </p:cNvPicPr>
          <p:nvPr/>
        </p:nvPicPr>
        <p:blipFill>
          <a:blip r:embed="rId2"/>
          <a:stretch>
            <a:fillRect/>
          </a:stretch>
        </p:blipFill>
        <p:spPr>
          <a:xfrm>
            <a:off x="1614982" y="2658718"/>
            <a:ext cx="8955157" cy="1913845"/>
          </a:xfrm>
          <a:prstGeom prst="rect">
            <a:avLst/>
          </a:prstGeom>
        </p:spPr>
      </p:pic>
    </p:spTree>
    <p:extLst>
      <p:ext uri="{BB962C8B-B14F-4D97-AF65-F5344CB8AC3E}">
        <p14:creationId xmlns:p14="http://schemas.microsoft.com/office/powerpoint/2010/main" val="1555768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6" name="Picture 5">
            <a:extLst>
              <a:ext uri="{FF2B5EF4-FFF2-40B4-BE49-F238E27FC236}">
                <a16:creationId xmlns:a16="http://schemas.microsoft.com/office/drawing/2014/main" id="{01123009-436E-48EE-8BA7-6266FE051003}"/>
              </a:ext>
            </a:extLst>
          </p:cNvPr>
          <p:cNvPicPr>
            <a:picLocks noChangeAspect="1"/>
          </p:cNvPicPr>
          <p:nvPr/>
        </p:nvPicPr>
        <p:blipFill>
          <a:blip r:embed="rId2"/>
          <a:stretch>
            <a:fillRect/>
          </a:stretch>
        </p:blipFill>
        <p:spPr>
          <a:xfrm>
            <a:off x="1307810" y="2508593"/>
            <a:ext cx="9576379" cy="2494870"/>
          </a:xfrm>
          <a:prstGeom prst="rect">
            <a:avLst/>
          </a:prstGeom>
        </p:spPr>
      </p:pic>
    </p:spTree>
    <p:extLst>
      <p:ext uri="{BB962C8B-B14F-4D97-AF65-F5344CB8AC3E}">
        <p14:creationId xmlns:p14="http://schemas.microsoft.com/office/powerpoint/2010/main" val="256377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3D8BDCE-0C14-4524-A05E-AC377F9B18E6}"/>
              </a:ext>
            </a:extLst>
          </p:cNvPr>
          <p:cNvPicPr>
            <a:picLocks noChangeAspect="1"/>
          </p:cNvPicPr>
          <p:nvPr/>
        </p:nvPicPr>
        <p:blipFill>
          <a:blip r:embed="rId2"/>
          <a:stretch>
            <a:fillRect/>
          </a:stretch>
        </p:blipFill>
        <p:spPr>
          <a:xfrm>
            <a:off x="1405615" y="2353341"/>
            <a:ext cx="9380770" cy="2619375"/>
          </a:xfrm>
          <a:prstGeom prst="rect">
            <a:avLst/>
          </a:prstGeom>
        </p:spPr>
      </p:pic>
    </p:spTree>
    <p:extLst>
      <p:ext uri="{BB962C8B-B14F-4D97-AF65-F5344CB8AC3E}">
        <p14:creationId xmlns:p14="http://schemas.microsoft.com/office/powerpoint/2010/main" val="2462862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21A6B-C893-4D3E-AC9A-1E5A26929050}"/>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5D6E94F7-26C9-4736-B48C-D9DBEB41037B}"/>
              </a:ext>
            </a:extLst>
          </p:cNvPr>
          <p:cNvSpPr>
            <a:spLocks noGrp="1"/>
          </p:cNvSpPr>
          <p:nvPr>
            <p:ph idx="1"/>
          </p:nvPr>
        </p:nvSpPr>
        <p:spPr/>
        <p:txBody>
          <a:bodyPr>
            <a:normAutofit/>
          </a:bodyPr>
          <a:lstStyle/>
          <a:p>
            <a:pPr marL="0" indent="0" algn="ctr">
              <a:buNone/>
            </a:pPr>
            <a:r>
              <a:rPr lang="en-US" dirty="0"/>
              <a:t>The objective of this tutorial is not necessarily to teach columns, but to convey the idea that you can use CSS to define a basic layout for </a:t>
            </a:r>
            <a:r>
              <a:rPr lang="en-US" b="1" i="1" dirty="0"/>
              <a:t>any</a:t>
            </a:r>
            <a:r>
              <a:rPr lang="en-US" dirty="0"/>
              <a:t> page and reuse that layout as you see fit.</a:t>
            </a:r>
            <a:endParaRPr lang="en-US" sz="4000" b="1" dirty="0"/>
          </a:p>
        </p:txBody>
      </p:sp>
    </p:spTree>
    <p:extLst>
      <p:ext uri="{BB962C8B-B14F-4D97-AF65-F5344CB8AC3E}">
        <p14:creationId xmlns:p14="http://schemas.microsoft.com/office/powerpoint/2010/main" val="3509470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3166BD74-5E1D-44BE-A415-211BC8EEDE14}"/>
              </a:ext>
            </a:extLst>
          </p:cNvPr>
          <p:cNvPicPr>
            <a:picLocks noChangeAspect="1"/>
          </p:cNvPicPr>
          <p:nvPr/>
        </p:nvPicPr>
        <p:blipFill>
          <a:blip r:embed="rId2"/>
          <a:stretch>
            <a:fillRect/>
          </a:stretch>
        </p:blipFill>
        <p:spPr>
          <a:xfrm>
            <a:off x="1455345" y="2830285"/>
            <a:ext cx="9281310" cy="1992086"/>
          </a:xfrm>
          <a:prstGeom prst="rect">
            <a:avLst/>
          </a:prstGeom>
        </p:spPr>
      </p:pic>
    </p:spTree>
    <p:extLst>
      <p:ext uri="{BB962C8B-B14F-4D97-AF65-F5344CB8AC3E}">
        <p14:creationId xmlns:p14="http://schemas.microsoft.com/office/powerpoint/2010/main" val="538848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0BE9CC81-85D5-4C33-891C-D261483691BD}"/>
              </a:ext>
            </a:extLst>
          </p:cNvPr>
          <p:cNvPicPr>
            <a:picLocks noChangeAspect="1"/>
          </p:cNvPicPr>
          <p:nvPr/>
        </p:nvPicPr>
        <p:blipFill>
          <a:blip r:embed="rId2"/>
          <a:stretch>
            <a:fillRect/>
          </a:stretch>
        </p:blipFill>
        <p:spPr>
          <a:xfrm>
            <a:off x="1301960" y="2568231"/>
            <a:ext cx="9588080" cy="2075770"/>
          </a:xfrm>
          <a:prstGeom prst="rect">
            <a:avLst/>
          </a:prstGeom>
        </p:spPr>
      </p:pic>
    </p:spTree>
    <p:extLst>
      <p:ext uri="{BB962C8B-B14F-4D97-AF65-F5344CB8AC3E}">
        <p14:creationId xmlns:p14="http://schemas.microsoft.com/office/powerpoint/2010/main" val="3660869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DC4C67F-EC78-4E65-8D0B-2E8145890355}"/>
              </a:ext>
            </a:extLst>
          </p:cNvPr>
          <p:cNvPicPr>
            <a:picLocks noChangeAspect="1"/>
          </p:cNvPicPr>
          <p:nvPr/>
        </p:nvPicPr>
        <p:blipFill>
          <a:blip r:embed="rId2"/>
          <a:stretch>
            <a:fillRect/>
          </a:stretch>
        </p:blipFill>
        <p:spPr>
          <a:xfrm>
            <a:off x="1346314" y="2320016"/>
            <a:ext cx="9499371" cy="2772441"/>
          </a:xfrm>
          <a:prstGeom prst="rect">
            <a:avLst/>
          </a:prstGeom>
        </p:spPr>
      </p:pic>
    </p:spTree>
    <p:extLst>
      <p:ext uri="{BB962C8B-B14F-4D97-AF65-F5344CB8AC3E}">
        <p14:creationId xmlns:p14="http://schemas.microsoft.com/office/powerpoint/2010/main" val="405608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992619D-8736-4F31-A3D8-230B89C4E5CC}"/>
              </a:ext>
            </a:extLst>
          </p:cNvPr>
          <p:cNvPicPr>
            <a:picLocks noChangeAspect="1"/>
          </p:cNvPicPr>
          <p:nvPr/>
        </p:nvPicPr>
        <p:blipFill>
          <a:blip r:embed="rId2"/>
          <a:stretch>
            <a:fillRect/>
          </a:stretch>
        </p:blipFill>
        <p:spPr>
          <a:xfrm>
            <a:off x="1235108" y="2516077"/>
            <a:ext cx="9721784" cy="2566988"/>
          </a:xfrm>
          <a:prstGeom prst="rect">
            <a:avLst/>
          </a:prstGeom>
        </p:spPr>
      </p:pic>
    </p:spTree>
    <p:extLst>
      <p:ext uri="{BB962C8B-B14F-4D97-AF65-F5344CB8AC3E}">
        <p14:creationId xmlns:p14="http://schemas.microsoft.com/office/powerpoint/2010/main" val="3316025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24757231-D7AC-424E-A385-CA7A08C9013F}"/>
              </a:ext>
            </a:extLst>
          </p:cNvPr>
          <p:cNvPicPr>
            <a:picLocks noChangeAspect="1"/>
          </p:cNvPicPr>
          <p:nvPr/>
        </p:nvPicPr>
        <p:blipFill>
          <a:blip r:embed="rId2"/>
          <a:stretch>
            <a:fillRect/>
          </a:stretch>
        </p:blipFill>
        <p:spPr>
          <a:xfrm>
            <a:off x="1575601" y="1547340"/>
            <a:ext cx="8994538" cy="4502604"/>
          </a:xfrm>
          <a:prstGeom prst="rect">
            <a:avLst/>
          </a:prstGeom>
        </p:spPr>
      </p:pic>
    </p:spTree>
    <p:extLst>
      <p:ext uri="{BB962C8B-B14F-4D97-AF65-F5344CB8AC3E}">
        <p14:creationId xmlns:p14="http://schemas.microsoft.com/office/powerpoint/2010/main" val="3524570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1A90DECB-0874-4C7B-A440-7BD2BC6BF71E}"/>
              </a:ext>
            </a:extLst>
          </p:cNvPr>
          <p:cNvPicPr>
            <a:picLocks noChangeAspect="1"/>
          </p:cNvPicPr>
          <p:nvPr/>
        </p:nvPicPr>
        <p:blipFill>
          <a:blip r:embed="rId2"/>
          <a:stretch>
            <a:fillRect/>
          </a:stretch>
        </p:blipFill>
        <p:spPr>
          <a:xfrm>
            <a:off x="2331728" y="1654627"/>
            <a:ext cx="8037596" cy="4506687"/>
          </a:xfrm>
          <a:prstGeom prst="rect">
            <a:avLst/>
          </a:prstGeom>
        </p:spPr>
      </p:pic>
    </p:spTree>
    <p:extLst>
      <p:ext uri="{BB962C8B-B14F-4D97-AF65-F5344CB8AC3E}">
        <p14:creationId xmlns:p14="http://schemas.microsoft.com/office/powerpoint/2010/main" val="2465089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4" name="Picture 3">
            <a:extLst>
              <a:ext uri="{FF2B5EF4-FFF2-40B4-BE49-F238E27FC236}">
                <a16:creationId xmlns:a16="http://schemas.microsoft.com/office/drawing/2014/main" id="{BAF2D5BB-7046-41E0-8A55-3239125F01C2}"/>
              </a:ext>
            </a:extLst>
          </p:cNvPr>
          <p:cNvPicPr>
            <a:picLocks noChangeAspect="1"/>
          </p:cNvPicPr>
          <p:nvPr/>
        </p:nvPicPr>
        <p:blipFill>
          <a:blip r:embed="rId2"/>
          <a:stretch>
            <a:fillRect/>
          </a:stretch>
        </p:blipFill>
        <p:spPr>
          <a:xfrm>
            <a:off x="1914720" y="1768928"/>
            <a:ext cx="8782536" cy="4152900"/>
          </a:xfrm>
          <a:prstGeom prst="rect">
            <a:avLst/>
          </a:prstGeom>
        </p:spPr>
      </p:pic>
    </p:spTree>
    <p:extLst>
      <p:ext uri="{BB962C8B-B14F-4D97-AF65-F5344CB8AC3E}">
        <p14:creationId xmlns:p14="http://schemas.microsoft.com/office/powerpoint/2010/main" val="3616361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BA1784C2-CFED-49C0-97AD-6F4C618BA21D}"/>
              </a:ext>
            </a:extLst>
          </p:cNvPr>
          <p:cNvPicPr>
            <a:picLocks noChangeAspect="1"/>
          </p:cNvPicPr>
          <p:nvPr/>
        </p:nvPicPr>
        <p:blipFill>
          <a:blip r:embed="rId2"/>
          <a:stretch>
            <a:fillRect/>
          </a:stretch>
        </p:blipFill>
        <p:spPr>
          <a:xfrm>
            <a:off x="1240476" y="2357437"/>
            <a:ext cx="9711048" cy="2878592"/>
          </a:xfrm>
          <a:prstGeom prst="rect">
            <a:avLst/>
          </a:prstGeom>
        </p:spPr>
      </p:pic>
    </p:spTree>
    <p:extLst>
      <p:ext uri="{BB962C8B-B14F-4D97-AF65-F5344CB8AC3E}">
        <p14:creationId xmlns:p14="http://schemas.microsoft.com/office/powerpoint/2010/main" val="3438642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Now that it’s done, you should try something.  Go online and get the text for the crawls for The Force Awakens and The Last Jedi.  These are the 2 most recent Star Wars movies.</a:t>
            </a:r>
          </a:p>
          <a:p>
            <a:pPr marL="0" indent="0" algn="just">
              <a:buNone/>
            </a:pPr>
            <a:r>
              <a:rPr lang="en-US" dirty="0"/>
              <a:t>Add these 2 crawls to the bottom of the page and see how the columns.css design handles them.</a:t>
            </a:r>
          </a:p>
          <a:p>
            <a:pPr marL="0" indent="0" algn="just">
              <a:buNone/>
            </a:pPr>
            <a:r>
              <a:rPr lang="en-US" dirty="0"/>
              <a:t>It’ll be nice.</a:t>
            </a:r>
          </a:p>
          <a:p>
            <a:pPr marL="0" indent="0" algn="just">
              <a:buNone/>
            </a:pPr>
            <a:r>
              <a:rPr lang="en-US" dirty="0"/>
              <a:t>Trust me.</a:t>
            </a:r>
          </a:p>
        </p:txBody>
      </p:sp>
    </p:spTree>
    <p:extLst>
      <p:ext uri="{BB962C8B-B14F-4D97-AF65-F5344CB8AC3E}">
        <p14:creationId xmlns:p14="http://schemas.microsoft.com/office/powerpoint/2010/main" val="4179442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 DEEPER MEANING</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56411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TEXTPLANATION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24031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B4032-0B3C-4BFA-B484-3FB5AD46C3D5}"/>
              </a:ext>
            </a:extLst>
          </p:cNvPr>
          <p:cNvSpPr>
            <a:spLocks noGrp="1"/>
          </p:cNvSpPr>
          <p:nvPr>
            <p:ph type="title"/>
          </p:nvPr>
        </p:nvSpPr>
        <p:spPr/>
        <p:txBody>
          <a:bodyPr/>
          <a:lstStyle/>
          <a:p>
            <a:r>
              <a:rPr lang="en-US" dirty="0"/>
              <a:t>A Deeper Meaning</a:t>
            </a:r>
          </a:p>
        </p:txBody>
      </p:sp>
      <p:sp>
        <p:nvSpPr>
          <p:cNvPr id="3" name="Content Placeholder 2">
            <a:extLst>
              <a:ext uri="{FF2B5EF4-FFF2-40B4-BE49-F238E27FC236}">
                <a16:creationId xmlns:a16="http://schemas.microsoft.com/office/drawing/2014/main" id="{DEED73DB-C2C4-4FB4-8345-168BFD1BAFA3}"/>
              </a:ext>
            </a:extLst>
          </p:cNvPr>
          <p:cNvSpPr>
            <a:spLocks noGrp="1"/>
          </p:cNvSpPr>
          <p:nvPr>
            <p:ph idx="1"/>
          </p:nvPr>
        </p:nvSpPr>
        <p:spPr/>
        <p:txBody>
          <a:bodyPr/>
          <a:lstStyle/>
          <a:p>
            <a:pPr marL="0" indent="0" algn="just">
              <a:buNone/>
            </a:pPr>
            <a:r>
              <a:rPr lang="en-US" dirty="0"/>
              <a:t>The deeper meaning here comes from your takeaway.  I'm sure you will adopt the code from the construction and use it in your projects as is.  That’s fine as long as you're always looking for a way to adapt it to your own needs. However, you need to walk away from this tutorial thinking that columns represent one type of layout.  You can use CSS in this way to create multiple layouts for use on different pages that need to present a different user experience.</a:t>
            </a:r>
          </a:p>
        </p:txBody>
      </p:sp>
    </p:spTree>
    <p:extLst>
      <p:ext uri="{BB962C8B-B14F-4D97-AF65-F5344CB8AC3E}">
        <p14:creationId xmlns:p14="http://schemas.microsoft.com/office/powerpoint/2010/main" val="643301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FAQ</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2004877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A67F-02F5-482D-875C-01AD0358874F}"/>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49954CA6-879D-442F-BF73-1F991BDC4965}"/>
              </a:ext>
            </a:extLst>
          </p:cNvPr>
          <p:cNvSpPr>
            <a:spLocks noGrp="1"/>
          </p:cNvSpPr>
          <p:nvPr>
            <p:ph idx="1"/>
          </p:nvPr>
        </p:nvSpPr>
        <p:spPr/>
        <p:txBody>
          <a:bodyPr/>
          <a:lstStyle/>
          <a:p>
            <a:pPr fontAlgn="base"/>
            <a:r>
              <a:rPr lang="en-US" dirty="0"/>
              <a:t>Question?</a:t>
            </a:r>
          </a:p>
          <a:p>
            <a:pPr lvl="1" fontAlgn="base">
              <a:buFont typeface="Wingdings" panose="05000000000000000000" pitchFamily="2" charset="2"/>
              <a:buChar char="v"/>
            </a:pPr>
            <a:r>
              <a:rPr lang="en-US" dirty="0"/>
              <a:t>Answer.</a:t>
            </a:r>
          </a:p>
        </p:txBody>
      </p:sp>
    </p:spTree>
    <p:extLst>
      <p:ext uri="{BB962C8B-B14F-4D97-AF65-F5344CB8AC3E}">
        <p14:creationId xmlns:p14="http://schemas.microsoft.com/office/powerpoint/2010/main" val="2556095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ACTIVITY</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1348197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6554-F731-4334-A0EA-B3902E8250B2}"/>
              </a:ext>
            </a:extLst>
          </p:cNvPr>
          <p:cNvSpPr>
            <a:spLocks noGrp="1"/>
          </p:cNvSpPr>
          <p:nvPr>
            <p:ph type="title"/>
          </p:nvPr>
        </p:nvSpPr>
        <p:spPr/>
        <p:txBody>
          <a:bodyPr/>
          <a:lstStyle/>
          <a:p>
            <a:r>
              <a:rPr lang="en-US" dirty="0"/>
              <a:t>Triangle Proof</a:t>
            </a:r>
          </a:p>
        </p:txBody>
      </p:sp>
      <p:sp>
        <p:nvSpPr>
          <p:cNvPr id="3" name="Content Placeholder 2">
            <a:extLst>
              <a:ext uri="{FF2B5EF4-FFF2-40B4-BE49-F238E27FC236}">
                <a16:creationId xmlns:a16="http://schemas.microsoft.com/office/drawing/2014/main" id="{622EDE31-66D5-4DE9-B123-FC5285D0A943}"/>
              </a:ext>
            </a:extLst>
          </p:cNvPr>
          <p:cNvSpPr>
            <a:spLocks noGrp="1"/>
          </p:cNvSpPr>
          <p:nvPr>
            <p:ph idx="1"/>
          </p:nvPr>
        </p:nvSpPr>
        <p:spPr/>
        <p:txBody>
          <a:bodyPr>
            <a:normAutofit fontScale="77500" lnSpcReduction="20000"/>
          </a:bodyPr>
          <a:lstStyle/>
          <a:p>
            <a:r>
              <a:rPr lang="en-US" dirty="0"/>
              <a:t>Included with this tutorial is an image called “</a:t>
            </a:r>
            <a:r>
              <a:rPr lang="en-US" dirty="0" err="1"/>
              <a:t>tp</a:t>
            </a:r>
            <a:r>
              <a:rPr lang="en-US" dirty="0"/>
              <a:t> screenshot.png”.  Your activity is to use code this image in HTML and use columns.css as a basis for the styling.  Remember that you may need to override some of the code from columns.css in your own </a:t>
            </a:r>
            <a:r>
              <a:rPr lang="en-US" dirty="0" err="1"/>
              <a:t>css</a:t>
            </a:r>
            <a:r>
              <a:rPr lang="en-US" dirty="0"/>
              <a:t> file or in the &lt;style&gt; tag.</a:t>
            </a:r>
          </a:p>
          <a:p>
            <a:r>
              <a:rPr lang="en-US" dirty="0"/>
              <a:t>Here are some helpful pieces of information:</a:t>
            </a:r>
          </a:p>
          <a:p>
            <a:pPr lvl="1" fontAlgn="base"/>
            <a:r>
              <a:rPr lang="en-US" dirty="0"/>
              <a:t>The statements and reasons are in tables.</a:t>
            </a:r>
          </a:p>
          <a:p>
            <a:pPr lvl="1" fontAlgn="base"/>
            <a:r>
              <a:rPr lang="en-US" dirty="0"/>
              <a:t>The title is in an &lt;h1&gt;</a:t>
            </a:r>
          </a:p>
          <a:p>
            <a:pPr lvl="1" fontAlgn="base"/>
            <a:r>
              <a:rPr lang="en-US" dirty="0"/>
              <a:t>The problem and the word “Solution” are both in &lt;h2&gt; tags.</a:t>
            </a:r>
          </a:p>
          <a:p>
            <a:pPr lvl="1" fontAlgn="base"/>
            <a:r>
              <a:rPr lang="en-US" dirty="0"/>
              <a:t>In the top table, each cell has an &lt;input /&gt; tag so that the user would be able to enter in his or her own responses.</a:t>
            </a:r>
          </a:p>
          <a:p>
            <a:pPr lvl="1" fontAlgn="base"/>
            <a:r>
              <a:rPr lang="en-US" dirty="0"/>
              <a:t>The solution table does not have &lt;input /&gt; tags.  On a working page, the user would hover the mouse over a statement or reason and see the solution (you do not have to implement this interface).</a:t>
            </a:r>
          </a:p>
        </p:txBody>
      </p:sp>
    </p:spTree>
    <p:extLst>
      <p:ext uri="{BB962C8B-B14F-4D97-AF65-F5344CB8AC3E}">
        <p14:creationId xmlns:p14="http://schemas.microsoft.com/office/powerpoint/2010/main" val="79081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042-173A-406F-8F0F-8B10A503B4B2}"/>
              </a:ext>
            </a:extLst>
          </p:cNvPr>
          <p:cNvSpPr>
            <a:spLocks noGrp="1"/>
          </p:cNvSpPr>
          <p:nvPr>
            <p:ph type="title"/>
          </p:nvPr>
        </p:nvSpPr>
        <p:spPr/>
        <p:txBody>
          <a:bodyPr/>
          <a:lstStyle/>
          <a:p>
            <a:r>
              <a:rPr lang="en-US" dirty="0" err="1"/>
              <a:t>Textplanation</a:t>
            </a:r>
            <a:endParaRPr lang="en-US" dirty="0"/>
          </a:p>
        </p:txBody>
      </p:sp>
      <p:sp>
        <p:nvSpPr>
          <p:cNvPr id="3" name="Content Placeholder 2">
            <a:extLst>
              <a:ext uri="{FF2B5EF4-FFF2-40B4-BE49-F238E27FC236}">
                <a16:creationId xmlns:a16="http://schemas.microsoft.com/office/drawing/2014/main" id="{387EA23C-7A18-44BE-B454-11667FA3370A}"/>
              </a:ext>
            </a:extLst>
          </p:cNvPr>
          <p:cNvSpPr>
            <a:spLocks noGrp="1"/>
          </p:cNvSpPr>
          <p:nvPr>
            <p:ph idx="1"/>
          </p:nvPr>
        </p:nvSpPr>
        <p:spPr/>
        <p:txBody>
          <a:bodyPr/>
          <a:lstStyle/>
          <a:p>
            <a:pPr marL="0" indent="0" algn="just">
              <a:buNone/>
            </a:pPr>
            <a:r>
              <a:rPr lang="en-US" dirty="0"/>
              <a:t>You’ve spent the last several tutorials working with advanced CSS concepts, most notably classes and positioning.  Like all other programming, you want to use CSS to your advantage, making the code as portable (reusable) as possible.  I think that the best way to see this is through the construction of columns.css, so why don't you just jump right into that.</a:t>
            </a:r>
          </a:p>
        </p:txBody>
      </p:sp>
    </p:spTree>
    <p:extLst>
      <p:ext uri="{BB962C8B-B14F-4D97-AF65-F5344CB8AC3E}">
        <p14:creationId xmlns:p14="http://schemas.microsoft.com/office/powerpoint/2010/main" val="197355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43C77-7D70-4FA5-AFC6-0194E3DE0166}"/>
              </a:ext>
            </a:extLst>
          </p:cNvPr>
          <p:cNvSpPr>
            <a:spLocks noGrp="1"/>
          </p:cNvSpPr>
          <p:nvPr>
            <p:ph type="title"/>
          </p:nvPr>
        </p:nvSpPr>
        <p:spPr>
          <a:xfrm>
            <a:off x="2336600" y="2752265"/>
            <a:ext cx="7958331" cy="1077229"/>
          </a:xfrm>
        </p:spPr>
        <p:txBody>
          <a:bodyPr>
            <a:normAutofit/>
          </a:bodyPr>
          <a:lstStyle/>
          <a:p>
            <a:pPr algn="ctr"/>
            <a:r>
              <a:rPr lang="en-US" sz="6000" b="1" dirty="0">
                <a:solidFill>
                  <a:schemeClr val="accent1">
                    <a:lumMod val="60000"/>
                    <a:lumOff val="40000"/>
                  </a:schemeClr>
                </a:solidFill>
              </a:rPr>
              <a:t>CONSTRUCTION</a:t>
            </a:r>
            <a:endParaRPr lang="en-US" sz="3600" b="1" dirty="0">
              <a:solidFill>
                <a:schemeClr val="accent1">
                  <a:lumMod val="60000"/>
                  <a:lumOff val="40000"/>
                </a:schemeClr>
              </a:solidFill>
            </a:endParaRPr>
          </a:p>
        </p:txBody>
      </p:sp>
    </p:spTree>
    <p:extLst>
      <p:ext uri="{BB962C8B-B14F-4D97-AF65-F5344CB8AC3E}">
        <p14:creationId xmlns:p14="http://schemas.microsoft.com/office/powerpoint/2010/main" val="41138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8A01-226A-4315-B523-B032A574679E}"/>
              </a:ext>
            </a:extLst>
          </p:cNvPr>
          <p:cNvSpPr>
            <a:spLocks noGrp="1"/>
          </p:cNvSpPr>
          <p:nvPr>
            <p:ph type="title"/>
          </p:nvPr>
        </p:nvSpPr>
        <p:spPr/>
        <p:txBody>
          <a:bodyPr/>
          <a:lstStyle/>
          <a:p>
            <a:r>
              <a:rPr lang="en-US" dirty="0"/>
              <a:t>Construction</a:t>
            </a:r>
          </a:p>
        </p:txBody>
      </p:sp>
      <p:sp>
        <p:nvSpPr>
          <p:cNvPr id="3" name="Content Placeholder 2">
            <a:extLst>
              <a:ext uri="{FF2B5EF4-FFF2-40B4-BE49-F238E27FC236}">
                <a16:creationId xmlns:a16="http://schemas.microsoft.com/office/drawing/2014/main" id="{C7F042C5-0C22-4879-8EAC-852903D62FED}"/>
              </a:ext>
            </a:extLst>
          </p:cNvPr>
          <p:cNvSpPr>
            <a:spLocks noGrp="1"/>
          </p:cNvSpPr>
          <p:nvPr>
            <p:ph idx="1"/>
          </p:nvPr>
        </p:nvSpPr>
        <p:spPr/>
        <p:txBody>
          <a:bodyPr>
            <a:normAutofit fontScale="85000" lnSpcReduction="10000"/>
          </a:bodyPr>
          <a:lstStyle/>
          <a:p>
            <a:pPr marL="457200" indent="-457200" fontAlgn="base">
              <a:buFont typeface="+mj-lt"/>
              <a:buAutoNum type="arabicPeriod"/>
            </a:pPr>
            <a:r>
              <a:rPr lang="en-US" dirty="0"/>
              <a:t>Create a folder somewhere on your drive and label it CSS Columns.</a:t>
            </a:r>
          </a:p>
          <a:p>
            <a:pPr marL="457200" indent="-457200" fontAlgn="base">
              <a:buFont typeface="+mj-lt"/>
              <a:buAutoNum type="arabicPeriod"/>
            </a:pPr>
            <a:r>
              <a:rPr lang="en-US" dirty="0"/>
              <a:t>Open up notepad++.</a:t>
            </a:r>
          </a:p>
          <a:p>
            <a:pPr marL="457200" indent="-457200" fontAlgn="base">
              <a:buFont typeface="+mj-lt"/>
              <a:buAutoNum type="arabicPeriod"/>
            </a:pPr>
            <a:r>
              <a:rPr lang="en-US" dirty="0"/>
              <a:t>You will need 2 files for this construction:</a:t>
            </a:r>
          </a:p>
          <a:p>
            <a:pPr marL="908050" lvl="1" indent="-457200" fontAlgn="base">
              <a:buFont typeface="+mj-lt"/>
              <a:buAutoNum type="arabicPeriod"/>
            </a:pPr>
            <a:r>
              <a:rPr lang="en-US" dirty="0"/>
              <a:t>index.html (provided for you)</a:t>
            </a:r>
          </a:p>
          <a:p>
            <a:pPr marL="908050" lvl="1" indent="-457200" fontAlgn="base">
              <a:buFont typeface="+mj-lt"/>
              <a:buAutoNum type="arabicPeriod"/>
            </a:pPr>
            <a:r>
              <a:rPr lang="en-US" dirty="0"/>
              <a:t>columns.css</a:t>
            </a:r>
          </a:p>
          <a:p>
            <a:pPr marL="457200" indent="-457200" fontAlgn="base">
              <a:buFont typeface="+mj-lt"/>
              <a:buAutoNum type="arabicPeriod"/>
            </a:pPr>
            <a:r>
              <a:rPr lang="en-US" dirty="0"/>
              <a:t>The construction will jump back and forth between the files so be aware of the changes.</a:t>
            </a:r>
          </a:p>
          <a:p>
            <a:pPr marL="457200" indent="-457200" fontAlgn="base">
              <a:buFont typeface="+mj-lt"/>
              <a:buAutoNum type="arabicPeriod"/>
            </a:pPr>
            <a:r>
              <a:rPr lang="en-US" b="1" i="1" dirty="0"/>
              <a:t>This is a very long construction.  Have patience and take your time with it.  Refresh the page EVERY TIME YOU CHANGE THE CODE.</a:t>
            </a:r>
          </a:p>
          <a:p>
            <a:pPr marL="457200" indent="-457200" fontAlgn="base">
              <a:buFont typeface="+mj-lt"/>
              <a:buAutoNum type="arabicPeriod"/>
            </a:pPr>
            <a:endParaRPr lang="en-US" dirty="0"/>
          </a:p>
        </p:txBody>
      </p:sp>
    </p:spTree>
    <p:extLst>
      <p:ext uri="{BB962C8B-B14F-4D97-AF65-F5344CB8AC3E}">
        <p14:creationId xmlns:p14="http://schemas.microsoft.com/office/powerpoint/2010/main" val="417540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7" name="Picture 6">
            <a:extLst>
              <a:ext uri="{FF2B5EF4-FFF2-40B4-BE49-F238E27FC236}">
                <a16:creationId xmlns:a16="http://schemas.microsoft.com/office/drawing/2014/main" id="{A1C7DC45-843F-48AA-B590-2BC7F24F358C}"/>
              </a:ext>
            </a:extLst>
          </p:cNvPr>
          <p:cNvPicPr>
            <a:picLocks noChangeAspect="1"/>
          </p:cNvPicPr>
          <p:nvPr/>
        </p:nvPicPr>
        <p:blipFill>
          <a:blip r:embed="rId2"/>
          <a:stretch>
            <a:fillRect/>
          </a:stretch>
        </p:blipFill>
        <p:spPr>
          <a:xfrm>
            <a:off x="1621861" y="1885285"/>
            <a:ext cx="9259917" cy="3880757"/>
          </a:xfrm>
          <a:prstGeom prst="rect">
            <a:avLst/>
          </a:prstGeom>
        </p:spPr>
      </p:pic>
    </p:spTree>
    <p:extLst>
      <p:ext uri="{BB962C8B-B14F-4D97-AF65-F5344CB8AC3E}">
        <p14:creationId xmlns:p14="http://schemas.microsoft.com/office/powerpoint/2010/main" val="165479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9890-F9BE-42DF-A96D-676552A40398}"/>
              </a:ext>
            </a:extLst>
          </p:cNvPr>
          <p:cNvSpPr>
            <a:spLocks noGrp="1"/>
          </p:cNvSpPr>
          <p:nvPr>
            <p:ph type="title"/>
          </p:nvPr>
        </p:nvSpPr>
        <p:spPr/>
        <p:txBody>
          <a:bodyPr/>
          <a:lstStyle/>
          <a:p>
            <a:r>
              <a:rPr lang="en-US" dirty="0"/>
              <a:t>Construction</a:t>
            </a:r>
          </a:p>
        </p:txBody>
      </p:sp>
      <p:pic>
        <p:nvPicPr>
          <p:cNvPr id="3" name="Picture 2">
            <a:extLst>
              <a:ext uri="{FF2B5EF4-FFF2-40B4-BE49-F238E27FC236}">
                <a16:creationId xmlns:a16="http://schemas.microsoft.com/office/drawing/2014/main" id="{C841ED21-E364-47BC-A48E-6B6C46B75A2D}"/>
              </a:ext>
            </a:extLst>
          </p:cNvPr>
          <p:cNvPicPr>
            <a:picLocks noChangeAspect="1"/>
          </p:cNvPicPr>
          <p:nvPr/>
        </p:nvPicPr>
        <p:blipFill>
          <a:blip r:embed="rId2"/>
          <a:stretch>
            <a:fillRect/>
          </a:stretch>
        </p:blipFill>
        <p:spPr>
          <a:xfrm>
            <a:off x="1885129" y="2577415"/>
            <a:ext cx="8421742" cy="2200275"/>
          </a:xfrm>
          <a:prstGeom prst="rect">
            <a:avLst/>
          </a:prstGeom>
        </p:spPr>
      </p:pic>
    </p:spTree>
    <p:extLst>
      <p:ext uri="{BB962C8B-B14F-4D97-AF65-F5344CB8AC3E}">
        <p14:creationId xmlns:p14="http://schemas.microsoft.com/office/powerpoint/2010/main" val="3913362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192</TotalTime>
  <Words>283</Words>
  <Application>Microsoft Office PowerPoint</Application>
  <PresentationFormat>Widescreen</PresentationFormat>
  <Paragraphs>68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MS Shell Dlg 2</vt:lpstr>
      <vt:lpstr>Wingdings</vt:lpstr>
      <vt:lpstr>Wingdings 3</vt:lpstr>
      <vt:lpstr>Madison</vt:lpstr>
      <vt:lpstr>CSS Columns</vt:lpstr>
      <vt:lpstr>OBJECTIVE</vt:lpstr>
      <vt:lpstr>Objective</vt:lpstr>
      <vt:lpstr>TEXTPLANATION</vt:lpstr>
      <vt:lpstr>Textplanation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Construction</vt:lpstr>
      <vt:lpstr>A DEEPER MEANING</vt:lpstr>
      <vt:lpstr>A Deeper Meaning</vt:lpstr>
      <vt:lpstr>FAQ</vt:lpstr>
      <vt:lpstr>FAQ</vt:lpstr>
      <vt:lpstr>ACTIVITY</vt:lpstr>
      <vt:lpstr>Triangle Proof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Anatomy of a Web Page</dc:title>
  <dc:creator>Ivan Turner</dc:creator>
  <cp:lastModifiedBy>Ivan Turner</cp:lastModifiedBy>
  <cp:revision>16</cp:revision>
  <dcterms:created xsi:type="dcterms:W3CDTF">2018-06-30T13:23:20Z</dcterms:created>
  <dcterms:modified xsi:type="dcterms:W3CDTF">2018-10-27T13:20:07Z</dcterms:modified>
</cp:coreProperties>
</file>