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60" r:id="rId5"/>
    <p:sldId id="258" r:id="rId6"/>
    <p:sldId id="289" r:id="rId7"/>
    <p:sldId id="290" r:id="rId8"/>
    <p:sldId id="291" r:id="rId9"/>
    <p:sldId id="292" r:id="rId10"/>
    <p:sldId id="293" r:id="rId11"/>
    <p:sldId id="294" r:id="rId12"/>
    <p:sldId id="261" r:id="rId13"/>
    <p:sldId id="262" r:id="rId14"/>
    <p:sldId id="263"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276" r:id="rId39"/>
    <p:sldId id="277" r:id="rId40"/>
    <p:sldId id="318" r:id="rId41"/>
    <p:sldId id="281" r:id="rId42"/>
    <p:sldId id="282" r:id="rId43"/>
    <p:sldId id="321" r:id="rId44"/>
    <p:sldId id="287" r:id="rId45"/>
    <p:sldId id="288" r:id="rId46"/>
    <p:sldId id="319" r:id="rId47"/>
    <p:sldId id="320"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BD43"/>
    <a:srgbClr val="425942"/>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20"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F2B0430-1F0D-441A-A606-11E339A8830A}"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4996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05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352977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7334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E02BE0-8B3D-4556-B9BC-24F456F62EEF}"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36514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02BE0-8B3D-4556-B9BC-24F456F62EEF}" type="datetimeFigureOut">
              <a:rPr lang="en-US" smtClean="0"/>
              <a:t>10/28/2018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173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02BE0-8B3D-4556-B9BC-24F456F62EEF}" type="datetimeFigureOut">
              <a:rPr lang="en-US" smtClean="0"/>
              <a:t>10/28/2018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15305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02BE0-8B3D-4556-B9BC-24F456F62EEF}" type="datetimeFigureOut">
              <a:rPr lang="en-US" smtClean="0"/>
              <a:t>10/28/2018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B0430-1F0D-441A-A606-11E339A8830A}"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011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E02BE0-8B3D-4556-B9BC-24F456F62EEF}" type="datetimeFigureOut">
              <a:rPr lang="en-US" smtClean="0"/>
              <a:t>10/28/2018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556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10/28/2018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16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10/28/2018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3022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5E02BE0-8B3D-4556-B9BC-24F456F62EEF}" type="datetimeFigureOut">
              <a:rPr lang="en-US" smtClean="0"/>
              <a:t>10/28/2018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F2B0430-1F0D-441A-A606-11E339A8830A}"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396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370D-8B0E-44F6-B532-6E1560F941E3}"/>
              </a:ext>
            </a:extLst>
          </p:cNvPr>
          <p:cNvSpPr>
            <a:spLocks noGrp="1"/>
          </p:cNvSpPr>
          <p:nvPr>
            <p:ph type="ctrTitle"/>
          </p:nvPr>
        </p:nvSpPr>
        <p:spPr/>
        <p:txBody>
          <a:bodyPr/>
          <a:lstStyle/>
          <a:p>
            <a:r>
              <a:rPr lang="en-US" dirty="0"/>
              <a:t>String Manipulation</a:t>
            </a:r>
          </a:p>
        </p:txBody>
      </p:sp>
      <p:sp>
        <p:nvSpPr>
          <p:cNvPr id="3" name="Subtitle 2">
            <a:extLst>
              <a:ext uri="{FF2B5EF4-FFF2-40B4-BE49-F238E27FC236}">
                <a16:creationId xmlns:a16="http://schemas.microsoft.com/office/drawing/2014/main" id="{5AFD3BAC-D689-47DB-BF3C-89CC11FBC1DA}"/>
              </a:ext>
            </a:extLst>
          </p:cNvPr>
          <p:cNvSpPr>
            <a:spLocks noGrp="1"/>
          </p:cNvSpPr>
          <p:nvPr>
            <p:ph type="subTitle" idx="1"/>
          </p:nvPr>
        </p:nvSpPr>
        <p:spPr/>
        <p:txBody>
          <a:bodyPr/>
          <a:lstStyle/>
          <a:p>
            <a:r>
              <a:rPr lang="en-US" dirty="0"/>
              <a:t>Tutorial #25</a:t>
            </a:r>
          </a:p>
        </p:txBody>
      </p:sp>
    </p:spTree>
    <p:extLst>
      <p:ext uri="{BB962C8B-B14F-4D97-AF65-F5344CB8AC3E}">
        <p14:creationId xmlns:p14="http://schemas.microsoft.com/office/powerpoint/2010/main" val="259992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What all of this means is that strings can be manipulated through the use of the functions that belong to them.</a:t>
            </a:r>
          </a:p>
        </p:txBody>
      </p:sp>
    </p:spTree>
    <p:extLst>
      <p:ext uri="{BB962C8B-B14F-4D97-AF65-F5344CB8AC3E}">
        <p14:creationId xmlns:p14="http://schemas.microsoft.com/office/powerpoint/2010/main" val="2044858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graphicFrame>
        <p:nvGraphicFramePr>
          <p:cNvPr id="8" name="Table 7">
            <a:extLst>
              <a:ext uri="{FF2B5EF4-FFF2-40B4-BE49-F238E27FC236}">
                <a16:creationId xmlns:a16="http://schemas.microsoft.com/office/drawing/2014/main" id="{35091803-F46F-437E-9365-2260EC182FA2}"/>
              </a:ext>
            </a:extLst>
          </p:cNvPr>
          <p:cNvGraphicFramePr>
            <a:graphicFrameLocks noGrp="1"/>
          </p:cNvGraphicFramePr>
          <p:nvPr>
            <p:extLst>
              <p:ext uri="{D42A27DB-BD31-4B8C-83A1-F6EECF244321}">
                <p14:modId xmlns:p14="http://schemas.microsoft.com/office/powerpoint/2010/main" val="2248481062"/>
              </p:ext>
            </p:extLst>
          </p:nvPr>
        </p:nvGraphicFramePr>
        <p:xfrm>
          <a:off x="1621861" y="1447801"/>
          <a:ext cx="9383596" cy="3990868"/>
        </p:xfrm>
        <a:graphic>
          <a:graphicData uri="http://schemas.openxmlformats.org/drawingml/2006/table">
            <a:tbl>
              <a:tblPr firstRow="1" firstCol="1" bandRow="1">
                <a:tableStyleId>{37CE84F3-28C3-443E-9E96-99CF82512B78}</a:tableStyleId>
              </a:tblPr>
              <a:tblGrid>
                <a:gridCol w="2323558">
                  <a:extLst>
                    <a:ext uri="{9D8B030D-6E8A-4147-A177-3AD203B41FA5}">
                      <a16:colId xmlns:a16="http://schemas.microsoft.com/office/drawing/2014/main" val="20000"/>
                    </a:ext>
                  </a:extLst>
                </a:gridCol>
                <a:gridCol w="7060038">
                  <a:extLst>
                    <a:ext uri="{9D8B030D-6E8A-4147-A177-3AD203B41FA5}">
                      <a16:colId xmlns:a16="http://schemas.microsoft.com/office/drawing/2014/main" val="20001"/>
                    </a:ext>
                  </a:extLst>
                </a:gridCol>
              </a:tblGrid>
              <a:tr h="387244">
                <a:tc>
                  <a:txBody>
                    <a:bodyPr/>
                    <a:lstStyle/>
                    <a:p>
                      <a:pPr marL="0" marR="0">
                        <a:lnSpc>
                          <a:spcPct val="100000"/>
                        </a:lnSpc>
                        <a:spcBef>
                          <a:spcPts val="0"/>
                        </a:spcBef>
                        <a:spcAft>
                          <a:spcPts val="0"/>
                        </a:spcAft>
                      </a:pPr>
                      <a:r>
                        <a:rPr kumimoji="0" lang="en-US" sz="1400" kern="1200" dirty="0">
                          <a:effectLst/>
                        </a:rPr>
                        <a:t>Function/Property</a:t>
                      </a:r>
                      <a:endParaRPr kumimoji="0" lang="en-US" sz="1400" b="1" kern="1200" dirty="0">
                        <a:solidFill>
                          <a:schemeClr val="lt1"/>
                        </a:solidFill>
                        <a:effectLst/>
                        <a:latin typeface="+mn-lt"/>
                        <a:ea typeface="+mn-ea"/>
                        <a:cs typeface="+mn-cs"/>
                      </a:endParaRPr>
                    </a:p>
                  </a:txBody>
                  <a:tcPr marL="36578" marR="3657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25942"/>
                    </a:solidFill>
                  </a:tcPr>
                </a:tc>
                <a:tc>
                  <a:txBody>
                    <a:bodyPr/>
                    <a:lstStyle/>
                    <a:p>
                      <a:pPr marL="0" marR="0">
                        <a:lnSpc>
                          <a:spcPct val="100000"/>
                        </a:lnSpc>
                        <a:spcBef>
                          <a:spcPts val="0"/>
                        </a:spcBef>
                        <a:spcAft>
                          <a:spcPts val="0"/>
                        </a:spcAft>
                      </a:pPr>
                      <a:r>
                        <a:rPr kumimoji="0" lang="en-US" sz="1400" kern="1200" dirty="0">
                          <a:effectLst/>
                        </a:rPr>
                        <a:t>Description</a:t>
                      </a:r>
                      <a:endParaRPr kumimoji="0" lang="en-US" sz="1400" b="1" kern="1200" dirty="0">
                        <a:solidFill>
                          <a:schemeClr val="lt1"/>
                        </a:solidFill>
                        <a:effectLst/>
                        <a:latin typeface="+mn-lt"/>
                        <a:ea typeface="+mn-ea"/>
                        <a:cs typeface="+mn-cs"/>
                      </a:endParaRPr>
                    </a:p>
                  </a:txBody>
                  <a:tcPr marL="36578" marR="3657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25942"/>
                    </a:solidFill>
                  </a:tcPr>
                </a:tc>
                <a:extLst>
                  <a:ext uri="{0D108BD9-81ED-4DB2-BD59-A6C34878D82A}">
                    <a16:rowId xmlns:a16="http://schemas.microsoft.com/office/drawing/2014/main" val="10000"/>
                  </a:ext>
                </a:extLst>
              </a:tr>
              <a:tr h="387244">
                <a:tc>
                  <a:txBody>
                    <a:bodyPr/>
                    <a:lstStyle/>
                    <a:p>
                      <a:pPr marL="0" marR="0">
                        <a:lnSpc>
                          <a:spcPct val="100000"/>
                        </a:lnSpc>
                        <a:spcBef>
                          <a:spcPts val="0"/>
                        </a:spcBef>
                        <a:spcAft>
                          <a:spcPts val="0"/>
                        </a:spcAft>
                      </a:pPr>
                      <a:r>
                        <a:rPr lang="en-US" sz="1400" b="0" dirty="0">
                          <a:effectLst/>
                        </a:rPr>
                        <a:t>length</a:t>
                      </a:r>
                      <a:endParaRPr lang="en-US" sz="1200" b="0" dirty="0">
                        <a:effectLst/>
                        <a:latin typeface="Times New Roman"/>
                        <a:ea typeface="Calibri"/>
                      </a:endParaRPr>
                    </a:p>
                  </a:txBody>
                  <a:tcPr marL="36578" marR="3657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25942"/>
                    </a:solidFill>
                  </a:tcPr>
                </a:tc>
                <a:tc>
                  <a:txBody>
                    <a:bodyPr/>
                    <a:lstStyle/>
                    <a:p>
                      <a:pPr marL="0" marR="0">
                        <a:lnSpc>
                          <a:spcPct val="100000"/>
                        </a:lnSpc>
                        <a:spcBef>
                          <a:spcPts val="0"/>
                        </a:spcBef>
                        <a:spcAft>
                          <a:spcPts val="0"/>
                        </a:spcAft>
                      </a:pPr>
                      <a:r>
                        <a:rPr lang="en-US" sz="1400" dirty="0">
                          <a:solidFill>
                            <a:schemeClr val="bg1"/>
                          </a:solidFill>
                          <a:effectLst/>
                        </a:rPr>
                        <a:t>Gives the number of characters in a  string</a:t>
                      </a:r>
                      <a:endParaRPr lang="en-US" sz="1200" dirty="0">
                        <a:solidFill>
                          <a:schemeClr val="bg1"/>
                        </a:solidFill>
                        <a:effectLst/>
                        <a:latin typeface="Times New Roman"/>
                        <a:ea typeface="Calibri"/>
                      </a:endParaRPr>
                    </a:p>
                  </a:txBody>
                  <a:tcPr marL="36578" marR="3657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387244">
                <a:tc>
                  <a:txBody>
                    <a:bodyPr/>
                    <a:lstStyle/>
                    <a:p>
                      <a:pPr marL="0" marR="0">
                        <a:lnSpc>
                          <a:spcPct val="100000"/>
                        </a:lnSpc>
                        <a:spcBef>
                          <a:spcPts val="0"/>
                        </a:spcBef>
                        <a:spcAft>
                          <a:spcPts val="0"/>
                        </a:spcAft>
                      </a:pPr>
                      <a:r>
                        <a:rPr lang="en-US" sz="1400" b="0" dirty="0" err="1">
                          <a:effectLst/>
                        </a:rPr>
                        <a:t>charAt</a:t>
                      </a:r>
                      <a:r>
                        <a:rPr lang="en-US" sz="1400" b="0" dirty="0">
                          <a:effectLst/>
                        </a:rPr>
                        <a:t>(</a:t>
                      </a:r>
                      <a:r>
                        <a:rPr lang="en-US" sz="1400" b="0" dirty="0" err="1">
                          <a:effectLst/>
                        </a:rPr>
                        <a:t>idx</a:t>
                      </a:r>
                      <a:r>
                        <a:rPr lang="en-US" sz="1400" b="0" dirty="0">
                          <a:effectLst/>
                        </a:rPr>
                        <a:t>)</a:t>
                      </a:r>
                      <a:endParaRPr lang="en-US" sz="1200" b="0" dirty="0">
                        <a:effectLst/>
                        <a:latin typeface="Times New Roman"/>
                        <a:ea typeface="Calibri"/>
                      </a:endParaRPr>
                    </a:p>
                  </a:txBody>
                  <a:tcPr marL="36578" marR="3657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25942"/>
                    </a:solidFill>
                  </a:tcPr>
                </a:tc>
                <a:tc>
                  <a:txBody>
                    <a:bodyPr/>
                    <a:lstStyle/>
                    <a:p>
                      <a:pPr marL="0" marR="0">
                        <a:lnSpc>
                          <a:spcPct val="100000"/>
                        </a:lnSpc>
                        <a:spcBef>
                          <a:spcPts val="0"/>
                        </a:spcBef>
                        <a:spcAft>
                          <a:spcPts val="0"/>
                        </a:spcAft>
                      </a:pPr>
                      <a:r>
                        <a:rPr lang="en-US" sz="1400" dirty="0">
                          <a:solidFill>
                            <a:schemeClr val="bg1"/>
                          </a:solidFill>
                          <a:effectLst/>
                        </a:rPr>
                        <a:t>Returns the character at the specified index.</a:t>
                      </a:r>
                      <a:endParaRPr lang="en-US" sz="1200" dirty="0">
                        <a:solidFill>
                          <a:schemeClr val="bg1"/>
                        </a:solidFill>
                        <a:effectLst/>
                        <a:latin typeface="Times New Roman"/>
                        <a:ea typeface="Calibri"/>
                      </a:endParaRPr>
                    </a:p>
                  </a:txBody>
                  <a:tcPr marL="36578" marR="3657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2"/>
                  </a:ext>
                </a:extLst>
              </a:tr>
              <a:tr h="387244">
                <a:tc>
                  <a:txBody>
                    <a:bodyPr/>
                    <a:lstStyle/>
                    <a:p>
                      <a:pPr marL="0" marR="0">
                        <a:lnSpc>
                          <a:spcPct val="100000"/>
                        </a:lnSpc>
                        <a:spcBef>
                          <a:spcPts val="0"/>
                        </a:spcBef>
                        <a:spcAft>
                          <a:spcPts val="0"/>
                        </a:spcAft>
                      </a:pPr>
                      <a:r>
                        <a:rPr lang="en-US" sz="1400" b="0" u="none" strike="noStrike" dirty="0" err="1">
                          <a:effectLst/>
                        </a:rPr>
                        <a:t>charCodeAt</a:t>
                      </a:r>
                      <a:r>
                        <a:rPr lang="en-US" sz="1400" b="0" dirty="0">
                          <a:effectLst/>
                        </a:rPr>
                        <a:t>(</a:t>
                      </a:r>
                      <a:r>
                        <a:rPr lang="en-US" sz="1400" b="0" dirty="0" err="1">
                          <a:effectLst/>
                        </a:rPr>
                        <a:t>idx</a:t>
                      </a:r>
                      <a:r>
                        <a:rPr lang="en-US" sz="1400" b="0" dirty="0">
                          <a:effectLst/>
                        </a:rPr>
                        <a:t>)</a:t>
                      </a:r>
                      <a:endParaRPr lang="en-US" sz="1200" b="0" dirty="0">
                        <a:effectLst/>
                        <a:latin typeface="Times New Roman"/>
                        <a:ea typeface="Calibri"/>
                      </a:endParaRPr>
                    </a:p>
                  </a:txBody>
                  <a:tcPr marL="36578" marR="3657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25942"/>
                    </a:solidFill>
                  </a:tcPr>
                </a:tc>
                <a:tc>
                  <a:txBody>
                    <a:bodyPr/>
                    <a:lstStyle/>
                    <a:p>
                      <a:pPr marL="0" marR="0">
                        <a:lnSpc>
                          <a:spcPct val="100000"/>
                        </a:lnSpc>
                        <a:spcBef>
                          <a:spcPts val="0"/>
                        </a:spcBef>
                        <a:spcAft>
                          <a:spcPts val="0"/>
                        </a:spcAft>
                      </a:pPr>
                      <a:r>
                        <a:rPr lang="en-US" sz="1400" dirty="0">
                          <a:solidFill>
                            <a:schemeClr val="bg1"/>
                          </a:solidFill>
                          <a:effectLst/>
                        </a:rPr>
                        <a:t>Returns a number indicating the Unicode value of the character at the given index.</a:t>
                      </a:r>
                      <a:endParaRPr lang="en-US" sz="1200" dirty="0">
                        <a:solidFill>
                          <a:schemeClr val="bg1"/>
                        </a:solidFill>
                        <a:effectLst/>
                        <a:latin typeface="Times New Roman"/>
                        <a:ea typeface="Calibri"/>
                      </a:endParaRPr>
                    </a:p>
                  </a:txBody>
                  <a:tcPr marL="36578" marR="3657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3"/>
                  </a:ext>
                </a:extLst>
              </a:tr>
              <a:tr h="387244">
                <a:tc>
                  <a:txBody>
                    <a:bodyPr/>
                    <a:lstStyle/>
                    <a:p>
                      <a:pPr marL="0" marR="0">
                        <a:lnSpc>
                          <a:spcPct val="100000"/>
                        </a:lnSpc>
                        <a:spcBef>
                          <a:spcPts val="0"/>
                        </a:spcBef>
                        <a:spcAft>
                          <a:spcPts val="0"/>
                        </a:spcAft>
                      </a:pPr>
                      <a:r>
                        <a:rPr lang="en-US" sz="1400" b="0" u="none" strike="noStrike" dirty="0" err="1">
                          <a:effectLst/>
                        </a:rPr>
                        <a:t>indexOf</a:t>
                      </a:r>
                      <a:r>
                        <a:rPr lang="en-US" sz="1400" b="0" dirty="0">
                          <a:effectLst/>
                        </a:rPr>
                        <a:t>(</a:t>
                      </a:r>
                      <a:r>
                        <a:rPr lang="en-US" sz="1400" b="0" dirty="0" err="1">
                          <a:effectLst/>
                        </a:rPr>
                        <a:t>str</a:t>
                      </a:r>
                      <a:r>
                        <a:rPr lang="en-US" sz="1400" b="0" dirty="0">
                          <a:effectLst/>
                        </a:rPr>
                        <a:t>)</a:t>
                      </a:r>
                      <a:endParaRPr lang="en-US" sz="1200" b="0" dirty="0">
                        <a:effectLst/>
                        <a:latin typeface="Times New Roman"/>
                        <a:ea typeface="Calibri"/>
                      </a:endParaRPr>
                    </a:p>
                  </a:txBody>
                  <a:tcPr marL="36578" marR="3657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25942"/>
                    </a:solidFill>
                  </a:tcPr>
                </a:tc>
                <a:tc>
                  <a:txBody>
                    <a:bodyPr/>
                    <a:lstStyle/>
                    <a:p>
                      <a:pPr marL="0" marR="0">
                        <a:lnSpc>
                          <a:spcPct val="100000"/>
                        </a:lnSpc>
                        <a:spcBef>
                          <a:spcPts val="0"/>
                        </a:spcBef>
                        <a:spcAft>
                          <a:spcPts val="0"/>
                        </a:spcAft>
                      </a:pPr>
                      <a:r>
                        <a:rPr lang="en-US" sz="1400" dirty="0">
                          <a:solidFill>
                            <a:schemeClr val="bg1"/>
                          </a:solidFill>
                          <a:effectLst/>
                        </a:rPr>
                        <a:t>Returns the index within the calling String object of the first occurrence of the specified value, or -1 if not found.</a:t>
                      </a:r>
                      <a:endParaRPr lang="en-US" sz="1200" dirty="0">
                        <a:solidFill>
                          <a:schemeClr val="bg1"/>
                        </a:solidFill>
                        <a:effectLst/>
                        <a:latin typeface="Times New Roman"/>
                        <a:ea typeface="Calibri"/>
                      </a:endParaRPr>
                    </a:p>
                  </a:txBody>
                  <a:tcPr marL="36578" marR="3657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5"/>
                  </a:ext>
                </a:extLst>
              </a:tr>
              <a:tr h="387244">
                <a:tc>
                  <a:txBody>
                    <a:bodyPr/>
                    <a:lstStyle/>
                    <a:p>
                      <a:pPr marL="0" marR="0">
                        <a:lnSpc>
                          <a:spcPct val="100000"/>
                        </a:lnSpc>
                        <a:spcBef>
                          <a:spcPts val="0"/>
                        </a:spcBef>
                        <a:spcAft>
                          <a:spcPts val="0"/>
                        </a:spcAft>
                      </a:pPr>
                      <a:r>
                        <a:rPr lang="en-US" sz="1400" b="0" u="none" strike="noStrike" dirty="0" err="1">
                          <a:effectLst/>
                        </a:rPr>
                        <a:t>lastIndexOf</a:t>
                      </a:r>
                      <a:r>
                        <a:rPr lang="en-US" sz="1400" b="0" dirty="0">
                          <a:effectLst/>
                        </a:rPr>
                        <a:t>(</a:t>
                      </a:r>
                      <a:r>
                        <a:rPr lang="en-US" sz="1400" b="0" dirty="0" err="1">
                          <a:effectLst/>
                        </a:rPr>
                        <a:t>str</a:t>
                      </a:r>
                      <a:r>
                        <a:rPr lang="en-US" sz="1400" b="0" dirty="0">
                          <a:effectLst/>
                        </a:rPr>
                        <a:t>)</a:t>
                      </a:r>
                      <a:endParaRPr lang="en-US" sz="1200" b="0" dirty="0">
                        <a:effectLst/>
                        <a:latin typeface="Times New Roman"/>
                        <a:ea typeface="Calibri"/>
                      </a:endParaRPr>
                    </a:p>
                  </a:txBody>
                  <a:tcPr marL="36578" marR="3657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25942"/>
                    </a:solidFill>
                  </a:tcPr>
                </a:tc>
                <a:tc>
                  <a:txBody>
                    <a:bodyPr/>
                    <a:lstStyle/>
                    <a:p>
                      <a:pPr marL="0" marR="0">
                        <a:lnSpc>
                          <a:spcPct val="100000"/>
                        </a:lnSpc>
                        <a:spcBef>
                          <a:spcPts val="0"/>
                        </a:spcBef>
                        <a:spcAft>
                          <a:spcPts val="0"/>
                        </a:spcAft>
                      </a:pPr>
                      <a:r>
                        <a:rPr lang="en-US" sz="1400" dirty="0">
                          <a:solidFill>
                            <a:schemeClr val="bg1"/>
                          </a:solidFill>
                          <a:effectLst/>
                        </a:rPr>
                        <a:t>Returns the index within the calling String object of the last occurrence of the specified value, or -1 if not found.</a:t>
                      </a:r>
                      <a:endParaRPr lang="en-US" sz="1200" dirty="0">
                        <a:solidFill>
                          <a:schemeClr val="bg1"/>
                        </a:solidFill>
                        <a:effectLst/>
                        <a:latin typeface="Times New Roman"/>
                        <a:ea typeface="Calibri"/>
                      </a:endParaRPr>
                    </a:p>
                  </a:txBody>
                  <a:tcPr marL="36578" marR="3657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6"/>
                  </a:ext>
                </a:extLst>
              </a:tr>
              <a:tr h="387244">
                <a:tc>
                  <a:txBody>
                    <a:bodyPr/>
                    <a:lstStyle/>
                    <a:p>
                      <a:pPr marL="0" marR="0">
                        <a:lnSpc>
                          <a:spcPct val="100000"/>
                        </a:lnSpc>
                        <a:spcBef>
                          <a:spcPts val="0"/>
                        </a:spcBef>
                        <a:spcAft>
                          <a:spcPts val="0"/>
                        </a:spcAft>
                      </a:pPr>
                      <a:r>
                        <a:rPr lang="en-US" sz="1400" b="0" u="none" strike="noStrike" dirty="0" err="1">
                          <a:effectLst/>
                        </a:rPr>
                        <a:t>substr</a:t>
                      </a:r>
                      <a:r>
                        <a:rPr lang="en-US" sz="1400" b="0" dirty="0">
                          <a:effectLst/>
                        </a:rPr>
                        <a:t>(start,</a:t>
                      </a:r>
                      <a:r>
                        <a:rPr lang="en-US" sz="1400" b="0" baseline="0" dirty="0">
                          <a:effectLst/>
                        </a:rPr>
                        <a:t> </a:t>
                      </a:r>
                      <a:r>
                        <a:rPr lang="en-US" sz="1400" b="0" u="none" baseline="0" dirty="0">
                          <a:effectLst/>
                        </a:rPr>
                        <a:t>length</a:t>
                      </a:r>
                      <a:r>
                        <a:rPr lang="en-US" sz="1400" b="0" dirty="0">
                          <a:effectLst/>
                        </a:rPr>
                        <a:t>)</a:t>
                      </a:r>
                      <a:endParaRPr lang="en-US" sz="1200" b="0" dirty="0">
                        <a:effectLst/>
                        <a:latin typeface="Times New Roman"/>
                        <a:ea typeface="Calibri"/>
                      </a:endParaRPr>
                    </a:p>
                  </a:txBody>
                  <a:tcPr marL="36578" marR="3657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25942"/>
                    </a:solidFill>
                  </a:tcPr>
                </a:tc>
                <a:tc>
                  <a:txBody>
                    <a:bodyPr/>
                    <a:lstStyle/>
                    <a:p>
                      <a:pPr marL="0" marR="0">
                        <a:lnSpc>
                          <a:spcPct val="100000"/>
                        </a:lnSpc>
                        <a:spcBef>
                          <a:spcPts val="0"/>
                        </a:spcBef>
                        <a:spcAft>
                          <a:spcPts val="0"/>
                        </a:spcAft>
                      </a:pPr>
                      <a:r>
                        <a:rPr lang="en-US" sz="1400" dirty="0">
                          <a:solidFill>
                            <a:schemeClr val="bg1"/>
                          </a:solidFill>
                          <a:effectLst/>
                        </a:rPr>
                        <a:t>Returns the characters in a string beginning at the specified location through the specified number of characters (or</a:t>
                      </a:r>
                      <a:r>
                        <a:rPr lang="en-US" sz="1400" baseline="0" dirty="0">
                          <a:solidFill>
                            <a:schemeClr val="bg1"/>
                          </a:solidFill>
                          <a:effectLst/>
                        </a:rPr>
                        <a:t> to the end)</a:t>
                      </a:r>
                      <a:r>
                        <a:rPr lang="en-US" sz="1400" dirty="0">
                          <a:solidFill>
                            <a:schemeClr val="bg1"/>
                          </a:solidFill>
                          <a:effectLst/>
                        </a:rPr>
                        <a:t>.</a:t>
                      </a:r>
                      <a:endParaRPr lang="en-US" sz="1200" dirty="0">
                        <a:solidFill>
                          <a:schemeClr val="bg1"/>
                        </a:solidFill>
                        <a:effectLst/>
                        <a:latin typeface="Times New Roman"/>
                        <a:ea typeface="Calibri"/>
                      </a:endParaRPr>
                    </a:p>
                  </a:txBody>
                  <a:tcPr marL="36578" marR="3657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8"/>
                  </a:ext>
                </a:extLst>
              </a:tr>
              <a:tr h="387244">
                <a:tc>
                  <a:txBody>
                    <a:bodyPr/>
                    <a:lstStyle/>
                    <a:p>
                      <a:pPr marL="0" marR="0">
                        <a:lnSpc>
                          <a:spcPct val="100000"/>
                        </a:lnSpc>
                        <a:spcBef>
                          <a:spcPts val="0"/>
                        </a:spcBef>
                        <a:spcAft>
                          <a:spcPts val="0"/>
                        </a:spcAft>
                      </a:pPr>
                      <a:r>
                        <a:rPr lang="en-US" sz="1400" b="0" u="none" strike="noStrike" dirty="0">
                          <a:effectLst/>
                        </a:rPr>
                        <a:t>substring</a:t>
                      </a:r>
                      <a:r>
                        <a:rPr lang="en-US" sz="1400" b="0" dirty="0">
                          <a:effectLst/>
                        </a:rPr>
                        <a:t>(start, end)</a:t>
                      </a:r>
                      <a:endParaRPr lang="en-US" sz="1200" b="0" dirty="0">
                        <a:effectLst/>
                        <a:latin typeface="Times New Roman"/>
                        <a:ea typeface="Calibri"/>
                      </a:endParaRPr>
                    </a:p>
                  </a:txBody>
                  <a:tcPr marL="36578" marR="3657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25942"/>
                    </a:solidFill>
                  </a:tcPr>
                </a:tc>
                <a:tc>
                  <a:txBody>
                    <a:bodyPr/>
                    <a:lstStyle/>
                    <a:p>
                      <a:pPr marL="0" marR="0">
                        <a:lnSpc>
                          <a:spcPct val="100000"/>
                        </a:lnSpc>
                        <a:spcBef>
                          <a:spcPts val="0"/>
                        </a:spcBef>
                        <a:spcAft>
                          <a:spcPts val="0"/>
                        </a:spcAft>
                      </a:pPr>
                      <a:r>
                        <a:rPr lang="en-US" sz="1400" dirty="0">
                          <a:solidFill>
                            <a:schemeClr val="bg1"/>
                          </a:solidFill>
                          <a:effectLst/>
                        </a:rPr>
                        <a:t>Returns the characters in a string between two indexes into the string.</a:t>
                      </a:r>
                      <a:endParaRPr lang="en-US" sz="1200" dirty="0">
                        <a:solidFill>
                          <a:schemeClr val="bg1"/>
                        </a:solidFill>
                        <a:effectLst/>
                        <a:latin typeface="Times New Roman"/>
                        <a:ea typeface="Calibri"/>
                      </a:endParaRPr>
                    </a:p>
                  </a:txBody>
                  <a:tcPr marL="36578" marR="3657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9"/>
                  </a:ext>
                </a:extLst>
              </a:tr>
              <a:tr h="387244">
                <a:tc>
                  <a:txBody>
                    <a:bodyPr/>
                    <a:lstStyle/>
                    <a:p>
                      <a:pPr marL="0" marR="0">
                        <a:lnSpc>
                          <a:spcPct val="100000"/>
                        </a:lnSpc>
                        <a:spcBef>
                          <a:spcPts val="0"/>
                        </a:spcBef>
                        <a:spcAft>
                          <a:spcPts val="0"/>
                        </a:spcAft>
                      </a:pPr>
                      <a:r>
                        <a:rPr lang="en-US" sz="1400" b="0" u="none" strike="noStrike" dirty="0" err="1">
                          <a:effectLst/>
                        </a:rPr>
                        <a:t>toLowerCase</a:t>
                      </a:r>
                      <a:r>
                        <a:rPr lang="en-US" sz="1400" b="0" dirty="0">
                          <a:effectLst/>
                        </a:rPr>
                        <a:t>()</a:t>
                      </a:r>
                      <a:endParaRPr lang="en-US" sz="1200" b="0" dirty="0">
                        <a:effectLst/>
                        <a:latin typeface="Times New Roman"/>
                        <a:ea typeface="Calibri"/>
                      </a:endParaRPr>
                    </a:p>
                  </a:txBody>
                  <a:tcPr marL="36578" marR="3657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25942"/>
                    </a:solidFill>
                  </a:tcPr>
                </a:tc>
                <a:tc>
                  <a:txBody>
                    <a:bodyPr/>
                    <a:lstStyle/>
                    <a:p>
                      <a:pPr marL="0" marR="0">
                        <a:lnSpc>
                          <a:spcPct val="100000"/>
                        </a:lnSpc>
                        <a:spcBef>
                          <a:spcPts val="0"/>
                        </a:spcBef>
                        <a:spcAft>
                          <a:spcPts val="0"/>
                        </a:spcAft>
                      </a:pPr>
                      <a:r>
                        <a:rPr lang="en-US" sz="1400" dirty="0">
                          <a:solidFill>
                            <a:schemeClr val="bg1"/>
                          </a:solidFill>
                          <a:effectLst/>
                        </a:rPr>
                        <a:t>Returns the calling string value converted to lower case.</a:t>
                      </a:r>
                      <a:endParaRPr lang="en-US" sz="1200" dirty="0">
                        <a:solidFill>
                          <a:schemeClr val="bg1"/>
                        </a:solidFill>
                        <a:effectLst/>
                        <a:latin typeface="Times New Roman"/>
                        <a:ea typeface="Calibri"/>
                      </a:endParaRPr>
                    </a:p>
                  </a:txBody>
                  <a:tcPr marL="36578" marR="3657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10"/>
                  </a:ext>
                </a:extLst>
              </a:tr>
              <a:tr h="387244">
                <a:tc>
                  <a:txBody>
                    <a:bodyPr/>
                    <a:lstStyle/>
                    <a:p>
                      <a:pPr marL="0" marR="0">
                        <a:lnSpc>
                          <a:spcPct val="100000"/>
                        </a:lnSpc>
                        <a:spcBef>
                          <a:spcPts val="0"/>
                        </a:spcBef>
                        <a:spcAft>
                          <a:spcPts val="0"/>
                        </a:spcAft>
                      </a:pPr>
                      <a:r>
                        <a:rPr lang="en-US" sz="1400" b="0" u="none" strike="noStrike" dirty="0" err="1">
                          <a:effectLst/>
                        </a:rPr>
                        <a:t>toUpperCase</a:t>
                      </a:r>
                      <a:r>
                        <a:rPr lang="en-US" sz="1400" b="0" dirty="0">
                          <a:effectLst/>
                        </a:rPr>
                        <a:t>()</a:t>
                      </a:r>
                      <a:endParaRPr lang="en-US" sz="1200" b="0" dirty="0">
                        <a:effectLst/>
                        <a:latin typeface="Times New Roman"/>
                        <a:ea typeface="Calibri"/>
                      </a:endParaRPr>
                    </a:p>
                  </a:txBody>
                  <a:tcPr marL="36578" marR="3657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25942"/>
                    </a:solidFill>
                  </a:tcPr>
                </a:tc>
                <a:tc>
                  <a:txBody>
                    <a:bodyPr/>
                    <a:lstStyle/>
                    <a:p>
                      <a:pPr marL="0" marR="0">
                        <a:lnSpc>
                          <a:spcPct val="100000"/>
                        </a:lnSpc>
                        <a:spcBef>
                          <a:spcPts val="0"/>
                        </a:spcBef>
                        <a:spcAft>
                          <a:spcPts val="0"/>
                        </a:spcAft>
                      </a:pPr>
                      <a:r>
                        <a:rPr lang="en-US" sz="1400" dirty="0">
                          <a:solidFill>
                            <a:schemeClr val="bg1"/>
                          </a:solidFill>
                          <a:effectLst/>
                        </a:rPr>
                        <a:t>Returns the calling string value converted to uppercase.</a:t>
                      </a:r>
                      <a:endParaRPr lang="en-US" sz="1200" dirty="0">
                        <a:solidFill>
                          <a:schemeClr val="bg1"/>
                        </a:solidFill>
                        <a:effectLst/>
                        <a:latin typeface="Times New Roman"/>
                        <a:ea typeface="Calibri"/>
                      </a:endParaRPr>
                    </a:p>
                  </a:txBody>
                  <a:tcPr marL="36578" marR="3657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888315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CONSTRUCTION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4113803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8A01-226A-4315-B523-B032A574679E}"/>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C7F042C5-0C22-4879-8EAC-852903D62FED}"/>
              </a:ext>
            </a:extLst>
          </p:cNvPr>
          <p:cNvSpPr>
            <a:spLocks noGrp="1"/>
          </p:cNvSpPr>
          <p:nvPr>
            <p:ph idx="1"/>
          </p:nvPr>
        </p:nvSpPr>
        <p:spPr/>
        <p:txBody>
          <a:bodyPr>
            <a:normAutofit fontScale="85000" lnSpcReduction="20000"/>
          </a:bodyPr>
          <a:lstStyle/>
          <a:p>
            <a:pPr marL="457200" indent="-457200" fontAlgn="base">
              <a:buFont typeface="+mj-lt"/>
              <a:buAutoNum type="arabicPeriod"/>
            </a:pPr>
            <a:r>
              <a:rPr lang="en-US" dirty="0"/>
              <a:t>Create a folder somewhere on your drive and label it Strings.</a:t>
            </a:r>
          </a:p>
          <a:p>
            <a:pPr marL="457200" indent="-457200" fontAlgn="base">
              <a:buFont typeface="+mj-lt"/>
              <a:buAutoNum type="arabicPeriod"/>
            </a:pPr>
            <a:r>
              <a:rPr lang="en-US" dirty="0"/>
              <a:t>Open up notepad++.</a:t>
            </a:r>
          </a:p>
          <a:p>
            <a:pPr marL="457200" indent="-457200" fontAlgn="base">
              <a:buFont typeface="+mj-lt"/>
              <a:buAutoNum type="arabicPeriod"/>
            </a:pPr>
            <a:r>
              <a:rPr lang="en-US" dirty="0"/>
              <a:t>Save the empty file to your folder and name the file “index.html”.</a:t>
            </a:r>
          </a:p>
          <a:p>
            <a:pPr marL="800100" lvl="1" indent="-342900" fontAlgn="base">
              <a:buFont typeface="+mj-lt"/>
              <a:buAutoNum type="alphaLcParenR"/>
            </a:pPr>
            <a:r>
              <a:rPr lang="en-US" dirty="0"/>
              <a:t>All first pages on a website are called index.</a:t>
            </a:r>
          </a:p>
          <a:p>
            <a:pPr marL="457200" indent="-457200">
              <a:buFont typeface="+mj-lt"/>
              <a:buAutoNum type="arabicPeriod"/>
            </a:pPr>
            <a:r>
              <a:rPr lang="en-US" dirty="0"/>
              <a:t>As you go through the images of the construction, add to your code.  You will see comments with explanations of what you are doing. Those comments will change with each slide.  You should </a:t>
            </a:r>
            <a:r>
              <a:rPr lang="en-US" b="1" i="1" dirty="0"/>
              <a:t>not</a:t>
            </a:r>
            <a:r>
              <a:rPr lang="en-US" dirty="0"/>
              <a:t> type my comments into your code.</a:t>
            </a:r>
          </a:p>
          <a:p>
            <a:pPr marL="457200" indent="-457200">
              <a:buFont typeface="+mj-lt"/>
              <a:buAutoNum type="arabicPeriod"/>
            </a:pPr>
            <a:r>
              <a:rPr lang="en-US" dirty="0"/>
              <a:t>We’ll be constructing a page that lets the user type in some information and then save it to a log.  The log will be ongoing and will ultimately validate the entries.</a:t>
            </a:r>
          </a:p>
        </p:txBody>
      </p:sp>
    </p:spTree>
    <p:extLst>
      <p:ext uri="{BB962C8B-B14F-4D97-AF65-F5344CB8AC3E}">
        <p14:creationId xmlns:p14="http://schemas.microsoft.com/office/powerpoint/2010/main" val="4175402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6" name="Picture 5">
            <a:extLst>
              <a:ext uri="{FF2B5EF4-FFF2-40B4-BE49-F238E27FC236}">
                <a16:creationId xmlns:a16="http://schemas.microsoft.com/office/drawing/2014/main" id="{F2D620A1-9B17-4B30-91C8-3721AB7C588F}"/>
              </a:ext>
            </a:extLst>
          </p:cNvPr>
          <p:cNvPicPr>
            <a:picLocks noChangeAspect="1"/>
          </p:cNvPicPr>
          <p:nvPr/>
        </p:nvPicPr>
        <p:blipFill>
          <a:blip r:embed="rId2"/>
          <a:stretch>
            <a:fillRect/>
          </a:stretch>
        </p:blipFill>
        <p:spPr>
          <a:xfrm>
            <a:off x="1713755" y="2464022"/>
            <a:ext cx="8764490" cy="2862929"/>
          </a:xfrm>
          <a:prstGeom prst="rect">
            <a:avLst/>
          </a:prstGeom>
        </p:spPr>
      </p:pic>
    </p:spTree>
    <p:extLst>
      <p:ext uri="{BB962C8B-B14F-4D97-AF65-F5344CB8AC3E}">
        <p14:creationId xmlns:p14="http://schemas.microsoft.com/office/powerpoint/2010/main" val="1654790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814C1084-C1A8-40A5-961A-5C83B24667D6}"/>
              </a:ext>
            </a:extLst>
          </p:cNvPr>
          <p:cNvPicPr>
            <a:picLocks noChangeAspect="1"/>
          </p:cNvPicPr>
          <p:nvPr/>
        </p:nvPicPr>
        <p:blipFill>
          <a:blip r:embed="rId2"/>
          <a:stretch>
            <a:fillRect/>
          </a:stretch>
        </p:blipFill>
        <p:spPr>
          <a:xfrm>
            <a:off x="1459026" y="2687411"/>
            <a:ext cx="9273948" cy="2156732"/>
          </a:xfrm>
          <a:prstGeom prst="rect">
            <a:avLst/>
          </a:prstGeom>
        </p:spPr>
      </p:pic>
    </p:spTree>
    <p:extLst>
      <p:ext uri="{BB962C8B-B14F-4D97-AF65-F5344CB8AC3E}">
        <p14:creationId xmlns:p14="http://schemas.microsoft.com/office/powerpoint/2010/main" val="1970003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97EE3390-342B-458A-A091-1D0769FC16C3}"/>
              </a:ext>
            </a:extLst>
          </p:cNvPr>
          <p:cNvPicPr>
            <a:picLocks noChangeAspect="1"/>
          </p:cNvPicPr>
          <p:nvPr/>
        </p:nvPicPr>
        <p:blipFill>
          <a:blip r:embed="rId2"/>
          <a:stretch>
            <a:fillRect/>
          </a:stretch>
        </p:blipFill>
        <p:spPr>
          <a:xfrm>
            <a:off x="1532437" y="2419350"/>
            <a:ext cx="9037702" cy="2705766"/>
          </a:xfrm>
          <a:prstGeom prst="rect">
            <a:avLst/>
          </a:prstGeom>
        </p:spPr>
      </p:pic>
    </p:spTree>
    <p:extLst>
      <p:ext uri="{BB962C8B-B14F-4D97-AF65-F5344CB8AC3E}">
        <p14:creationId xmlns:p14="http://schemas.microsoft.com/office/powerpoint/2010/main" val="1923726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10E92850-55C2-4497-ADCD-6BB4411C3CD4}"/>
              </a:ext>
            </a:extLst>
          </p:cNvPr>
          <p:cNvPicPr>
            <a:picLocks noChangeAspect="1"/>
          </p:cNvPicPr>
          <p:nvPr/>
        </p:nvPicPr>
        <p:blipFill>
          <a:blip r:embed="rId2"/>
          <a:stretch>
            <a:fillRect/>
          </a:stretch>
        </p:blipFill>
        <p:spPr>
          <a:xfrm>
            <a:off x="1727320" y="2133599"/>
            <a:ext cx="8950205" cy="3461657"/>
          </a:xfrm>
          <a:prstGeom prst="rect">
            <a:avLst/>
          </a:prstGeom>
        </p:spPr>
      </p:pic>
    </p:spTree>
    <p:extLst>
      <p:ext uri="{BB962C8B-B14F-4D97-AF65-F5344CB8AC3E}">
        <p14:creationId xmlns:p14="http://schemas.microsoft.com/office/powerpoint/2010/main" val="3146005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0D3CFB87-FA56-442C-8242-8BAE0F7C8A99}"/>
              </a:ext>
            </a:extLst>
          </p:cNvPr>
          <p:cNvPicPr>
            <a:picLocks noChangeAspect="1"/>
          </p:cNvPicPr>
          <p:nvPr/>
        </p:nvPicPr>
        <p:blipFill>
          <a:blip r:embed="rId2"/>
          <a:stretch>
            <a:fillRect/>
          </a:stretch>
        </p:blipFill>
        <p:spPr>
          <a:xfrm>
            <a:off x="1805463" y="1885285"/>
            <a:ext cx="8581074" cy="3900488"/>
          </a:xfrm>
          <a:prstGeom prst="rect">
            <a:avLst/>
          </a:prstGeom>
        </p:spPr>
      </p:pic>
    </p:spTree>
    <p:extLst>
      <p:ext uri="{BB962C8B-B14F-4D97-AF65-F5344CB8AC3E}">
        <p14:creationId xmlns:p14="http://schemas.microsoft.com/office/powerpoint/2010/main" val="3670512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A3A7AF9A-FC5C-4D84-AC16-A0E078259803}"/>
              </a:ext>
            </a:extLst>
          </p:cNvPr>
          <p:cNvPicPr>
            <a:picLocks noChangeAspect="1"/>
          </p:cNvPicPr>
          <p:nvPr/>
        </p:nvPicPr>
        <p:blipFill>
          <a:blip r:embed="rId2"/>
          <a:stretch>
            <a:fillRect/>
          </a:stretch>
        </p:blipFill>
        <p:spPr>
          <a:xfrm>
            <a:off x="1952021" y="1490190"/>
            <a:ext cx="8287957" cy="5019467"/>
          </a:xfrm>
          <a:prstGeom prst="rect">
            <a:avLst/>
          </a:prstGeom>
        </p:spPr>
      </p:pic>
    </p:spTree>
    <p:extLst>
      <p:ext uri="{BB962C8B-B14F-4D97-AF65-F5344CB8AC3E}">
        <p14:creationId xmlns:p14="http://schemas.microsoft.com/office/powerpoint/2010/main" val="3981070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OBJECTIVE</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70068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324E2532-5B3A-4351-A6CC-EF45159F02E4}"/>
              </a:ext>
            </a:extLst>
          </p:cNvPr>
          <p:cNvPicPr>
            <a:picLocks noChangeAspect="1"/>
          </p:cNvPicPr>
          <p:nvPr/>
        </p:nvPicPr>
        <p:blipFill>
          <a:blip r:embed="rId2"/>
          <a:stretch>
            <a:fillRect/>
          </a:stretch>
        </p:blipFill>
        <p:spPr>
          <a:xfrm>
            <a:off x="1437324" y="2577989"/>
            <a:ext cx="9317352" cy="2290763"/>
          </a:xfrm>
          <a:prstGeom prst="rect">
            <a:avLst/>
          </a:prstGeom>
        </p:spPr>
      </p:pic>
    </p:spTree>
    <p:extLst>
      <p:ext uri="{BB962C8B-B14F-4D97-AF65-F5344CB8AC3E}">
        <p14:creationId xmlns:p14="http://schemas.microsoft.com/office/powerpoint/2010/main" val="2080808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3FE7FD6D-8F50-4E18-9320-40F0B17031D1}"/>
              </a:ext>
            </a:extLst>
          </p:cNvPr>
          <p:cNvPicPr>
            <a:picLocks noChangeAspect="1"/>
          </p:cNvPicPr>
          <p:nvPr/>
        </p:nvPicPr>
        <p:blipFill>
          <a:blip r:embed="rId2"/>
          <a:stretch>
            <a:fillRect/>
          </a:stretch>
        </p:blipFill>
        <p:spPr>
          <a:xfrm>
            <a:off x="1672348" y="2684231"/>
            <a:ext cx="9188873" cy="2005693"/>
          </a:xfrm>
          <a:prstGeom prst="rect">
            <a:avLst/>
          </a:prstGeom>
        </p:spPr>
      </p:pic>
    </p:spTree>
    <p:extLst>
      <p:ext uri="{BB962C8B-B14F-4D97-AF65-F5344CB8AC3E}">
        <p14:creationId xmlns:p14="http://schemas.microsoft.com/office/powerpoint/2010/main" val="4142389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CA0DED87-ADA9-4171-AF91-BAC679C2E695}"/>
              </a:ext>
            </a:extLst>
          </p:cNvPr>
          <p:cNvPicPr>
            <a:picLocks noChangeAspect="1"/>
          </p:cNvPicPr>
          <p:nvPr/>
        </p:nvPicPr>
        <p:blipFill>
          <a:blip r:embed="rId2"/>
          <a:stretch>
            <a:fillRect/>
          </a:stretch>
        </p:blipFill>
        <p:spPr>
          <a:xfrm>
            <a:off x="1820431" y="1885285"/>
            <a:ext cx="8551137" cy="3712709"/>
          </a:xfrm>
          <a:prstGeom prst="rect">
            <a:avLst/>
          </a:prstGeom>
        </p:spPr>
      </p:pic>
    </p:spTree>
    <p:extLst>
      <p:ext uri="{BB962C8B-B14F-4D97-AF65-F5344CB8AC3E}">
        <p14:creationId xmlns:p14="http://schemas.microsoft.com/office/powerpoint/2010/main" val="1002980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C533D66E-7FAD-46DA-A4DB-AAFB31AB3145}"/>
              </a:ext>
            </a:extLst>
          </p:cNvPr>
          <p:cNvPicPr>
            <a:picLocks noChangeAspect="1"/>
          </p:cNvPicPr>
          <p:nvPr/>
        </p:nvPicPr>
        <p:blipFill>
          <a:blip r:embed="rId2"/>
          <a:stretch>
            <a:fillRect/>
          </a:stretch>
        </p:blipFill>
        <p:spPr>
          <a:xfrm>
            <a:off x="1907041" y="1758042"/>
            <a:ext cx="8377917" cy="3837214"/>
          </a:xfrm>
          <a:prstGeom prst="rect">
            <a:avLst/>
          </a:prstGeom>
        </p:spPr>
      </p:pic>
    </p:spTree>
    <p:extLst>
      <p:ext uri="{BB962C8B-B14F-4D97-AF65-F5344CB8AC3E}">
        <p14:creationId xmlns:p14="http://schemas.microsoft.com/office/powerpoint/2010/main" val="2383212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9C808DF6-48FF-4B07-A891-33EBD24DA6E0}"/>
              </a:ext>
            </a:extLst>
          </p:cNvPr>
          <p:cNvPicPr>
            <a:picLocks noChangeAspect="1"/>
          </p:cNvPicPr>
          <p:nvPr/>
        </p:nvPicPr>
        <p:blipFill>
          <a:blip r:embed="rId2"/>
          <a:stretch>
            <a:fillRect/>
          </a:stretch>
        </p:blipFill>
        <p:spPr>
          <a:xfrm>
            <a:off x="1829085" y="1719262"/>
            <a:ext cx="8533830" cy="3897767"/>
          </a:xfrm>
          <a:prstGeom prst="rect">
            <a:avLst/>
          </a:prstGeom>
        </p:spPr>
      </p:pic>
    </p:spTree>
    <p:extLst>
      <p:ext uri="{BB962C8B-B14F-4D97-AF65-F5344CB8AC3E}">
        <p14:creationId xmlns:p14="http://schemas.microsoft.com/office/powerpoint/2010/main" val="536297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EED30069-907D-4F37-B0A3-754184659C62}"/>
              </a:ext>
            </a:extLst>
          </p:cNvPr>
          <p:cNvPicPr>
            <a:picLocks noChangeAspect="1"/>
          </p:cNvPicPr>
          <p:nvPr/>
        </p:nvPicPr>
        <p:blipFill>
          <a:blip r:embed="rId2"/>
          <a:stretch>
            <a:fillRect/>
          </a:stretch>
        </p:blipFill>
        <p:spPr>
          <a:xfrm>
            <a:off x="1760919" y="1885285"/>
            <a:ext cx="8670161" cy="3969204"/>
          </a:xfrm>
          <a:prstGeom prst="rect">
            <a:avLst/>
          </a:prstGeom>
        </p:spPr>
      </p:pic>
    </p:spTree>
    <p:extLst>
      <p:ext uri="{BB962C8B-B14F-4D97-AF65-F5344CB8AC3E}">
        <p14:creationId xmlns:p14="http://schemas.microsoft.com/office/powerpoint/2010/main" val="3993092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07C80907-4142-4A1B-98A2-8DEEBF7EAC33}"/>
              </a:ext>
            </a:extLst>
          </p:cNvPr>
          <p:cNvPicPr>
            <a:picLocks noChangeAspect="1"/>
          </p:cNvPicPr>
          <p:nvPr/>
        </p:nvPicPr>
        <p:blipFill>
          <a:blip r:embed="rId2"/>
          <a:stretch>
            <a:fillRect/>
          </a:stretch>
        </p:blipFill>
        <p:spPr>
          <a:xfrm>
            <a:off x="1778350" y="1885285"/>
            <a:ext cx="8635300" cy="3916136"/>
          </a:xfrm>
          <a:prstGeom prst="rect">
            <a:avLst/>
          </a:prstGeom>
        </p:spPr>
      </p:pic>
    </p:spTree>
    <p:extLst>
      <p:ext uri="{BB962C8B-B14F-4D97-AF65-F5344CB8AC3E}">
        <p14:creationId xmlns:p14="http://schemas.microsoft.com/office/powerpoint/2010/main" val="1412930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0604FCF4-A27D-462E-AEBF-0C18A9C8C5AC}"/>
              </a:ext>
            </a:extLst>
          </p:cNvPr>
          <p:cNvPicPr>
            <a:picLocks noChangeAspect="1"/>
          </p:cNvPicPr>
          <p:nvPr/>
        </p:nvPicPr>
        <p:blipFill>
          <a:blip r:embed="rId2"/>
          <a:stretch>
            <a:fillRect/>
          </a:stretch>
        </p:blipFill>
        <p:spPr>
          <a:xfrm>
            <a:off x="1480043" y="2522083"/>
            <a:ext cx="9231913" cy="2365602"/>
          </a:xfrm>
          <a:prstGeom prst="rect">
            <a:avLst/>
          </a:prstGeom>
        </p:spPr>
      </p:pic>
    </p:spTree>
    <p:extLst>
      <p:ext uri="{BB962C8B-B14F-4D97-AF65-F5344CB8AC3E}">
        <p14:creationId xmlns:p14="http://schemas.microsoft.com/office/powerpoint/2010/main" val="810998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065CE7E0-3302-488E-AF9F-6127DCE33304}"/>
              </a:ext>
            </a:extLst>
          </p:cNvPr>
          <p:cNvPicPr>
            <a:picLocks noChangeAspect="1"/>
          </p:cNvPicPr>
          <p:nvPr/>
        </p:nvPicPr>
        <p:blipFill>
          <a:blip r:embed="rId2"/>
          <a:stretch>
            <a:fillRect/>
          </a:stretch>
        </p:blipFill>
        <p:spPr>
          <a:xfrm>
            <a:off x="1991258" y="2358798"/>
            <a:ext cx="8363778" cy="2777203"/>
          </a:xfrm>
          <a:prstGeom prst="rect">
            <a:avLst/>
          </a:prstGeom>
        </p:spPr>
      </p:pic>
    </p:spTree>
    <p:extLst>
      <p:ext uri="{BB962C8B-B14F-4D97-AF65-F5344CB8AC3E}">
        <p14:creationId xmlns:p14="http://schemas.microsoft.com/office/powerpoint/2010/main" val="2415680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AA2B5A96-5EB7-4087-962A-A7EFAB3C2791}"/>
              </a:ext>
            </a:extLst>
          </p:cNvPr>
          <p:cNvPicPr>
            <a:picLocks noChangeAspect="1"/>
          </p:cNvPicPr>
          <p:nvPr/>
        </p:nvPicPr>
        <p:blipFill>
          <a:blip r:embed="rId2"/>
          <a:stretch>
            <a:fillRect/>
          </a:stretch>
        </p:blipFill>
        <p:spPr>
          <a:xfrm>
            <a:off x="1679345" y="2167618"/>
            <a:ext cx="8833309" cy="3079296"/>
          </a:xfrm>
          <a:prstGeom prst="rect">
            <a:avLst/>
          </a:prstGeom>
        </p:spPr>
      </p:pic>
    </p:spTree>
    <p:extLst>
      <p:ext uri="{BB962C8B-B14F-4D97-AF65-F5344CB8AC3E}">
        <p14:creationId xmlns:p14="http://schemas.microsoft.com/office/powerpoint/2010/main" val="626617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1A6B-C893-4D3E-AC9A-1E5A2692905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D6E94F7-26C9-4736-B48C-D9DBEB41037B}"/>
              </a:ext>
            </a:extLst>
          </p:cNvPr>
          <p:cNvSpPr>
            <a:spLocks noGrp="1"/>
          </p:cNvSpPr>
          <p:nvPr>
            <p:ph idx="1"/>
          </p:nvPr>
        </p:nvSpPr>
        <p:spPr/>
        <p:txBody>
          <a:bodyPr>
            <a:normAutofit/>
          </a:bodyPr>
          <a:lstStyle/>
          <a:p>
            <a:pPr marL="0" indent="0" algn="ctr">
              <a:buNone/>
            </a:pPr>
            <a:r>
              <a:rPr lang="en-US" dirty="0"/>
              <a:t>The objective here is to walk away understanding the complexity of strings and how to make them work for you.</a:t>
            </a:r>
            <a:endParaRPr lang="en-US" sz="4000" b="1" dirty="0"/>
          </a:p>
        </p:txBody>
      </p:sp>
    </p:spTree>
    <p:extLst>
      <p:ext uri="{BB962C8B-B14F-4D97-AF65-F5344CB8AC3E}">
        <p14:creationId xmlns:p14="http://schemas.microsoft.com/office/powerpoint/2010/main" val="3509470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1FC33147-9A7F-4E0D-9EC9-BB1E6442B500}"/>
              </a:ext>
            </a:extLst>
          </p:cNvPr>
          <p:cNvPicPr>
            <a:picLocks noChangeAspect="1"/>
          </p:cNvPicPr>
          <p:nvPr/>
        </p:nvPicPr>
        <p:blipFill>
          <a:blip r:embed="rId2"/>
          <a:stretch>
            <a:fillRect/>
          </a:stretch>
        </p:blipFill>
        <p:spPr>
          <a:xfrm>
            <a:off x="1687974" y="2123394"/>
            <a:ext cx="8816052" cy="3297692"/>
          </a:xfrm>
          <a:prstGeom prst="rect">
            <a:avLst/>
          </a:prstGeom>
        </p:spPr>
      </p:pic>
    </p:spTree>
    <p:extLst>
      <p:ext uri="{BB962C8B-B14F-4D97-AF65-F5344CB8AC3E}">
        <p14:creationId xmlns:p14="http://schemas.microsoft.com/office/powerpoint/2010/main" val="225789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E3C164EC-1CA3-41CE-B792-07AA7D488F60}"/>
              </a:ext>
            </a:extLst>
          </p:cNvPr>
          <p:cNvPicPr>
            <a:picLocks noChangeAspect="1"/>
          </p:cNvPicPr>
          <p:nvPr/>
        </p:nvPicPr>
        <p:blipFill>
          <a:blip r:embed="rId2"/>
          <a:stretch>
            <a:fillRect/>
          </a:stretch>
        </p:blipFill>
        <p:spPr>
          <a:xfrm>
            <a:off x="1682641" y="2067605"/>
            <a:ext cx="8826717" cy="3342595"/>
          </a:xfrm>
          <a:prstGeom prst="rect">
            <a:avLst/>
          </a:prstGeom>
        </p:spPr>
      </p:pic>
    </p:spTree>
    <p:extLst>
      <p:ext uri="{BB962C8B-B14F-4D97-AF65-F5344CB8AC3E}">
        <p14:creationId xmlns:p14="http://schemas.microsoft.com/office/powerpoint/2010/main" val="1442745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93CB52FB-DB61-4599-9E7E-ED5474B98F77}"/>
              </a:ext>
            </a:extLst>
          </p:cNvPr>
          <p:cNvPicPr>
            <a:picLocks noChangeAspect="1"/>
          </p:cNvPicPr>
          <p:nvPr/>
        </p:nvPicPr>
        <p:blipFill>
          <a:blip r:embed="rId2"/>
          <a:stretch>
            <a:fillRect/>
          </a:stretch>
        </p:blipFill>
        <p:spPr>
          <a:xfrm>
            <a:off x="1680073" y="2026783"/>
            <a:ext cx="8831853" cy="3557588"/>
          </a:xfrm>
          <a:prstGeom prst="rect">
            <a:avLst/>
          </a:prstGeom>
        </p:spPr>
      </p:pic>
    </p:spTree>
    <p:extLst>
      <p:ext uri="{BB962C8B-B14F-4D97-AF65-F5344CB8AC3E}">
        <p14:creationId xmlns:p14="http://schemas.microsoft.com/office/powerpoint/2010/main" val="1488692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2C0BCC40-4E47-4064-A4D4-717EEC17EB27}"/>
              </a:ext>
            </a:extLst>
          </p:cNvPr>
          <p:cNvPicPr>
            <a:picLocks noChangeAspect="1"/>
          </p:cNvPicPr>
          <p:nvPr/>
        </p:nvPicPr>
        <p:blipFill>
          <a:blip r:embed="rId2"/>
          <a:stretch>
            <a:fillRect/>
          </a:stretch>
        </p:blipFill>
        <p:spPr>
          <a:xfrm>
            <a:off x="1598556" y="1885285"/>
            <a:ext cx="8994887" cy="3750809"/>
          </a:xfrm>
          <a:prstGeom prst="rect">
            <a:avLst/>
          </a:prstGeom>
        </p:spPr>
      </p:pic>
    </p:spTree>
    <p:extLst>
      <p:ext uri="{BB962C8B-B14F-4D97-AF65-F5344CB8AC3E}">
        <p14:creationId xmlns:p14="http://schemas.microsoft.com/office/powerpoint/2010/main" val="503151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E32F29B4-060A-4A78-85EA-EA13315A309B}"/>
              </a:ext>
            </a:extLst>
          </p:cNvPr>
          <p:cNvPicPr>
            <a:picLocks noChangeAspect="1"/>
          </p:cNvPicPr>
          <p:nvPr/>
        </p:nvPicPr>
        <p:blipFill>
          <a:blip r:embed="rId2"/>
          <a:stretch>
            <a:fillRect/>
          </a:stretch>
        </p:blipFill>
        <p:spPr>
          <a:xfrm>
            <a:off x="1954326" y="1426708"/>
            <a:ext cx="8283348" cy="4871931"/>
          </a:xfrm>
          <a:prstGeom prst="rect">
            <a:avLst/>
          </a:prstGeom>
        </p:spPr>
      </p:pic>
    </p:spTree>
    <p:extLst>
      <p:ext uri="{BB962C8B-B14F-4D97-AF65-F5344CB8AC3E}">
        <p14:creationId xmlns:p14="http://schemas.microsoft.com/office/powerpoint/2010/main" val="362539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E86883B0-71E0-43E4-A0E9-06B57EDFFE64}"/>
              </a:ext>
            </a:extLst>
          </p:cNvPr>
          <p:cNvPicPr>
            <a:picLocks noChangeAspect="1"/>
          </p:cNvPicPr>
          <p:nvPr/>
        </p:nvPicPr>
        <p:blipFill>
          <a:blip r:embed="rId2"/>
          <a:stretch>
            <a:fillRect/>
          </a:stretch>
        </p:blipFill>
        <p:spPr>
          <a:xfrm>
            <a:off x="1754095" y="1885285"/>
            <a:ext cx="8683809" cy="3831092"/>
          </a:xfrm>
          <a:prstGeom prst="rect">
            <a:avLst/>
          </a:prstGeom>
        </p:spPr>
      </p:pic>
    </p:spTree>
    <p:extLst>
      <p:ext uri="{BB962C8B-B14F-4D97-AF65-F5344CB8AC3E}">
        <p14:creationId xmlns:p14="http://schemas.microsoft.com/office/powerpoint/2010/main" val="2033308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DD96679E-9919-41C7-8415-C0549E6D8737}"/>
              </a:ext>
            </a:extLst>
          </p:cNvPr>
          <p:cNvPicPr>
            <a:picLocks noChangeAspect="1"/>
          </p:cNvPicPr>
          <p:nvPr/>
        </p:nvPicPr>
        <p:blipFill>
          <a:blip r:embed="rId2"/>
          <a:stretch>
            <a:fillRect/>
          </a:stretch>
        </p:blipFill>
        <p:spPr>
          <a:xfrm>
            <a:off x="1850739" y="1506991"/>
            <a:ext cx="8490521" cy="4673582"/>
          </a:xfrm>
          <a:prstGeom prst="rect">
            <a:avLst/>
          </a:prstGeom>
        </p:spPr>
      </p:pic>
    </p:spTree>
    <p:extLst>
      <p:ext uri="{BB962C8B-B14F-4D97-AF65-F5344CB8AC3E}">
        <p14:creationId xmlns:p14="http://schemas.microsoft.com/office/powerpoint/2010/main" val="3993238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C145091A-871A-4129-A046-C1A6B4CD7BBB}"/>
              </a:ext>
            </a:extLst>
          </p:cNvPr>
          <p:cNvPicPr>
            <a:picLocks noChangeAspect="1"/>
          </p:cNvPicPr>
          <p:nvPr/>
        </p:nvPicPr>
        <p:blipFill>
          <a:blip r:embed="rId2"/>
          <a:stretch>
            <a:fillRect/>
          </a:stretch>
        </p:blipFill>
        <p:spPr>
          <a:xfrm>
            <a:off x="2067596" y="1666194"/>
            <a:ext cx="8502543" cy="4146777"/>
          </a:xfrm>
          <a:prstGeom prst="rect">
            <a:avLst/>
          </a:prstGeom>
        </p:spPr>
      </p:pic>
    </p:spTree>
    <p:extLst>
      <p:ext uri="{BB962C8B-B14F-4D97-AF65-F5344CB8AC3E}">
        <p14:creationId xmlns:p14="http://schemas.microsoft.com/office/powerpoint/2010/main" val="3554298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 DEEPER MEANING</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5641118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I may have said this before, but everything in your code starts out as a string.  Browsers are smart enough to recognize a number or a </a:t>
            </a:r>
            <a:r>
              <a:rPr lang="en-US" dirty="0" err="1"/>
              <a:t>boolean</a:t>
            </a:r>
            <a:r>
              <a:rPr lang="en-US" dirty="0"/>
              <a:t> value when it’s explicitly defined in your code, but it’s hit or miss at other times, especially when it comes to input boxes or data retrieval.  So, the lesson to be learned here is that you should always assume something is a string unless you, as the programmer, stated that it is not.</a:t>
            </a:r>
          </a:p>
        </p:txBody>
      </p:sp>
    </p:spTree>
    <p:extLst>
      <p:ext uri="{BB962C8B-B14F-4D97-AF65-F5344CB8AC3E}">
        <p14:creationId xmlns:p14="http://schemas.microsoft.com/office/powerpoint/2010/main" val="643301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TEXTPLANATION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24031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With that being a fact of your existence, you absolutely need to understand how to work with strings.  They are used in all software landscapes and, conceptually, they are consistent across platforms. Master them here and you will have mastered them everywhere.</a:t>
            </a:r>
          </a:p>
        </p:txBody>
      </p:sp>
    </p:spTree>
    <p:extLst>
      <p:ext uri="{BB962C8B-B14F-4D97-AF65-F5344CB8AC3E}">
        <p14:creationId xmlns:p14="http://schemas.microsoft.com/office/powerpoint/2010/main" val="462476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FAQ</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0048772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lstStyle/>
          <a:p>
            <a:pPr fontAlgn="base"/>
            <a:r>
              <a:rPr lang="en-US" dirty="0"/>
              <a:t>Since everything is a string, should I just make everything a string?</a:t>
            </a:r>
          </a:p>
          <a:p>
            <a:pPr lvl="1" fontAlgn="base">
              <a:buFont typeface="Wingdings" panose="05000000000000000000" pitchFamily="2" charset="2"/>
              <a:buChar char="v"/>
            </a:pPr>
            <a:r>
              <a:rPr lang="en-US" dirty="0"/>
              <a:t>No.  You can't perform arithmetic operations on strings.  If you're constantly converting, that’s extra work for the processor.  One of the hardest things to learn as a new programmer is how to represent your information as variables.  A lot of it is abstract. If you look for a magic solution, like </a:t>
            </a:r>
            <a:r>
              <a:rPr lang="en-US" i="1" dirty="0"/>
              <a:t>make everything a string</a:t>
            </a:r>
            <a:r>
              <a:rPr lang="en-US" dirty="0"/>
              <a:t>, you'll find it very difficult to program around the situations that don't fit your mold.</a:t>
            </a:r>
          </a:p>
        </p:txBody>
      </p:sp>
    </p:spTree>
    <p:extLst>
      <p:ext uri="{BB962C8B-B14F-4D97-AF65-F5344CB8AC3E}">
        <p14:creationId xmlns:p14="http://schemas.microsoft.com/office/powerpoint/2010/main" val="25560956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lstStyle/>
          <a:p>
            <a:pPr fontAlgn="base"/>
            <a:r>
              <a:rPr lang="en-US" dirty="0"/>
              <a:t>Why doesn’t </a:t>
            </a:r>
            <a:r>
              <a:rPr lang="en-US" dirty="0" err="1"/>
              <a:t>toUpperCase</a:t>
            </a:r>
            <a:r>
              <a:rPr lang="en-US" dirty="0"/>
              <a:t>() work?</a:t>
            </a:r>
          </a:p>
          <a:p>
            <a:pPr lvl="1" fontAlgn="base">
              <a:buFont typeface="Wingdings" panose="05000000000000000000" pitchFamily="2" charset="2"/>
              <a:buChar char="v"/>
            </a:pPr>
            <a:r>
              <a:rPr lang="en-US" dirty="0"/>
              <a:t>Strings have many functions that alter, but </a:t>
            </a:r>
            <a:r>
              <a:rPr lang="en-US" b="1" i="1" dirty="0"/>
              <a:t>don’t</a:t>
            </a:r>
            <a:r>
              <a:rPr lang="en-US" dirty="0"/>
              <a:t> alter the string.  The best examples of these are </a:t>
            </a:r>
            <a:r>
              <a:rPr lang="en-US" dirty="0" err="1"/>
              <a:t>toUpperCase</a:t>
            </a:r>
            <a:r>
              <a:rPr lang="en-US" dirty="0"/>
              <a:t>() and </a:t>
            </a:r>
            <a:r>
              <a:rPr lang="en-US" dirty="0" err="1"/>
              <a:t>toLowerCase</a:t>
            </a:r>
            <a:r>
              <a:rPr lang="en-US" dirty="0"/>
              <a:t>().  These functions claim to convert the string to all caps or all lowercase letters.  In fact, inside of these functions, a temporary duplicate string is created, altered, and returned, leaving the original string intact.  If you want to alter your original string, you would set it equal to the function call.</a:t>
            </a:r>
          </a:p>
          <a:p>
            <a:pPr lvl="2" fontAlgn="base">
              <a:buFont typeface="Wingdings" panose="05000000000000000000" pitchFamily="2" charset="2"/>
              <a:buChar char="v"/>
            </a:pPr>
            <a:r>
              <a:rPr lang="en-US" dirty="0" err="1">
                <a:latin typeface="Courier New" panose="02070309020205020404" pitchFamily="49" charset="0"/>
                <a:cs typeface="Courier New" panose="02070309020205020404" pitchFamily="49" charset="0"/>
              </a:rPr>
              <a:t>myStr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myStr.toUpperCase</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274905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ACTIVITY</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3481972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dirty="0"/>
              <a:t>The </a:t>
            </a:r>
            <a:r>
              <a:rPr lang="en-US" dirty="0" err="1"/>
              <a:t>Dillz</a:t>
            </a:r>
            <a:endParaRPr lang="en-US" dirty="0"/>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a:bodyPr>
          <a:lstStyle/>
          <a:p>
            <a:pPr marL="0" indent="0" algn="just">
              <a:buNone/>
            </a:pPr>
            <a:r>
              <a:rPr lang="en-US" dirty="0"/>
              <a:t>The great explorer, Garth Garretson, has discovered a new tribe of people in the Amazon Jungle.  They call themselves the </a:t>
            </a:r>
            <a:r>
              <a:rPr lang="en-US" dirty="0" err="1"/>
              <a:t>Dillz</a:t>
            </a:r>
            <a:r>
              <a:rPr lang="en-US" dirty="0"/>
              <a:t>.  At first, he had a lot of trouble understanding them until he realized that their language is just a form of English with the letters </a:t>
            </a:r>
            <a:r>
              <a:rPr lang="en-US" i="1" dirty="0" err="1"/>
              <a:t>illz</a:t>
            </a:r>
            <a:r>
              <a:rPr lang="en-US" dirty="0"/>
              <a:t> inserted at certain points.  Now, armed with that information, he can translate their writings as well as communicate directly with them.</a:t>
            </a:r>
          </a:p>
        </p:txBody>
      </p:sp>
    </p:spTree>
    <p:extLst>
      <p:ext uri="{BB962C8B-B14F-4D97-AF65-F5344CB8AC3E}">
        <p14:creationId xmlns:p14="http://schemas.microsoft.com/office/powerpoint/2010/main" val="7908169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dirty="0"/>
              <a:t>The </a:t>
            </a:r>
            <a:r>
              <a:rPr lang="en-US" dirty="0" err="1"/>
              <a:t>Dillz</a:t>
            </a:r>
            <a:endParaRPr lang="en-US" dirty="0"/>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a:xfrm>
            <a:off x="1741714" y="1654629"/>
            <a:ext cx="8958943" cy="4395315"/>
          </a:xfrm>
        </p:spPr>
        <p:txBody>
          <a:bodyPr>
            <a:normAutofit/>
          </a:bodyPr>
          <a:lstStyle/>
          <a:p>
            <a:pPr marL="0" indent="0">
              <a:buNone/>
            </a:pPr>
            <a:r>
              <a:rPr lang="en-US" dirty="0"/>
              <a:t>Create a page that can translate some text from </a:t>
            </a:r>
            <a:r>
              <a:rPr lang="en-US" dirty="0" err="1"/>
              <a:t>Dillz</a:t>
            </a:r>
            <a:r>
              <a:rPr lang="en-US" dirty="0"/>
              <a:t> to English and English to </a:t>
            </a:r>
            <a:r>
              <a:rPr lang="en-US" dirty="0" err="1"/>
              <a:t>Dillz</a:t>
            </a:r>
            <a:r>
              <a:rPr lang="en-US" dirty="0"/>
              <a:t>.  The </a:t>
            </a:r>
            <a:r>
              <a:rPr lang="en-US" dirty="0" err="1"/>
              <a:t>Dillz</a:t>
            </a:r>
            <a:r>
              <a:rPr lang="en-US" dirty="0"/>
              <a:t> insert the letters </a:t>
            </a:r>
            <a:r>
              <a:rPr lang="en-US" i="1" dirty="0" err="1"/>
              <a:t>illz</a:t>
            </a:r>
            <a:r>
              <a:rPr lang="en-US" dirty="0"/>
              <a:t> before every vowel or vowel blend in every word so that the word </a:t>
            </a:r>
            <a:r>
              <a:rPr lang="en-US" i="1" dirty="0"/>
              <a:t>baby</a:t>
            </a:r>
            <a:r>
              <a:rPr lang="en-US" dirty="0"/>
              <a:t> would translate to </a:t>
            </a:r>
            <a:r>
              <a:rPr lang="en-US" i="1" dirty="0" err="1"/>
              <a:t>billzaby</a:t>
            </a:r>
            <a:r>
              <a:rPr lang="en-US" dirty="0"/>
              <a:t> and the word </a:t>
            </a:r>
            <a:r>
              <a:rPr lang="en-US" i="1" dirty="0"/>
              <a:t>about</a:t>
            </a:r>
            <a:r>
              <a:rPr lang="en-US" dirty="0"/>
              <a:t> would translate to </a:t>
            </a:r>
            <a:r>
              <a:rPr lang="en-US" i="1" dirty="0" err="1"/>
              <a:t>illzabillzout</a:t>
            </a:r>
            <a:r>
              <a:rPr lang="en-US" dirty="0"/>
              <a:t>.</a:t>
            </a:r>
          </a:p>
          <a:p>
            <a:pPr marL="0" indent="0">
              <a:buNone/>
            </a:pPr>
            <a:r>
              <a:rPr lang="en-US" dirty="0"/>
              <a:t>So that Garth Garretson can translate quickly, he will be typing phrases into a text box and reading the output on screen.  The program will know whether the phrase is in English or </a:t>
            </a:r>
            <a:r>
              <a:rPr lang="en-US" dirty="0" err="1"/>
              <a:t>Dillz</a:t>
            </a:r>
            <a:r>
              <a:rPr lang="en-US" dirty="0"/>
              <a:t> and translate accordingly (there is no English word with the letter sequence </a:t>
            </a:r>
            <a:r>
              <a:rPr lang="en-US" i="1" dirty="0" err="1"/>
              <a:t>illz</a:t>
            </a:r>
            <a:r>
              <a:rPr lang="en-US" dirty="0"/>
              <a:t>).</a:t>
            </a:r>
          </a:p>
          <a:p>
            <a:pPr marL="0" indent="0">
              <a:buNone/>
            </a:pPr>
            <a:r>
              <a:rPr lang="en-US" dirty="0"/>
              <a:t>The </a:t>
            </a:r>
            <a:r>
              <a:rPr lang="en-US" dirty="0" err="1"/>
              <a:t>Dillz</a:t>
            </a:r>
            <a:r>
              <a:rPr lang="en-US" dirty="0"/>
              <a:t> do not consider </a:t>
            </a:r>
            <a:r>
              <a:rPr lang="en-US" i="1" dirty="0"/>
              <a:t>y</a:t>
            </a:r>
            <a:r>
              <a:rPr lang="en-US" dirty="0"/>
              <a:t> a vowel under any circumstances.  They also do not consider an </a:t>
            </a:r>
            <a:r>
              <a:rPr lang="en-US" i="1" dirty="0"/>
              <a:t>e</a:t>
            </a:r>
            <a:r>
              <a:rPr lang="en-US" dirty="0"/>
              <a:t> at the end of a word to be a vowel.</a:t>
            </a:r>
          </a:p>
        </p:txBody>
      </p:sp>
    </p:spTree>
    <p:extLst>
      <p:ext uri="{BB962C8B-B14F-4D97-AF65-F5344CB8AC3E}">
        <p14:creationId xmlns:p14="http://schemas.microsoft.com/office/powerpoint/2010/main" val="2730934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dirty="0"/>
              <a:t>The </a:t>
            </a:r>
            <a:r>
              <a:rPr lang="en-US" dirty="0" err="1"/>
              <a:t>Dillz</a:t>
            </a:r>
            <a:endParaRPr lang="en-US" dirty="0"/>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a:bodyPr>
          <a:lstStyle/>
          <a:p>
            <a:r>
              <a:rPr lang="en-US" b="1" u="sng" dirty="0"/>
              <a:t>Sample Input</a:t>
            </a:r>
            <a:endParaRPr lang="en-US" dirty="0"/>
          </a:p>
          <a:p>
            <a:pPr marL="800100" lvl="1" indent="-342900">
              <a:buFont typeface="+mj-lt"/>
              <a:buAutoNum type="arabicPeriod"/>
            </a:pPr>
            <a:r>
              <a:rPr lang="en-US" dirty="0"/>
              <a:t>Good Morning, Mr. Garretson.</a:t>
            </a:r>
          </a:p>
          <a:p>
            <a:pPr marL="800100" lvl="1" indent="-342900">
              <a:buFont typeface="+mj-lt"/>
              <a:buAutoNum type="arabicPeriod"/>
            </a:pPr>
            <a:r>
              <a:rPr lang="en-US" dirty="0" err="1"/>
              <a:t>Illzit’s</a:t>
            </a:r>
            <a:r>
              <a:rPr lang="en-US" dirty="0"/>
              <a:t> </a:t>
            </a:r>
            <a:r>
              <a:rPr lang="en-US" dirty="0" err="1"/>
              <a:t>illza</a:t>
            </a:r>
            <a:r>
              <a:rPr lang="en-US" dirty="0"/>
              <a:t> </a:t>
            </a:r>
            <a:r>
              <a:rPr lang="en-US" dirty="0" err="1"/>
              <a:t>billzeautillzifillzul</a:t>
            </a:r>
            <a:r>
              <a:rPr lang="en-US" dirty="0"/>
              <a:t> </a:t>
            </a:r>
            <a:r>
              <a:rPr lang="en-US" dirty="0" err="1"/>
              <a:t>dillzay</a:t>
            </a:r>
            <a:r>
              <a:rPr lang="en-US" dirty="0"/>
              <a:t>.</a:t>
            </a:r>
          </a:p>
          <a:p>
            <a:pPr marL="800100" lvl="1" indent="-342900">
              <a:buFont typeface="+mj-lt"/>
              <a:buAutoNum type="arabicPeriod"/>
            </a:pPr>
            <a:r>
              <a:rPr lang="en-US" dirty="0" err="1"/>
              <a:t>Whillzat</a:t>
            </a:r>
            <a:r>
              <a:rPr lang="en-US" dirty="0"/>
              <a:t> </a:t>
            </a:r>
            <a:r>
              <a:rPr lang="en-US" dirty="0" err="1"/>
              <a:t>willzould</a:t>
            </a:r>
            <a:r>
              <a:rPr lang="en-US" dirty="0"/>
              <a:t> </a:t>
            </a:r>
            <a:r>
              <a:rPr lang="en-US" dirty="0" err="1"/>
              <a:t>yillzou</a:t>
            </a:r>
            <a:r>
              <a:rPr lang="en-US" dirty="0"/>
              <a:t> </a:t>
            </a:r>
            <a:r>
              <a:rPr lang="en-US" dirty="0" err="1"/>
              <a:t>lillzike</a:t>
            </a:r>
            <a:r>
              <a:rPr lang="en-US" dirty="0"/>
              <a:t> </a:t>
            </a:r>
            <a:r>
              <a:rPr lang="en-US" dirty="0" err="1"/>
              <a:t>tillzo</a:t>
            </a:r>
            <a:r>
              <a:rPr lang="en-US" dirty="0"/>
              <a:t> </a:t>
            </a:r>
            <a:r>
              <a:rPr lang="en-US" dirty="0" err="1"/>
              <a:t>dillzo</a:t>
            </a:r>
            <a:r>
              <a:rPr lang="en-US" dirty="0"/>
              <a:t> </a:t>
            </a:r>
            <a:r>
              <a:rPr lang="en-US" dirty="0" err="1"/>
              <a:t>tillzodillzay</a:t>
            </a:r>
            <a:r>
              <a:rPr lang="en-US" dirty="0"/>
              <a:t>?</a:t>
            </a:r>
          </a:p>
          <a:p>
            <a:r>
              <a:rPr lang="en-US" b="1" u="sng" dirty="0"/>
              <a:t>Sample Output</a:t>
            </a:r>
            <a:endParaRPr lang="en-US" dirty="0"/>
          </a:p>
          <a:p>
            <a:pPr marL="800100" lvl="1" indent="-342900">
              <a:buFont typeface="+mj-lt"/>
              <a:buAutoNum type="arabicPeriod"/>
            </a:pPr>
            <a:r>
              <a:rPr lang="en-US" dirty="0" err="1"/>
              <a:t>Gillzood</a:t>
            </a:r>
            <a:r>
              <a:rPr lang="en-US" dirty="0"/>
              <a:t> </a:t>
            </a:r>
            <a:r>
              <a:rPr lang="en-US" dirty="0" err="1"/>
              <a:t>Millzornillzing</a:t>
            </a:r>
            <a:r>
              <a:rPr lang="en-US" dirty="0"/>
              <a:t>, Mr. </a:t>
            </a:r>
            <a:r>
              <a:rPr lang="en-US" dirty="0" err="1"/>
              <a:t>Gillzarrillzetsillzon</a:t>
            </a:r>
            <a:r>
              <a:rPr lang="en-US" dirty="0"/>
              <a:t>.</a:t>
            </a:r>
          </a:p>
          <a:p>
            <a:pPr marL="800100" lvl="1" indent="-342900">
              <a:buFont typeface="+mj-lt"/>
              <a:buAutoNum type="arabicPeriod"/>
            </a:pPr>
            <a:r>
              <a:rPr lang="en-US" dirty="0"/>
              <a:t>It’s a beautiful day.</a:t>
            </a:r>
          </a:p>
          <a:p>
            <a:pPr marL="800100" lvl="1" indent="-342900">
              <a:buFont typeface="+mj-lt"/>
              <a:buAutoNum type="arabicPeriod"/>
            </a:pPr>
            <a:r>
              <a:rPr lang="en-US" dirty="0"/>
              <a:t>What would you like to do today?</a:t>
            </a:r>
          </a:p>
        </p:txBody>
      </p:sp>
    </p:spTree>
    <p:extLst>
      <p:ext uri="{BB962C8B-B14F-4D97-AF65-F5344CB8AC3E}">
        <p14:creationId xmlns:p14="http://schemas.microsoft.com/office/powerpoint/2010/main" val="1967327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ln w="3175" cmpd="sng">
                  <a:noFill/>
                  <a:prstDash val="solid"/>
                </a:ln>
              </a:rPr>
              <a:t>A </a:t>
            </a:r>
            <a:r>
              <a:rPr lang="en-US" b="1" i="1" dirty="0">
                <a:ln w="3175" cmpd="sng">
                  <a:noFill/>
                  <a:prstDash val="solid"/>
                </a:ln>
              </a:rPr>
              <a:t>string</a:t>
            </a:r>
            <a:r>
              <a:rPr lang="en-US" dirty="0">
                <a:ln w="3175" cmpd="sng">
                  <a:noFill/>
                  <a:prstDash val="solid"/>
                </a:ln>
              </a:rPr>
              <a:t> is an object.</a:t>
            </a:r>
            <a:endParaRPr lang="en-US" dirty="0"/>
          </a:p>
        </p:txBody>
      </p:sp>
    </p:spTree>
    <p:extLst>
      <p:ext uri="{BB962C8B-B14F-4D97-AF65-F5344CB8AC3E}">
        <p14:creationId xmlns:p14="http://schemas.microsoft.com/office/powerpoint/2010/main" val="197355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ln w="3175" cmpd="sng">
                  <a:noFill/>
                  <a:prstDash val="solid"/>
                </a:ln>
              </a:rPr>
              <a:t>If you think about it, a string does not hold a single value.  It is a list of characters, </a:t>
            </a:r>
            <a:r>
              <a:rPr lang="en-US" i="1" dirty="0">
                <a:ln w="3175" cmpd="sng">
                  <a:noFill/>
                  <a:prstDash val="solid"/>
                </a:ln>
              </a:rPr>
              <a:t>strung</a:t>
            </a:r>
            <a:r>
              <a:rPr lang="en-US" dirty="0">
                <a:ln w="3175" cmpd="sng">
                  <a:noFill/>
                  <a:prstDash val="solid"/>
                </a:ln>
              </a:rPr>
              <a:t> together.</a:t>
            </a:r>
            <a:endParaRPr lang="en-US" dirty="0"/>
          </a:p>
        </p:txBody>
      </p:sp>
    </p:spTree>
    <p:extLst>
      <p:ext uri="{BB962C8B-B14F-4D97-AF65-F5344CB8AC3E}">
        <p14:creationId xmlns:p14="http://schemas.microsoft.com/office/powerpoint/2010/main" val="2904723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a:xfrm>
            <a:off x="2692703" y="2097785"/>
            <a:ext cx="7796540" cy="2620944"/>
          </a:xfrm>
        </p:spPr>
        <p:txBody>
          <a:bodyPr/>
          <a:lstStyle/>
          <a:p>
            <a:pPr marL="0" indent="0" algn="just">
              <a:buNone/>
            </a:pPr>
            <a:r>
              <a:rPr lang="en-US" dirty="0">
                <a:ln w="3175" cmpd="sng">
                  <a:noFill/>
                  <a:prstDash val="solid"/>
                </a:ln>
              </a:rPr>
              <a:t>In addition, the characters are </a:t>
            </a:r>
            <a:r>
              <a:rPr lang="en-US" b="1" i="1" dirty="0">
                <a:ln w="3175" cmpd="sng">
                  <a:noFill/>
                  <a:prstDash val="solid"/>
                </a:ln>
              </a:rPr>
              <a:t>indexed</a:t>
            </a:r>
            <a:r>
              <a:rPr lang="en-US" dirty="0">
                <a:ln w="3175" cmpd="sng">
                  <a:noFill/>
                  <a:prstDash val="solid"/>
                </a:ln>
              </a:rPr>
              <a:t>, which means that each character has a specific spot in the string and that spot has a place number.</a:t>
            </a:r>
            <a:endParaRPr lang="en-US" dirty="0"/>
          </a:p>
        </p:txBody>
      </p:sp>
      <p:graphicFrame>
        <p:nvGraphicFramePr>
          <p:cNvPr id="4" name="Table 3">
            <a:extLst>
              <a:ext uri="{FF2B5EF4-FFF2-40B4-BE49-F238E27FC236}">
                <a16:creationId xmlns:a16="http://schemas.microsoft.com/office/drawing/2014/main" id="{FC364A27-DC62-435D-B3CF-5DBF46D8B312}"/>
              </a:ext>
            </a:extLst>
          </p:cNvPr>
          <p:cNvGraphicFramePr>
            <a:graphicFrameLocks noGrp="1"/>
          </p:cNvGraphicFramePr>
          <p:nvPr>
            <p:extLst>
              <p:ext uri="{D42A27DB-BD31-4B8C-83A1-F6EECF244321}">
                <p14:modId xmlns:p14="http://schemas.microsoft.com/office/powerpoint/2010/main" val="1741653893"/>
              </p:ext>
            </p:extLst>
          </p:nvPr>
        </p:nvGraphicFramePr>
        <p:xfrm>
          <a:off x="3542973" y="4456249"/>
          <a:ext cx="6096000" cy="94996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u="sng" dirty="0"/>
                        <a:t>0</a:t>
                      </a:r>
                    </a:p>
                  </a:txBody>
                  <a:tcPr/>
                </a:tc>
                <a:tc>
                  <a:txBody>
                    <a:bodyPr/>
                    <a:lstStyle/>
                    <a:p>
                      <a:pPr algn="ctr"/>
                      <a:r>
                        <a:rPr lang="en-US" u="sng" dirty="0"/>
                        <a:t>1</a:t>
                      </a:r>
                    </a:p>
                  </a:txBody>
                  <a:tcPr/>
                </a:tc>
                <a:tc>
                  <a:txBody>
                    <a:bodyPr/>
                    <a:lstStyle/>
                    <a:p>
                      <a:pPr algn="ctr"/>
                      <a:r>
                        <a:rPr lang="en-US" u="sng" dirty="0"/>
                        <a:t>2</a:t>
                      </a:r>
                    </a:p>
                  </a:txBody>
                  <a:tcPr/>
                </a:tc>
                <a:tc>
                  <a:txBody>
                    <a:bodyPr/>
                    <a:lstStyle/>
                    <a:p>
                      <a:pPr algn="ctr"/>
                      <a:r>
                        <a:rPr lang="en-US" u="sng" dirty="0"/>
                        <a:t>3</a:t>
                      </a:r>
                    </a:p>
                  </a:txBody>
                  <a:tcPr/>
                </a:tc>
                <a:tc>
                  <a:txBody>
                    <a:bodyPr/>
                    <a:lstStyle/>
                    <a:p>
                      <a:pPr algn="ctr"/>
                      <a:r>
                        <a:rPr lang="en-US" u="sng" dirty="0"/>
                        <a:t>4</a:t>
                      </a:r>
                    </a:p>
                  </a:txBody>
                  <a:tcPr/>
                </a:tc>
                <a:extLst>
                  <a:ext uri="{0D108BD9-81ED-4DB2-BD59-A6C34878D82A}">
                    <a16:rowId xmlns:a16="http://schemas.microsoft.com/office/drawing/2014/main" val="10000"/>
                  </a:ext>
                </a:extLst>
              </a:tr>
              <a:tr h="370840">
                <a:tc>
                  <a:txBody>
                    <a:bodyPr/>
                    <a:lstStyle/>
                    <a:p>
                      <a:pPr algn="ctr"/>
                      <a:r>
                        <a:rPr lang="en-US" sz="3200" b="1" dirty="0"/>
                        <a:t>H</a:t>
                      </a:r>
                    </a:p>
                  </a:txBody>
                  <a:tcPr/>
                </a:tc>
                <a:tc>
                  <a:txBody>
                    <a:bodyPr/>
                    <a:lstStyle/>
                    <a:p>
                      <a:pPr algn="ctr"/>
                      <a:r>
                        <a:rPr lang="en-US" sz="3200" b="1" dirty="0"/>
                        <a:t>e</a:t>
                      </a:r>
                    </a:p>
                  </a:txBody>
                  <a:tcPr/>
                </a:tc>
                <a:tc>
                  <a:txBody>
                    <a:bodyPr/>
                    <a:lstStyle/>
                    <a:p>
                      <a:pPr algn="ctr"/>
                      <a:r>
                        <a:rPr lang="en-US" sz="3200" b="1" dirty="0"/>
                        <a:t>l</a:t>
                      </a:r>
                    </a:p>
                  </a:txBody>
                  <a:tcPr/>
                </a:tc>
                <a:tc>
                  <a:txBody>
                    <a:bodyPr/>
                    <a:lstStyle/>
                    <a:p>
                      <a:pPr algn="ctr"/>
                      <a:r>
                        <a:rPr lang="en-US" sz="3200" b="1" dirty="0"/>
                        <a:t>l</a:t>
                      </a:r>
                    </a:p>
                  </a:txBody>
                  <a:tcPr/>
                </a:tc>
                <a:tc>
                  <a:txBody>
                    <a:bodyPr/>
                    <a:lstStyle/>
                    <a:p>
                      <a:pPr algn="ctr"/>
                      <a:r>
                        <a:rPr lang="en-US" sz="3200" b="1" dirty="0"/>
                        <a:t>o</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63385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a:xfrm>
            <a:off x="2773599" y="2052116"/>
            <a:ext cx="7796540" cy="2236855"/>
          </a:xfrm>
        </p:spPr>
        <p:txBody>
          <a:bodyPr/>
          <a:lstStyle/>
          <a:p>
            <a:pPr marL="0" indent="0">
              <a:spcAft>
                <a:spcPts val="1200"/>
              </a:spcAft>
              <a:buNone/>
            </a:pPr>
            <a:r>
              <a:rPr lang="en-US" dirty="0">
                <a:ln w="3175" cmpd="sng">
                  <a:noFill/>
                  <a:prstDash val="solid"/>
                </a:ln>
              </a:rPr>
              <a:t>The </a:t>
            </a:r>
            <a:r>
              <a:rPr lang="en-US" b="1" i="1" dirty="0">
                <a:ln w="3175" cmpd="sng">
                  <a:noFill/>
                  <a:prstDash val="solid"/>
                </a:ln>
              </a:rPr>
              <a:t>indices </a:t>
            </a:r>
            <a:r>
              <a:rPr lang="en-US" dirty="0">
                <a:ln w="3175" cmpd="sng">
                  <a:noFill/>
                  <a:prstDash val="solid"/>
                </a:ln>
              </a:rPr>
              <a:t>of a string begin at 0.  Just about all indexing in computer programming begins with the number 0.</a:t>
            </a:r>
          </a:p>
        </p:txBody>
      </p:sp>
      <p:graphicFrame>
        <p:nvGraphicFramePr>
          <p:cNvPr id="4" name="Table 3">
            <a:extLst>
              <a:ext uri="{FF2B5EF4-FFF2-40B4-BE49-F238E27FC236}">
                <a16:creationId xmlns:a16="http://schemas.microsoft.com/office/drawing/2014/main" id="{823D2890-8B9D-40A4-9330-6C5C434112FC}"/>
              </a:ext>
            </a:extLst>
          </p:cNvPr>
          <p:cNvGraphicFramePr>
            <a:graphicFrameLocks noGrp="1"/>
          </p:cNvGraphicFramePr>
          <p:nvPr>
            <p:extLst>
              <p:ext uri="{D42A27DB-BD31-4B8C-83A1-F6EECF244321}">
                <p14:modId xmlns:p14="http://schemas.microsoft.com/office/powerpoint/2010/main" val="550330649"/>
              </p:ext>
            </p:extLst>
          </p:nvPr>
        </p:nvGraphicFramePr>
        <p:xfrm>
          <a:off x="3322401" y="4158343"/>
          <a:ext cx="6096000" cy="94996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u="sng" dirty="0"/>
                        <a:t>0</a:t>
                      </a:r>
                    </a:p>
                  </a:txBody>
                  <a:tcPr/>
                </a:tc>
                <a:tc>
                  <a:txBody>
                    <a:bodyPr/>
                    <a:lstStyle/>
                    <a:p>
                      <a:pPr algn="ctr"/>
                      <a:r>
                        <a:rPr lang="en-US" u="sng" dirty="0"/>
                        <a:t>1</a:t>
                      </a:r>
                    </a:p>
                  </a:txBody>
                  <a:tcPr/>
                </a:tc>
                <a:tc>
                  <a:txBody>
                    <a:bodyPr/>
                    <a:lstStyle/>
                    <a:p>
                      <a:pPr algn="ctr"/>
                      <a:r>
                        <a:rPr lang="en-US" u="sng" dirty="0"/>
                        <a:t>2</a:t>
                      </a:r>
                    </a:p>
                  </a:txBody>
                  <a:tcPr/>
                </a:tc>
                <a:tc>
                  <a:txBody>
                    <a:bodyPr/>
                    <a:lstStyle/>
                    <a:p>
                      <a:pPr algn="ctr"/>
                      <a:r>
                        <a:rPr lang="en-US" u="sng" dirty="0"/>
                        <a:t>3</a:t>
                      </a:r>
                    </a:p>
                  </a:txBody>
                  <a:tcPr/>
                </a:tc>
                <a:tc>
                  <a:txBody>
                    <a:bodyPr/>
                    <a:lstStyle/>
                    <a:p>
                      <a:pPr algn="ctr"/>
                      <a:r>
                        <a:rPr lang="en-US" u="sng" dirty="0"/>
                        <a:t>4</a:t>
                      </a:r>
                    </a:p>
                  </a:txBody>
                  <a:tcPr/>
                </a:tc>
                <a:extLst>
                  <a:ext uri="{0D108BD9-81ED-4DB2-BD59-A6C34878D82A}">
                    <a16:rowId xmlns:a16="http://schemas.microsoft.com/office/drawing/2014/main" val="10000"/>
                  </a:ext>
                </a:extLst>
              </a:tr>
              <a:tr h="370840">
                <a:tc>
                  <a:txBody>
                    <a:bodyPr/>
                    <a:lstStyle/>
                    <a:p>
                      <a:pPr algn="ctr"/>
                      <a:r>
                        <a:rPr lang="en-US" sz="3200" b="1" dirty="0"/>
                        <a:t>H</a:t>
                      </a:r>
                    </a:p>
                  </a:txBody>
                  <a:tcPr/>
                </a:tc>
                <a:tc>
                  <a:txBody>
                    <a:bodyPr/>
                    <a:lstStyle/>
                    <a:p>
                      <a:pPr algn="ctr"/>
                      <a:r>
                        <a:rPr lang="en-US" sz="3200" b="1" dirty="0"/>
                        <a:t>e</a:t>
                      </a:r>
                    </a:p>
                  </a:txBody>
                  <a:tcPr/>
                </a:tc>
                <a:tc>
                  <a:txBody>
                    <a:bodyPr/>
                    <a:lstStyle/>
                    <a:p>
                      <a:pPr algn="ctr"/>
                      <a:r>
                        <a:rPr lang="en-US" sz="3200" b="1" dirty="0"/>
                        <a:t>l</a:t>
                      </a:r>
                    </a:p>
                  </a:txBody>
                  <a:tcPr/>
                </a:tc>
                <a:tc>
                  <a:txBody>
                    <a:bodyPr/>
                    <a:lstStyle/>
                    <a:p>
                      <a:pPr algn="ctr"/>
                      <a:r>
                        <a:rPr lang="en-US" sz="3200" b="1" dirty="0"/>
                        <a:t>l</a:t>
                      </a:r>
                    </a:p>
                  </a:txBody>
                  <a:tcPr/>
                </a:tc>
                <a:tc>
                  <a:txBody>
                    <a:bodyPr/>
                    <a:lstStyle/>
                    <a:p>
                      <a:pPr algn="ctr"/>
                      <a:r>
                        <a:rPr lang="en-US" sz="3200" b="1" dirty="0"/>
                        <a:t>o</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44979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a:xfrm>
            <a:off x="2773599" y="2052116"/>
            <a:ext cx="7796540" cy="2182427"/>
          </a:xfrm>
        </p:spPr>
        <p:txBody>
          <a:bodyPr/>
          <a:lstStyle/>
          <a:p>
            <a:pPr marL="0" indent="0" algn="just">
              <a:buNone/>
            </a:pPr>
            <a:r>
              <a:rPr lang="en-US" dirty="0">
                <a:ln w="3175" cmpd="sng">
                  <a:noFill/>
                  <a:prstDash val="solid"/>
                </a:ln>
              </a:rPr>
              <a:t>The result is that the last index will always be 1 less than the length of the string.</a:t>
            </a:r>
            <a:r>
              <a:rPr lang="en-US" dirty="0"/>
              <a:t>.</a:t>
            </a:r>
          </a:p>
        </p:txBody>
      </p:sp>
      <p:graphicFrame>
        <p:nvGraphicFramePr>
          <p:cNvPr id="4" name="Table 3">
            <a:extLst>
              <a:ext uri="{FF2B5EF4-FFF2-40B4-BE49-F238E27FC236}">
                <a16:creationId xmlns:a16="http://schemas.microsoft.com/office/drawing/2014/main" id="{503CE5A1-FA73-4B50-8E8C-7A2CA6BAE6AD}"/>
              </a:ext>
            </a:extLst>
          </p:cNvPr>
          <p:cNvGraphicFramePr>
            <a:graphicFrameLocks noGrp="1"/>
          </p:cNvGraphicFramePr>
          <p:nvPr>
            <p:extLst>
              <p:ext uri="{D42A27DB-BD31-4B8C-83A1-F6EECF244321}">
                <p14:modId xmlns:p14="http://schemas.microsoft.com/office/powerpoint/2010/main" val="1710681750"/>
              </p:ext>
            </p:extLst>
          </p:nvPr>
        </p:nvGraphicFramePr>
        <p:xfrm>
          <a:off x="3322401" y="4234543"/>
          <a:ext cx="6096000" cy="94996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u="sng" dirty="0"/>
                        <a:t>0</a:t>
                      </a:r>
                    </a:p>
                  </a:txBody>
                  <a:tcPr/>
                </a:tc>
                <a:tc>
                  <a:txBody>
                    <a:bodyPr/>
                    <a:lstStyle/>
                    <a:p>
                      <a:pPr algn="ctr"/>
                      <a:r>
                        <a:rPr lang="en-US" u="sng" dirty="0"/>
                        <a:t>1</a:t>
                      </a:r>
                    </a:p>
                  </a:txBody>
                  <a:tcPr/>
                </a:tc>
                <a:tc>
                  <a:txBody>
                    <a:bodyPr/>
                    <a:lstStyle/>
                    <a:p>
                      <a:pPr algn="ctr"/>
                      <a:r>
                        <a:rPr lang="en-US" u="sng" dirty="0"/>
                        <a:t>2</a:t>
                      </a:r>
                    </a:p>
                  </a:txBody>
                  <a:tcPr/>
                </a:tc>
                <a:tc>
                  <a:txBody>
                    <a:bodyPr/>
                    <a:lstStyle/>
                    <a:p>
                      <a:pPr algn="ctr"/>
                      <a:r>
                        <a:rPr lang="en-US" u="sng" dirty="0"/>
                        <a:t>3</a:t>
                      </a:r>
                    </a:p>
                  </a:txBody>
                  <a:tcPr/>
                </a:tc>
                <a:tc>
                  <a:txBody>
                    <a:bodyPr/>
                    <a:lstStyle/>
                    <a:p>
                      <a:pPr algn="ctr"/>
                      <a:r>
                        <a:rPr lang="en-US" u="sng" dirty="0"/>
                        <a:t>4</a:t>
                      </a:r>
                    </a:p>
                  </a:txBody>
                  <a:tcPr/>
                </a:tc>
                <a:extLst>
                  <a:ext uri="{0D108BD9-81ED-4DB2-BD59-A6C34878D82A}">
                    <a16:rowId xmlns:a16="http://schemas.microsoft.com/office/drawing/2014/main" val="10000"/>
                  </a:ext>
                </a:extLst>
              </a:tr>
              <a:tr h="370840">
                <a:tc>
                  <a:txBody>
                    <a:bodyPr/>
                    <a:lstStyle/>
                    <a:p>
                      <a:pPr algn="ctr"/>
                      <a:r>
                        <a:rPr lang="en-US" sz="3200" b="1" dirty="0"/>
                        <a:t>H</a:t>
                      </a:r>
                    </a:p>
                  </a:txBody>
                  <a:tcPr>
                    <a:solidFill>
                      <a:srgbClr val="425942"/>
                    </a:solidFill>
                  </a:tcPr>
                </a:tc>
                <a:tc>
                  <a:txBody>
                    <a:bodyPr/>
                    <a:lstStyle/>
                    <a:p>
                      <a:pPr algn="ctr"/>
                      <a:r>
                        <a:rPr lang="en-US" sz="3200" b="1" dirty="0"/>
                        <a:t>e</a:t>
                      </a:r>
                    </a:p>
                  </a:txBody>
                  <a:tcPr/>
                </a:tc>
                <a:tc>
                  <a:txBody>
                    <a:bodyPr/>
                    <a:lstStyle/>
                    <a:p>
                      <a:pPr algn="ctr"/>
                      <a:r>
                        <a:rPr lang="en-US" sz="3200" b="1" dirty="0"/>
                        <a:t>l</a:t>
                      </a:r>
                    </a:p>
                  </a:txBody>
                  <a:tcPr/>
                </a:tc>
                <a:tc>
                  <a:txBody>
                    <a:bodyPr/>
                    <a:lstStyle/>
                    <a:p>
                      <a:pPr algn="ctr"/>
                      <a:r>
                        <a:rPr lang="en-US" sz="3200" b="1" dirty="0"/>
                        <a:t>l</a:t>
                      </a:r>
                    </a:p>
                  </a:txBody>
                  <a:tcPr/>
                </a:tc>
                <a:tc>
                  <a:txBody>
                    <a:bodyPr/>
                    <a:lstStyle/>
                    <a:p>
                      <a:pPr algn="ctr"/>
                      <a:r>
                        <a:rPr lang="en-US" sz="3200" b="1" dirty="0"/>
                        <a:t>o</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45597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85</TotalTime>
  <Words>786</Words>
  <Application>Microsoft Office PowerPoint</Application>
  <PresentationFormat>Widescreen</PresentationFormat>
  <Paragraphs>130</Paragraphs>
  <Slides>47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Courier New</vt:lpstr>
      <vt:lpstr>MS Shell Dlg 2</vt:lpstr>
      <vt:lpstr>Times New Roman</vt:lpstr>
      <vt:lpstr>Wingdings</vt:lpstr>
      <vt:lpstr>Wingdings 3</vt:lpstr>
      <vt:lpstr>Madison</vt:lpstr>
      <vt:lpstr>String Manipulation</vt:lpstr>
      <vt:lpstr>OBJECTIVE</vt:lpstr>
      <vt:lpstr>Objective</vt:lpstr>
      <vt:lpstr>TEXTPLANATION</vt:lpstr>
      <vt:lpstr>Textplanation</vt:lpstr>
      <vt:lpstr>Textplanation</vt:lpstr>
      <vt:lpstr>Textplanation</vt:lpstr>
      <vt:lpstr>Textplanation</vt:lpstr>
      <vt:lpstr>Textplanation</vt:lpstr>
      <vt:lpstr>Textplanation</vt:lpstr>
      <vt:lpstr>Textplanation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A DEEPER MEANING</vt:lpstr>
      <vt:lpstr>A Deeper Meaning</vt:lpstr>
      <vt:lpstr>A Deeper Meaning</vt:lpstr>
      <vt:lpstr>FAQ</vt:lpstr>
      <vt:lpstr>FAQ</vt:lpstr>
      <vt:lpstr>FAQ</vt:lpstr>
      <vt:lpstr>ACTIVITY</vt:lpstr>
      <vt:lpstr>The Dillz</vt:lpstr>
      <vt:lpstr>The Dillz</vt:lpstr>
      <vt:lpstr>The Dillz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 Web Page</dc:title>
  <dc:creator>Ivan Turner</dc:creator>
  <cp:lastModifiedBy>Ivan Turner</cp:lastModifiedBy>
  <cp:revision>18</cp:revision>
  <dcterms:created xsi:type="dcterms:W3CDTF">2018-06-30T13:23:20Z</dcterms:created>
  <dcterms:modified xsi:type="dcterms:W3CDTF">2018-10-28T13:06:25Z</dcterms:modified>
</cp:coreProperties>
</file>