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61" r:id="rId10"/>
    <p:sldId id="262" r:id="rId11"/>
    <p:sldId id="263"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276" r:id="rId27"/>
    <p:sldId id="277" r:id="rId28"/>
    <p:sldId id="306" r:id="rId29"/>
    <p:sldId id="307" r:id="rId30"/>
    <p:sldId id="308" r:id="rId31"/>
    <p:sldId id="281" r:id="rId32"/>
    <p:sldId id="282" r:id="rId33"/>
    <p:sldId id="311" r:id="rId34"/>
    <p:sldId id="287" r:id="rId35"/>
    <p:sldId id="288" r:id="rId36"/>
    <p:sldId id="309" r:id="rId37"/>
    <p:sldId id="31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2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10/28/2018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10/28/2018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10/28/2018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Array Manipulation</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#26</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lnSpcReduction="20000"/>
          </a:bodyPr>
          <a:lstStyle/>
          <a:p>
            <a:pPr marL="457200" indent="-457200" fontAlgn="base">
              <a:buFont typeface="+mj-lt"/>
              <a:buAutoNum type="arabicPeriod"/>
            </a:pPr>
            <a:r>
              <a:rPr lang="en-US" dirty="0"/>
              <a:t>Create a folder somewhere on your drive and label it Array Manipulation.</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349250" indent="-342900" fontAlgn="base">
              <a:buFont typeface="+mj-lt"/>
              <a:buAutoNum type="arabicPeriod"/>
            </a:pPr>
            <a:r>
              <a:rPr lang="en-US" dirty="0"/>
              <a:t>You will also need columns.css for this construction.</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3607710F-A445-4E75-A66A-6EF660AE6E75}"/>
              </a:ext>
            </a:extLst>
          </p:cNvPr>
          <p:cNvPicPr>
            <a:picLocks noChangeAspect="1"/>
          </p:cNvPicPr>
          <p:nvPr/>
        </p:nvPicPr>
        <p:blipFill>
          <a:blip r:embed="rId2"/>
          <a:stretch>
            <a:fillRect/>
          </a:stretch>
        </p:blipFill>
        <p:spPr>
          <a:xfrm>
            <a:off x="1515211" y="1928828"/>
            <a:ext cx="9161578" cy="3301093"/>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C6E4E5A-5A23-4E9F-B189-38D6FED40082}"/>
              </a:ext>
            </a:extLst>
          </p:cNvPr>
          <p:cNvPicPr>
            <a:picLocks noChangeAspect="1"/>
          </p:cNvPicPr>
          <p:nvPr/>
        </p:nvPicPr>
        <p:blipFill>
          <a:blip r:embed="rId2"/>
          <a:stretch>
            <a:fillRect/>
          </a:stretch>
        </p:blipFill>
        <p:spPr>
          <a:xfrm>
            <a:off x="1525814" y="1790699"/>
            <a:ext cx="9140372" cy="3739243"/>
          </a:xfrm>
          <a:prstGeom prst="rect">
            <a:avLst/>
          </a:prstGeom>
        </p:spPr>
      </p:pic>
    </p:spTree>
    <p:extLst>
      <p:ext uri="{BB962C8B-B14F-4D97-AF65-F5344CB8AC3E}">
        <p14:creationId xmlns:p14="http://schemas.microsoft.com/office/powerpoint/2010/main" val="67116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A43FC55-55DF-4F68-8C3A-48D71E1820B2}"/>
              </a:ext>
            </a:extLst>
          </p:cNvPr>
          <p:cNvPicPr>
            <a:picLocks noChangeAspect="1"/>
          </p:cNvPicPr>
          <p:nvPr/>
        </p:nvPicPr>
        <p:blipFill>
          <a:blip r:embed="rId2"/>
          <a:stretch>
            <a:fillRect/>
          </a:stretch>
        </p:blipFill>
        <p:spPr>
          <a:xfrm>
            <a:off x="1435022" y="1996167"/>
            <a:ext cx="9321955" cy="3261632"/>
          </a:xfrm>
          <a:prstGeom prst="rect">
            <a:avLst/>
          </a:prstGeom>
        </p:spPr>
      </p:pic>
    </p:spTree>
    <p:extLst>
      <p:ext uri="{BB962C8B-B14F-4D97-AF65-F5344CB8AC3E}">
        <p14:creationId xmlns:p14="http://schemas.microsoft.com/office/powerpoint/2010/main" val="367466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0E9F96E-6623-4ED9-8B4C-7B4FDB112676}"/>
              </a:ext>
            </a:extLst>
          </p:cNvPr>
          <p:cNvPicPr>
            <a:picLocks noChangeAspect="1"/>
          </p:cNvPicPr>
          <p:nvPr/>
        </p:nvPicPr>
        <p:blipFill>
          <a:blip r:embed="rId2"/>
          <a:stretch>
            <a:fillRect/>
          </a:stretch>
        </p:blipFill>
        <p:spPr>
          <a:xfrm>
            <a:off x="2058871" y="1346670"/>
            <a:ext cx="8511268" cy="5233701"/>
          </a:xfrm>
          <a:prstGeom prst="rect">
            <a:avLst/>
          </a:prstGeom>
        </p:spPr>
      </p:pic>
    </p:spTree>
    <p:extLst>
      <p:ext uri="{BB962C8B-B14F-4D97-AF65-F5344CB8AC3E}">
        <p14:creationId xmlns:p14="http://schemas.microsoft.com/office/powerpoint/2010/main" val="151883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740E202-025A-48F3-8276-8DC62FB85DF1}"/>
              </a:ext>
            </a:extLst>
          </p:cNvPr>
          <p:cNvPicPr>
            <a:picLocks noChangeAspect="1"/>
          </p:cNvPicPr>
          <p:nvPr/>
        </p:nvPicPr>
        <p:blipFill>
          <a:blip r:embed="rId2"/>
          <a:stretch>
            <a:fillRect/>
          </a:stretch>
        </p:blipFill>
        <p:spPr>
          <a:xfrm>
            <a:off x="1691121" y="2000249"/>
            <a:ext cx="8809757" cy="3692979"/>
          </a:xfrm>
          <a:prstGeom prst="rect">
            <a:avLst/>
          </a:prstGeom>
        </p:spPr>
      </p:pic>
    </p:spTree>
    <p:extLst>
      <p:ext uri="{BB962C8B-B14F-4D97-AF65-F5344CB8AC3E}">
        <p14:creationId xmlns:p14="http://schemas.microsoft.com/office/powerpoint/2010/main" val="3171726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4131D99-5918-44D5-B0AA-C0579498CF4B}"/>
              </a:ext>
            </a:extLst>
          </p:cNvPr>
          <p:cNvPicPr>
            <a:picLocks noChangeAspect="1"/>
          </p:cNvPicPr>
          <p:nvPr/>
        </p:nvPicPr>
        <p:blipFill>
          <a:blip r:embed="rId2"/>
          <a:stretch>
            <a:fillRect/>
          </a:stretch>
        </p:blipFill>
        <p:spPr>
          <a:xfrm>
            <a:off x="1948883" y="1700212"/>
            <a:ext cx="8294233" cy="4216502"/>
          </a:xfrm>
          <a:prstGeom prst="rect">
            <a:avLst/>
          </a:prstGeom>
        </p:spPr>
      </p:pic>
    </p:spTree>
    <p:extLst>
      <p:ext uri="{BB962C8B-B14F-4D97-AF65-F5344CB8AC3E}">
        <p14:creationId xmlns:p14="http://schemas.microsoft.com/office/powerpoint/2010/main" val="2448553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743535F-2677-4846-BEEA-C4953F3E08F1}"/>
              </a:ext>
            </a:extLst>
          </p:cNvPr>
          <p:cNvPicPr>
            <a:picLocks noChangeAspect="1"/>
          </p:cNvPicPr>
          <p:nvPr/>
        </p:nvPicPr>
        <p:blipFill>
          <a:blip r:embed="rId2"/>
          <a:stretch>
            <a:fillRect/>
          </a:stretch>
        </p:blipFill>
        <p:spPr>
          <a:xfrm>
            <a:off x="1758290" y="1807028"/>
            <a:ext cx="8675419" cy="3875314"/>
          </a:xfrm>
          <a:prstGeom prst="rect">
            <a:avLst/>
          </a:prstGeom>
        </p:spPr>
      </p:pic>
    </p:spTree>
    <p:extLst>
      <p:ext uri="{BB962C8B-B14F-4D97-AF65-F5344CB8AC3E}">
        <p14:creationId xmlns:p14="http://schemas.microsoft.com/office/powerpoint/2010/main" val="171229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7614085-EAB9-48C1-9D3B-DAE40F0BA275}"/>
              </a:ext>
            </a:extLst>
          </p:cNvPr>
          <p:cNvPicPr>
            <a:picLocks noChangeAspect="1"/>
          </p:cNvPicPr>
          <p:nvPr/>
        </p:nvPicPr>
        <p:blipFill>
          <a:blip r:embed="rId2"/>
          <a:stretch>
            <a:fillRect/>
          </a:stretch>
        </p:blipFill>
        <p:spPr>
          <a:xfrm>
            <a:off x="1592729" y="1979158"/>
            <a:ext cx="9006541" cy="3572556"/>
          </a:xfrm>
          <a:prstGeom prst="rect">
            <a:avLst/>
          </a:prstGeom>
        </p:spPr>
      </p:pic>
    </p:spTree>
    <p:extLst>
      <p:ext uri="{BB962C8B-B14F-4D97-AF65-F5344CB8AC3E}">
        <p14:creationId xmlns:p14="http://schemas.microsoft.com/office/powerpoint/2010/main" val="192104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341FCBB-AF8F-41AE-A59E-1261C4BEE6B1}"/>
              </a:ext>
            </a:extLst>
          </p:cNvPr>
          <p:cNvPicPr>
            <a:picLocks noChangeAspect="1"/>
          </p:cNvPicPr>
          <p:nvPr/>
        </p:nvPicPr>
        <p:blipFill>
          <a:blip r:embed="rId2"/>
          <a:stretch>
            <a:fillRect/>
          </a:stretch>
        </p:blipFill>
        <p:spPr>
          <a:xfrm>
            <a:off x="1399947" y="2390775"/>
            <a:ext cx="9392106" cy="2581941"/>
          </a:xfrm>
          <a:prstGeom prst="rect">
            <a:avLst/>
          </a:prstGeom>
        </p:spPr>
      </p:pic>
    </p:spTree>
    <p:extLst>
      <p:ext uri="{BB962C8B-B14F-4D97-AF65-F5344CB8AC3E}">
        <p14:creationId xmlns:p14="http://schemas.microsoft.com/office/powerpoint/2010/main" val="1832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3E0B692-5D49-4935-A2A6-D613764F9A4B}"/>
              </a:ext>
            </a:extLst>
          </p:cNvPr>
          <p:cNvPicPr>
            <a:picLocks noChangeAspect="1"/>
          </p:cNvPicPr>
          <p:nvPr/>
        </p:nvPicPr>
        <p:blipFill>
          <a:blip r:embed="rId2"/>
          <a:stretch>
            <a:fillRect/>
          </a:stretch>
        </p:blipFill>
        <p:spPr>
          <a:xfrm>
            <a:off x="1538835" y="2041070"/>
            <a:ext cx="9114329" cy="3412671"/>
          </a:xfrm>
          <a:prstGeom prst="rect">
            <a:avLst/>
          </a:prstGeom>
        </p:spPr>
      </p:pic>
    </p:spTree>
    <p:extLst>
      <p:ext uri="{BB962C8B-B14F-4D97-AF65-F5344CB8AC3E}">
        <p14:creationId xmlns:p14="http://schemas.microsoft.com/office/powerpoint/2010/main" val="408330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04F2421-2EB1-4498-BA08-547F80FD7448}"/>
              </a:ext>
            </a:extLst>
          </p:cNvPr>
          <p:cNvPicPr>
            <a:picLocks noChangeAspect="1"/>
          </p:cNvPicPr>
          <p:nvPr/>
        </p:nvPicPr>
        <p:blipFill>
          <a:blip r:embed="rId2"/>
          <a:stretch>
            <a:fillRect/>
          </a:stretch>
        </p:blipFill>
        <p:spPr>
          <a:xfrm>
            <a:off x="1433217" y="2091417"/>
            <a:ext cx="9325566" cy="3209925"/>
          </a:xfrm>
          <a:prstGeom prst="rect">
            <a:avLst/>
          </a:prstGeom>
        </p:spPr>
      </p:pic>
    </p:spTree>
    <p:extLst>
      <p:ext uri="{BB962C8B-B14F-4D97-AF65-F5344CB8AC3E}">
        <p14:creationId xmlns:p14="http://schemas.microsoft.com/office/powerpoint/2010/main" val="3282541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5DCB69F-B16B-48D7-92C9-45EE0A428999}"/>
              </a:ext>
            </a:extLst>
          </p:cNvPr>
          <p:cNvPicPr>
            <a:picLocks noChangeAspect="1"/>
          </p:cNvPicPr>
          <p:nvPr/>
        </p:nvPicPr>
        <p:blipFill>
          <a:blip r:embed="rId2"/>
          <a:stretch>
            <a:fillRect/>
          </a:stretch>
        </p:blipFill>
        <p:spPr>
          <a:xfrm>
            <a:off x="1372893" y="2154011"/>
            <a:ext cx="9446214" cy="3234418"/>
          </a:xfrm>
          <a:prstGeom prst="rect">
            <a:avLst/>
          </a:prstGeom>
        </p:spPr>
      </p:pic>
    </p:spTree>
    <p:extLst>
      <p:ext uri="{BB962C8B-B14F-4D97-AF65-F5344CB8AC3E}">
        <p14:creationId xmlns:p14="http://schemas.microsoft.com/office/powerpoint/2010/main" val="165020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A882E5B-4AF3-4174-A4F0-631366B0519B}"/>
              </a:ext>
            </a:extLst>
          </p:cNvPr>
          <p:cNvPicPr>
            <a:picLocks noChangeAspect="1"/>
          </p:cNvPicPr>
          <p:nvPr/>
        </p:nvPicPr>
        <p:blipFill>
          <a:blip r:embed="rId2"/>
          <a:stretch>
            <a:fillRect/>
          </a:stretch>
        </p:blipFill>
        <p:spPr>
          <a:xfrm>
            <a:off x="1496345" y="1885285"/>
            <a:ext cx="9199310" cy="3757613"/>
          </a:xfrm>
          <a:prstGeom prst="rect">
            <a:avLst/>
          </a:prstGeom>
        </p:spPr>
      </p:pic>
    </p:spTree>
    <p:extLst>
      <p:ext uri="{BB962C8B-B14F-4D97-AF65-F5344CB8AC3E}">
        <p14:creationId xmlns:p14="http://schemas.microsoft.com/office/powerpoint/2010/main" val="1821487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2702594-27BC-4CA8-B792-5929FEB92D53}"/>
              </a:ext>
            </a:extLst>
          </p:cNvPr>
          <p:cNvPicPr>
            <a:picLocks noChangeAspect="1"/>
          </p:cNvPicPr>
          <p:nvPr/>
        </p:nvPicPr>
        <p:blipFill>
          <a:blip r:embed="rId2"/>
          <a:stretch>
            <a:fillRect/>
          </a:stretch>
        </p:blipFill>
        <p:spPr>
          <a:xfrm>
            <a:off x="1646449" y="2126797"/>
            <a:ext cx="8899101" cy="3196318"/>
          </a:xfrm>
          <a:prstGeom prst="rect">
            <a:avLst/>
          </a:prstGeom>
        </p:spPr>
      </p:pic>
    </p:spTree>
    <p:extLst>
      <p:ext uri="{BB962C8B-B14F-4D97-AF65-F5344CB8AC3E}">
        <p14:creationId xmlns:p14="http://schemas.microsoft.com/office/powerpoint/2010/main" val="2036560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BB679B9-7B9F-4F42-96CA-171366E1EE14}"/>
              </a:ext>
            </a:extLst>
          </p:cNvPr>
          <p:cNvPicPr>
            <a:picLocks noChangeAspect="1"/>
          </p:cNvPicPr>
          <p:nvPr/>
        </p:nvPicPr>
        <p:blipFill>
          <a:blip r:embed="rId2"/>
          <a:stretch>
            <a:fillRect/>
          </a:stretch>
        </p:blipFill>
        <p:spPr>
          <a:xfrm>
            <a:off x="1892603" y="1763694"/>
            <a:ext cx="8406794" cy="4286250"/>
          </a:xfrm>
          <a:prstGeom prst="rect">
            <a:avLst/>
          </a:prstGeom>
        </p:spPr>
      </p:pic>
    </p:spTree>
    <p:extLst>
      <p:ext uri="{BB962C8B-B14F-4D97-AF65-F5344CB8AC3E}">
        <p14:creationId xmlns:p14="http://schemas.microsoft.com/office/powerpoint/2010/main" val="115151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Elements on a page are broken up into what's called Node Lists. The document keeps an array of all of the HTML elements inside of it.  Each element inside the document does the same.</a:t>
            </a:r>
          </a:p>
        </p:txBody>
      </p:sp>
    </p:spTree>
    <p:extLst>
      <p:ext uri="{BB962C8B-B14F-4D97-AF65-F5344CB8AC3E}">
        <p14:creationId xmlns:p14="http://schemas.microsoft.com/office/powerpoint/2010/main" val="643301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There is a function called </a:t>
            </a:r>
            <a:r>
              <a:rPr lang="en-US" b="1" i="1" dirty="0" err="1"/>
              <a:t>getElementsByTagName</a:t>
            </a:r>
            <a:r>
              <a:rPr lang="en-US" b="1" i="1" dirty="0"/>
              <a:t>() </a:t>
            </a:r>
            <a:r>
              <a:rPr lang="en-US" dirty="0"/>
              <a:t> that works similarly to </a:t>
            </a:r>
            <a:r>
              <a:rPr lang="en-US" b="1" i="1" dirty="0" err="1"/>
              <a:t>getElementById</a:t>
            </a:r>
            <a:r>
              <a:rPr lang="en-US" b="1" i="1" dirty="0"/>
              <a:t>() </a:t>
            </a:r>
            <a:r>
              <a:rPr lang="en-US" dirty="0"/>
              <a:t>except that it will search for all of the elements of a specific tag type and return a list of them.  You can call this function using the document object or by using any other element on the page.</a:t>
            </a:r>
          </a:p>
        </p:txBody>
      </p:sp>
    </p:spTree>
    <p:extLst>
      <p:ext uri="{BB962C8B-B14F-4D97-AF65-F5344CB8AC3E}">
        <p14:creationId xmlns:p14="http://schemas.microsoft.com/office/powerpoint/2010/main" val="815687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This is tremendously useful if you have a group of HTML Elements that you need to alter dynamically.  Rather than having to assign ids to all of them, you can grab hold of them as a group in back end array.</a:t>
            </a:r>
          </a:p>
        </p:txBody>
      </p:sp>
    </p:spTree>
    <p:extLst>
      <p:ext uri="{BB962C8B-B14F-4D97-AF65-F5344CB8AC3E}">
        <p14:creationId xmlns:p14="http://schemas.microsoft.com/office/powerpoint/2010/main" val="194390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An array is an object.  Here, you will learn some of the cornerstone functions used in manipulating it.</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In addition the </a:t>
            </a:r>
            <a:r>
              <a:rPr lang="en-US" b="1" i="1" dirty="0" err="1"/>
              <a:t>getElementsByTagName</a:t>
            </a:r>
            <a:r>
              <a:rPr lang="en-US" b="1" i="1" dirty="0"/>
              <a:t>()</a:t>
            </a:r>
            <a:r>
              <a:rPr lang="en-US" dirty="0"/>
              <a:t>, there is also a function called </a:t>
            </a:r>
            <a:r>
              <a:rPr lang="en-US" b="1" i="1" dirty="0" err="1"/>
              <a:t>getElementsByClassName</a:t>
            </a:r>
            <a:r>
              <a:rPr lang="en-US" b="1" i="1" dirty="0"/>
              <a:t>()</a:t>
            </a:r>
            <a:r>
              <a:rPr lang="en-US" dirty="0"/>
              <a:t> which has a similar result.</a:t>
            </a:r>
          </a:p>
        </p:txBody>
      </p:sp>
    </p:spTree>
    <p:extLst>
      <p:ext uri="{BB962C8B-B14F-4D97-AF65-F5344CB8AC3E}">
        <p14:creationId xmlns:p14="http://schemas.microsoft.com/office/powerpoint/2010/main" val="214915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How does the sort() function work?</a:t>
            </a:r>
          </a:p>
          <a:p>
            <a:pPr lvl="1" fontAlgn="base">
              <a:buFont typeface="Wingdings" panose="05000000000000000000" pitchFamily="2" charset="2"/>
              <a:buChar char="v"/>
            </a:pPr>
            <a:r>
              <a:rPr lang="en-US" dirty="0"/>
              <a:t>The sort() function, among others that belong to arrays, may rely on another function to tell it how to work.  In </a:t>
            </a:r>
            <a:r>
              <a:rPr lang="en-US" dirty="0" err="1"/>
              <a:t>Javascript</a:t>
            </a:r>
            <a:r>
              <a:rPr lang="en-US" dirty="0"/>
              <a:t>, functions are objects and their code can be executed with the purpose of informing another piece of code how or when to work.  You’ll learn more about that as you approach Level 4.</a:t>
            </a:r>
          </a:p>
        </p:txBody>
      </p:sp>
    </p:spTree>
    <p:extLst>
      <p:ext uri="{BB962C8B-B14F-4D97-AF65-F5344CB8AC3E}">
        <p14:creationId xmlns:p14="http://schemas.microsoft.com/office/powerpoint/2010/main" val="2556095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Why doesn’t the reverse() function work?</a:t>
            </a:r>
          </a:p>
          <a:p>
            <a:pPr lvl="1" fontAlgn="base">
              <a:buFont typeface="Wingdings" panose="05000000000000000000" pitchFamily="2" charset="2"/>
              <a:buChar char="v"/>
            </a:pPr>
            <a:r>
              <a:rPr lang="en-US" dirty="0"/>
              <a:t>The reverse() function works.  As with many string functions, arrays have functions that create a temporary duplicate of the array, alter the duplicate, and return the duplicate.  This is a safe way to handle altering objects.</a:t>
            </a:r>
          </a:p>
        </p:txBody>
      </p:sp>
    </p:spTree>
    <p:extLst>
      <p:ext uri="{BB962C8B-B14F-4D97-AF65-F5344CB8AC3E}">
        <p14:creationId xmlns:p14="http://schemas.microsoft.com/office/powerpoint/2010/main" val="1398661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Grocery List</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fontScale="85000" lnSpcReduction="20000"/>
          </a:bodyPr>
          <a:lstStyle/>
          <a:p>
            <a:r>
              <a:rPr lang="en-US" dirty="0"/>
              <a:t>In keeping with the “food” theme, write a grocery list page that allows a user to add </a:t>
            </a:r>
            <a:r>
              <a:rPr lang="en-US" b="1" i="1" dirty="0"/>
              <a:t>and</a:t>
            </a:r>
            <a:r>
              <a:rPr lang="en-US" dirty="0"/>
              <a:t> organize food items.</a:t>
            </a:r>
          </a:p>
          <a:p>
            <a:r>
              <a:rPr lang="en-US" dirty="0"/>
              <a:t>The page should have 3 sections.</a:t>
            </a:r>
          </a:p>
          <a:p>
            <a:pPr lvl="1"/>
            <a:r>
              <a:rPr lang="en-US" i="1" dirty="0"/>
              <a:t>Section 1</a:t>
            </a:r>
            <a:r>
              <a:rPr lang="en-US" dirty="0"/>
              <a:t> should have a text box where the user can enter in a grocery item and a button.  Clicking the button adds the grocery item to the list.</a:t>
            </a:r>
          </a:p>
          <a:p>
            <a:pPr lvl="1"/>
            <a:r>
              <a:rPr lang="en-US" i="1" dirty="0"/>
              <a:t>Section 2 is the</a:t>
            </a:r>
            <a:r>
              <a:rPr lang="en-US" dirty="0"/>
              <a:t> list itself. It consists of a numbered display showing all of the items in the list.  This display should update every time the user adds a new item or moves an item.</a:t>
            </a:r>
          </a:p>
          <a:p>
            <a:pPr lvl="1"/>
            <a:r>
              <a:rPr lang="en-US" i="1" dirty="0"/>
              <a:t>Section 3 is t</a:t>
            </a:r>
            <a:r>
              <a:rPr lang="en-US" dirty="0"/>
              <a:t>he control panel and should have a text box so that the user can specify an item by number.  There should be 3 “buttons” on the control panel.  One button moves the selected item physically up the list (the index decreases by 1).  Another button moves the item physically down the list (the index increases by 1).  The third button removes the item from the list altogether.</a:t>
            </a:r>
          </a:p>
        </p:txBody>
      </p:sp>
    </p:spTree>
    <p:extLst>
      <p:ext uri="{BB962C8B-B14F-4D97-AF65-F5344CB8AC3E}">
        <p14:creationId xmlns:p14="http://schemas.microsoft.com/office/powerpoint/2010/main" val="790816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Grocery List</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When moving an item up or down, swap it with the item in the new position.  For example, if the user wants to move item #2 up, it will change places with item #1.</a:t>
            </a:r>
          </a:p>
          <a:p>
            <a:r>
              <a:rPr lang="en-US" dirty="0"/>
              <a:t>Make sure that the user cannot move an item off of the list.  For example, if the user selects item #0 and chooses to move it up (to slot -1), that should do nothing.</a:t>
            </a:r>
          </a:p>
          <a:p>
            <a:r>
              <a:rPr lang="en-US" dirty="0"/>
              <a:t>When deleting an item from the list, you will use the </a:t>
            </a:r>
            <a:r>
              <a:rPr lang="en-US" b="1" i="1" dirty="0"/>
              <a:t>splice() </a:t>
            </a:r>
            <a:r>
              <a:rPr lang="en-US" dirty="0"/>
              <a:t>function.</a:t>
            </a:r>
          </a:p>
        </p:txBody>
      </p:sp>
    </p:spTree>
    <p:extLst>
      <p:ext uri="{BB962C8B-B14F-4D97-AF65-F5344CB8AC3E}">
        <p14:creationId xmlns:p14="http://schemas.microsoft.com/office/powerpoint/2010/main" val="2433620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Grocery List</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b="1" u="sng" dirty="0"/>
              <a:t>Bonus</a:t>
            </a:r>
            <a:endParaRPr lang="en-US" dirty="0"/>
          </a:p>
          <a:p>
            <a:pPr lvl="1"/>
            <a:r>
              <a:rPr lang="en-US" dirty="0"/>
              <a:t>Code the “Add” button so that, when the user clicks it, it adds the item to the list and clears the text box.</a:t>
            </a:r>
          </a:p>
          <a:p>
            <a:pPr lvl="1"/>
            <a:r>
              <a:rPr lang="en-US" dirty="0"/>
              <a:t>Code the up and down buttons so that the index inside the text box changes as you move the button, keeping the index pointing to the same item as it is moved.</a:t>
            </a:r>
          </a:p>
        </p:txBody>
      </p:sp>
    </p:spTree>
    <p:extLst>
      <p:ext uri="{BB962C8B-B14F-4D97-AF65-F5344CB8AC3E}">
        <p14:creationId xmlns:p14="http://schemas.microsoft.com/office/powerpoint/2010/main" val="387191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An array is an object.  As such, it has its own properties and functions.</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Many of the properties and functions of an array mimic those of strings.  That should make sense to you because, if you think about it, a string is really just an array of characters.</a:t>
            </a:r>
          </a:p>
        </p:txBody>
      </p:sp>
    </p:spTree>
    <p:extLst>
      <p:ext uri="{BB962C8B-B14F-4D97-AF65-F5344CB8AC3E}">
        <p14:creationId xmlns:p14="http://schemas.microsoft.com/office/powerpoint/2010/main" val="19215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dirty="0"/>
              <a:t>Though arrays have a lot of functions, the following is a list of the ones that help you to add and remove items.  You should take some time to review the rest of the functions on w3schools.com.</a:t>
            </a:r>
          </a:p>
          <a:p>
            <a:pPr lvl="1" fontAlgn="base"/>
            <a:r>
              <a:rPr lang="en-US" b="1" i="1" dirty="0"/>
              <a:t>length</a:t>
            </a:r>
            <a:r>
              <a:rPr lang="en-US" dirty="0"/>
              <a:t> gives you the number of items in the array.</a:t>
            </a:r>
            <a:endParaRPr lang="en-US" b="1" i="1" dirty="0"/>
          </a:p>
          <a:p>
            <a:pPr lvl="1" fontAlgn="base"/>
            <a:r>
              <a:rPr lang="en-US" b="1" i="1" dirty="0"/>
              <a:t>push() </a:t>
            </a:r>
            <a:r>
              <a:rPr lang="en-US" dirty="0"/>
              <a:t>adds an item to the end of the array.</a:t>
            </a:r>
            <a:endParaRPr lang="en-US" b="1" i="1" dirty="0"/>
          </a:p>
          <a:p>
            <a:pPr lvl="1" fontAlgn="base"/>
            <a:r>
              <a:rPr lang="en-US" b="1" i="1" dirty="0"/>
              <a:t>unshift() </a:t>
            </a:r>
            <a:r>
              <a:rPr lang="en-US" dirty="0"/>
              <a:t>adds an item to the beginning of the array.</a:t>
            </a:r>
            <a:endParaRPr lang="en-US" b="1" i="1" dirty="0"/>
          </a:p>
          <a:p>
            <a:pPr lvl="1" fontAlgn="base"/>
            <a:r>
              <a:rPr lang="en-US" b="1" i="1" dirty="0"/>
              <a:t>pop() </a:t>
            </a:r>
            <a:r>
              <a:rPr lang="en-US" dirty="0"/>
              <a:t>removes the last item from the array and returns it.</a:t>
            </a:r>
            <a:endParaRPr lang="en-US" b="1" i="1" dirty="0"/>
          </a:p>
          <a:p>
            <a:pPr lvl="1"/>
            <a:r>
              <a:rPr lang="en-US" b="1" i="1" dirty="0"/>
              <a:t>shift() </a:t>
            </a:r>
            <a:r>
              <a:rPr lang="en-US" dirty="0"/>
              <a:t>removes the first item from the array and returns it.</a:t>
            </a:r>
          </a:p>
        </p:txBody>
      </p:sp>
    </p:spTree>
    <p:extLst>
      <p:ext uri="{BB962C8B-B14F-4D97-AF65-F5344CB8AC3E}">
        <p14:creationId xmlns:p14="http://schemas.microsoft.com/office/powerpoint/2010/main" val="244275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698171" y="2052116"/>
            <a:ext cx="9176658" cy="3997828"/>
          </a:xfrm>
        </p:spPr>
        <p:txBody>
          <a:bodyPr>
            <a:normAutofit lnSpcReduction="10000"/>
          </a:bodyPr>
          <a:lstStyle/>
          <a:p>
            <a:pPr marL="0" indent="0">
              <a:buNone/>
            </a:pPr>
            <a:r>
              <a:rPr lang="en-US" dirty="0"/>
              <a:t>The </a:t>
            </a:r>
            <a:r>
              <a:rPr lang="en-US" b="1" i="1" dirty="0"/>
              <a:t>splice() </a:t>
            </a:r>
            <a:r>
              <a:rPr lang="en-US" dirty="0"/>
              <a:t>function can be used to add </a:t>
            </a:r>
            <a:r>
              <a:rPr lang="en-US" i="1" dirty="0"/>
              <a:t>and </a:t>
            </a:r>
            <a:r>
              <a:rPr lang="en-US" dirty="0"/>
              <a:t>remove items from an array.  It takes 2 or more parameters.</a:t>
            </a:r>
          </a:p>
          <a:p>
            <a:pPr marL="0" indent="0">
              <a:buNone/>
            </a:pPr>
            <a:r>
              <a:rPr lang="en-US" b="1" i="1" dirty="0"/>
              <a:t>	</a:t>
            </a:r>
            <a:r>
              <a:rPr lang="en-US" sz="1900" b="1" i="1" dirty="0">
                <a:latin typeface="Courier New" panose="02070309020205020404" pitchFamily="49" charset="0"/>
                <a:cs typeface="Courier New" panose="02070309020205020404" pitchFamily="49" charset="0"/>
              </a:rPr>
              <a:t>splice (</a:t>
            </a:r>
            <a:r>
              <a:rPr lang="en-US" sz="1900" b="1" i="1" dirty="0" err="1">
                <a:latin typeface="Courier New" panose="02070309020205020404" pitchFamily="49" charset="0"/>
                <a:cs typeface="Courier New" panose="02070309020205020404" pitchFamily="49" charset="0"/>
              </a:rPr>
              <a:t>startIdx</a:t>
            </a:r>
            <a:r>
              <a:rPr lang="en-US" sz="1900" b="1" i="1" dirty="0">
                <a:latin typeface="Courier New" panose="02070309020205020404" pitchFamily="49" charset="0"/>
                <a:cs typeface="Courier New" panose="02070309020205020404" pitchFamily="49" charset="0"/>
              </a:rPr>
              <a:t>, </a:t>
            </a:r>
            <a:r>
              <a:rPr lang="en-US" sz="1900" b="1" i="1" dirty="0" err="1">
                <a:latin typeface="Courier New" panose="02070309020205020404" pitchFamily="49" charset="0"/>
                <a:cs typeface="Courier New" panose="02070309020205020404" pitchFamily="49" charset="0"/>
              </a:rPr>
              <a:t>numToDelete</a:t>
            </a:r>
            <a:r>
              <a:rPr lang="en-US" sz="1900" b="1" i="1" dirty="0">
                <a:latin typeface="Courier New" panose="02070309020205020404" pitchFamily="49" charset="0"/>
                <a:cs typeface="Courier New" panose="02070309020205020404" pitchFamily="49" charset="0"/>
              </a:rPr>
              <a:t>, itemToInsert1, itemToInsert2, …, </a:t>
            </a:r>
            <a:r>
              <a:rPr lang="en-US" sz="1900" b="1" i="1" dirty="0" err="1">
                <a:latin typeface="Courier New" panose="02070309020205020404" pitchFamily="49" charset="0"/>
                <a:cs typeface="Courier New" panose="02070309020205020404" pitchFamily="49" charset="0"/>
              </a:rPr>
              <a:t>itemToInsertn</a:t>
            </a:r>
            <a:r>
              <a:rPr lang="en-US" sz="1900" b="1" i="1" dirty="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p>
            <a:pPr lvl="1"/>
            <a:r>
              <a:rPr lang="en-US" dirty="0"/>
              <a:t>The </a:t>
            </a:r>
            <a:r>
              <a:rPr lang="en-US" i="1" dirty="0" err="1"/>
              <a:t>startIdx</a:t>
            </a:r>
            <a:r>
              <a:rPr lang="en-US" i="1" dirty="0"/>
              <a:t> </a:t>
            </a:r>
            <a:r>
              <a:rPr lang="en-US" dirty="0"/>
              <a:t>is the index in the array where you want the function to start working.</a:t>
            </a:r>
          </a:p>
          <a:p>
            <a:pPr lvl="1"/>
            <a:r>
              <a:rPr lang="en-US" dirty="0"/>
              <a:t>The </a:t>
            </a:r>
            <a:r>
              <a:rPr lang="en-US" i="1" dirty="0" err="1"/>
              <a:t>numToDelete</a:t>
            </a:r>
            <a:r>
              <a:rPr lang="en-US" i="1" dirty="0"/>
              <a:t> </a:t>
            </a:r>
            <a:r>
              <a:rPr lang="en-US" dirty="0"/>
              <a:t>parameter tells the function how many items to pull out of the array, starting with the item at </a:t>
            </a:r>
            <a:r>
              <a:rPr lang="en-US" dirty="0" err="1"/>
              <a:t>startIdx</a:t>
            </a:r>
            <a:r>
              <a:rPr lang="en-US" dirty="0"/>
              <a:t>.</a:t>
            </a:r>
          </a:p>
          <a:p>
            <a:pPr lvl="1"/>
            <a:r>
              <a:rPr lang="en-US" dirty="0"/>
              <a:t>The </a:t>
            </a:r>
            <a:r>
              <a:rPr lang="en-US" i="1" dirty="0"/>
              <a:t>item(s)</a:t>
            </a:r>
            <a:r>
              <a:rPr lang="en-US" i="1" dirty="0" err="1"/>
              <a:t>ToInsert</a:t>
            </a:r>
            <a:r>
              <a:rPr lang="en-US" dirty="0"/>
              <a:t> are items that you are adding to the array starting at </a:t>
            </a:r>
            <a:r>
              <a:rPr lang="en-US" dirty="0" err="1"/>
              <a:t>startIdx</a:t>
            </a:r>
            <a:r>
              <a:rPr lang="en-US" dirty="0"/>
              <a:t>.  You can list as many item(s)</a:t>
            </a:r>
            <a:r>
              <a:rPr lang="en-US" dirty="0" err="1"/>
              <a:t>ToInsert</a:t>
            </a:r>
            <a:r>
              <a:rPr lang="en-US" dirty="0"/>
              <a:t> as you like, or none at all.</a:t>
            </a:r>
          </a:p>
        </p:txBody>
      </p:sp>
    </p:spTree>
    <p:extLst>
      <p:ext uri="{BB962C8B-B14F-4D97-AF65-F5344CB8AC3E}">
        <p14:creationId xmlns:p14="http://schemas.microsoft.com/office/powerpoint/2010/main" val="34087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94</TotalTime>
  <Words>651</Words>
  <Application>Microsoft Office PowerPoint</Application>
  <PresentationFormat>Widescreen</PresentationFormat>
  <Paragraphs>77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Courier New</vt:lpstr>
      <vt:lpstr>MS Shell Dlg 2</vt:lpstr>
      <vt:lpstr>Wingdings</vt:lpstr>
      <vt:lpstr>Wingdings 3</vt:lpstr>
      <vt:lpstr>Madison</vt:lpstr>
      <vt:lpstr>Array Manipulation</vt:lpstr>
      <vt:lpstr>OBJECTIVE</vt:lpstr>
      <vt:lpstr>Objective</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FAQ</vt:lpstr>
      <vt:lpstr>FAQ</vt:lpstr>
      <vt:lpstr>FAQ</vt:lpstr>
      <vt:lpstr>ACTIVITY</vt:lpstr>
      <vt:lpstr>Grocery List</vt:lpstr>
      <vt:lpstr>Grocery List</vt:lpstr>
      <vt:lpstr>Grocery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14</cp:revision>
  <dcterms:created xsi:type="dcterms:W3CDTF">2018-06-30T13:23:20Z</dcterms:created>
  <dcterms:modified xsi:type="dcterms:W3CDTF">2018-10-28T13:07:15Z</dcterms:modified>
</cp:coreProperties>
</file>