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57" r:id="rId4"/>
    <p:sldId id="260" r:id="rId5"/>
    <p:sldId id="258" r:id="rId6"/>
    <p:sldId id="289" r:id="rId7"/>
    <p:sldId id="290" r:id="rId8"/>
    <p:sldId id="261" r:id="rId9"/>
    <p:sldId id="262" r:id="rId10"/>
    <p:sldId id="263"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 id="310" r:id="rId31"/>
    <p:sldId id="311" r:id="rId32"/>
    <p:sldId id="312" r:id="rId33"/>
    <p:sldId id="313" r:id="rId34"/>
    <p:sldId id="314" r:id="rId35"/>
    <p:sldId id="315" r:id="rId36"/>
    <p:sldId id="316" r:id="rId37"/>
    <p:sldId id="323" r:id="rId38"/>
    <p:sldId id="317" r:id="rId39"/>
    <p:sldId id="324" r:id="rId40"/>
    <p:sldId id="325" r:id="rId41"/>
    <p:sldId id="326" r:id="rId42"/>
    <p:sldId id="318" r:id="rId43"/>
    <p:sldId id="319" r:id="rId44"/>
    <p:sldId id="320" r:id="rId45"/>
    <p:sldId id="329" r:id="rId46"/>
    <p:sldId id="330" r:id="rId47"/>
    <p:sldId id="331" r:id="rId48"/>
    <p:sldId id="332" r:id="rId49"/>
    <p:sldId id="333" r:id="rId50"/>
    <p:sldId id="334" r:id="rId51"/>
    <p:sldId id="321" r:id="rId52"/>
    <p:sldId id="276" r:id="rId53"/>
    <p:sldId id="277" r:id="rId54"/>
    <p:sldId id="327" r:id="rId55"/>
    <p:sldId id="328" r:id="rId56"/>
    <p:sldId id="281" r:id="rId57"/>
    <p:sldId id="282" r:id="rId58"/>
    <p:sldId id="287" r:id="rId59"/>
    <p:sldId id="288"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96" y="5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6F2B0430-1F0D-441A-A606-11E339A8830A}"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49969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0572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3529773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73348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E02BE0-8B3D-4556-B9BC-24F456F62EEF}"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365148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E02BE0-8B3D-4556-B9BC-24F456F62EEF}" type="datetimeFigureOut">
              <a:rPr lang="en-US" smtClean="0"/>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21739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E02BE0-8B3D-4556-B9BC-24F456F62EEF}" type="datetimeFigureOut">
              <a:rPr lang="en-US" smtClean="0"/>
              <a:t>10/30/2018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15305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E02BE0-8B3D-4556-B9BC-24F456F62EEF}" type="datetimeFigureOut">
              <a:rPr lang="en-US" smtClean="0"/>
              <a:t>10/30/2018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2B0430-1F0D-441A-A606-11E339A8830A}"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60115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5E02BE0-8B3D-4556-B9BC-24F456F62EEF}" type="datetimeFigureOut">
              <a:rPr lang="en-US" smtClean="0"/>
              <a:t>10/30/2018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5560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162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30224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45E02BE0-8B3D-4556-B9BC-24F456F62EEF}" type="datetimeFigureOut">
              <a:rPr lang="en-US" smtClean="0"/>
              <a:t>10/30/2018</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F2B0430-1F0D-441A-A606-11E339A8830A}"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03962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B2370D-8B0E-44F6-B532-6E1560F941E3}"/>
              </a:ext>
            </a:extLst>
          </p:cNvPr>
          <p:cNvSpPr>
            <a:spLocks noGrp="1"/>
          </p:cNvSpPr>
          <p:nvPr>
            <p:ph type="ctrTitle"/>
          </p:nvPr>
        </p:nvSpPr>
        <p:spPr/>
        <p:txBody>
          <a:bodyPr/>
          <a:lstStyle/>
          <a:p>
            <a:r>
              <a:rPr lang="en-US" dirty="0"/>
              <a:t>Constructing Hangman</a:t>
            </a:r>
          </a:p>
        </p:txBody>
      </p:sp>
      <p:sp>
        <p:nvSpPr>
          <p:cNvPr id="3" name="Subtitle 2">
            <a:extLst>
              <a:ext uri="{FF2B5EF4-FFF2-40B4-BE49-F238E27FC236}">
                <a16:creationId xmlns:a16="http://schemas.microsoft.com/office/drawing/2014/main" xmlns="" id="{5AFD3BAC-D689-47DB-BF3C-89CC11FBC1DA}"/>
              </a:ext>
            </a:extLst>
          </p:cNvPr>
          <p:cNvSpPr>
            <a:spLocks noGrp="1"/>
          </p:cNvSpPr>
          <p:nvPr>
            <p:ph type="subTitle" idx="1"/>
          </p:nvPr>
        </p:nvSpPr>
        <p:spPr/>
        <p:txBody>
          <a:bodyPr/>
          <a:lstStyle/>
          <a:p>
            <a:r>
              <a:rPr lang="en-US" dirty="0"/>
              <a:t>Tutorial #28</a:t>
            </a:r>
          </a:p>
        </p:txBody>
      </p:sp>
    </p:spTree>
    <p:extLst>
      <p:ext uri="{BB962C8B-B14F-4D97-AF65-F5344CB8AC3E}">
        <p14:creationId xmlns:p14="http://schemas.microsoft.com/office/powerpoint/2010/main" val="2599923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88A86482-CE0D-4B22-8191-EEF9DFB1762E}"/>
              </a:ext>
            </a:extLst>
          </p:cNvPr>
          <p:cNvPicPr>
            <a:picLocks noChangeAspect="1"/>
          </p:cNvPicPr>
          <p:nvPr/>
        </p:nvPicPr>
        <p:blipFill>
          <a:blip r:embed="rId2"/>
          <a:stretch>
            <a:fillRect/>
          </a:stretch>
        </p:blipFill>
        <p:spPr>
          <a:xfrm>
            <a:off x="2228850" y="818942"/>
            <a:ext cx="8039100" cy="5553075"/>
          </a:xfrm>
          <a:prstGeom prst="rect">
            <a:avLst/>
          </a:prstGeom>
        </p:spPr>
      </p:pic>
    </p:spTree>
    <p:extLst>
      <p:ext uri="{BB962C8B-B14F-4D97-AF65-F5344CB8AC3E}">
        <p14:creationId xmlns:p14="http://schemas.microsoft.com/office/powerpoint/2010/main" val="1654790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Hangman</a:t>
            </a:r>
          </a:p>
        </p:txBody>
      </p:sp>
      <p:pic>
        <p:nvPicPr>
          <p:cNvPr id="3" name="Picture 2">
            <a:extLst>
              <a:ext uri="{FF2B5EF4-FFF2-40B4-BE49-F238E27FC236}">
                <a16:creationId xmlns:a16="http://schemas.microsoft.com/office/drawing/2014/main" xmlns="" id="{FBA351C0-DFA1-4541-B732-F2A277D08F10}"/>
              </a:ext>
            </a:extLst>
          </p:cNvPr>
          <p:cNvPicPr>
            <a:picLocks noChangeAspect="1"/>
          </p:cNvPicPr>
          <p:nvPr/>
        </p:nvPicPr>
        <p:blipFill>
          <a:blip r:embed="rId2"/>
          <a:stretch>
            <a:fillRect/>
          </a:stretch>
        </p:blipFill>
        <p:spPr>
          <a:xfrm>
            <a:off x="2257425" y="1370498"/>
            <a:ext cx="7677150" cy="5191125"/>
          </a:xfrm>
          <a:prstGeom prst="rect">
            <a:avLst/>
          </a:prstGeom>
        </p:spPr>
      </p:pic>
    </p:spTree>
    <p:extLst>
      <p:ext uri="{BB962C8B-B14F-4D97-AF65-F5344CB8AC3E}">
        <p14:creationId xmlns:p14="http://schemas.microsoft.com/office/powerpoint/2010/main" val="2996906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Hangman</a:t>
            </a:r>
          </a:p>
        </p:txBody>
      </p:sp>
      <p:pic>
        <p:nvPicPr>
          <p:cNvPr id="3" name="Picture 2">
            <a:extLst>
              <a:ext uri="{FF2B5EF4-FFF2-40B4-BE49-F238E27FC236}">
                <a16:creationId xmlns:a16="http://schemas.microsoft.com/office/drawing/2014/main" xmlns="" id="{6BCC58FB-4B76-4F3F-9220-B7179EAD5738}"/>
              </a:ext>
            </a:extLst>
          </p:cNvPr>
          <p:cNvPicPr>
            <a:picLocks noChangeAspect="1"/>
          </p:cNvPicPr>
          <p:nvPr/>
        </p:nvPicPr>
        <p:blipFill>
          <a:blip r:embed="rId2"/>
          <a:stretch>
            <a:fillRect/>
          </a:stretch>
        </p:blipFill>
        <p:spPr>
          <a:xfrm>
            <a:off x="1682718" y="1885285"/>
            <a:ext cx="8826563" cy="3944711"/>
          </a:xfrm>
          <a:prstGeom prst="rect">
            <a:avLst/>
          </a:prstGeom>
        </p:spPr>
      </p:pic>
    </p:spTree>
    <p:extLst>
      <p:ext uri="{BB962C8B-B14F-4D97-AF65-F5344CB8AC3E}">
        <p14:creationId xmlns:p14="http://schemas.microsoft.com/office/powerpoint/2010/main" val="3930272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Hangman</a:t>
            </a:r>
          </a:p>
        </p:txBody>
      </p:sp>
      <p:pic>
        <p:nvPicPr>
          <p:cNvPr id="3" name="Picture 2">
            <a:extLst>
              <a:ext uri="{FF2B5EF4-FFF2-40B4-BE49-F238E27FC236}">
                <a16:creationId xmlns:a16="http://schemas.microsoft.com/office/drawing/2014/main" xmlns="" id="{52A7AA2A-DBB3-483B-B9A3-AD717F71CC8E}"/>
              </a:ext>
            </a:extLst>
          </p:cNvPr>
          <p:cNvPicPr>
            <a:picLocks noChangeAspect="1"/>
          </p:cNvPicPr>
          <p:nvPr/>
        </p:nvPicPr>
        <p:blipFill>
          <a:blip r:embed="rId2"/>
          <a:stretch>
            <a:fillRect/>
          </a:stretch>
        </p:blipFill>
        <p:spPr>
          <a:xfrm>
            <a:off x="2075400" y="1571833"/>
            <a:ext cx="8041200" cy="4872510"/>
          </a:xfrm>
          <a:prstGeom prst="rect">
            <a:avLst/>
          </a:prstGeom>
        </p:spPr>
      </p:pic>
    </p:spTree>
    <p:extLst>
      <p:ext uri="{BB962C8B-B14F-4D97-AF65-F5344CB8AC3E}">
        <p14:creationId xmlns:p14="http://schemas.microsoft.com/office/powerpoint/2010/main" val="4019541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1F61FBAB-E853-416A-835F-0217ED0321E1}"/>
              </a:ext>
            </a:extLst>
          </p:cNvPr>
          <p:cNvPicPr>
            <a:picLocks noChangeAspect="1"/>
          </p:cNvPicPr>
          <p:nvPr/>
        </p:nvPicPr>
        <p:blipFill>
          <a:blip r:embed="rId2"/>
          <a:stretch>
            <a:fillRect/>
          </a:stretch>
        </p:blipFill>
        <p:spPr>
          <a:xfrm>
            <a:off x="2280557" y="471487"/>
            <a:ext cx="8052736" cy="5915025"/>
          </a:xfrm>
          <a:prstGeom prst="rect">
            <a:avLst/>
          </a:prstGeom>
        </p:spPr>
      </p:pic>
    </p:spTree>
    <p:extLst>
      <p:ext uri="{BB962C8B-B14F-4D97-AF65-F5344CB8AC3E}">
        <p14:creationId xmlns:p14="http://schemas.microsoft.com/office/powerpoint/2010/main" val="3685160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6492BE8D-6B8E-48A1-B3C0-32097DDCBC31}"/>
              </a:ext>
            </a:extLst>
          </p:cNvPr>
          <p:cNvPicPr>
            <a:picLocks noChangeAspect="1"/>
          </p:cNvPicPr>
          <p:nvPr/>
        </p:nvPicPr>
        <p:blipFill>
          <a:blip r:embed="rId2"/>
          <a:stretch>
            <a:fillRect/>
          </a:stretch>
        </p:blipFill>
        <p:spPr>
          <a:xfrm>
            <a:off x="2414587" y="687840"/>
            <a:ext cx="7362825" cy="5743575"/>
          </a:xfrm>
          <a:prstGeom prst="rect">
            <a:avLst/>
          </a:prstGeom>
        </p:spPr>
      </p:pic>
    </p:spTree>
    <p:extLst>
      <p:ext uri="{BB962C8B-B14F-4D97-AF65-F5344CB8AC3E}">
        <p14:creationId xmlns:p14="http://schemas.microsoft.com/office/powerpoint/2010/main" val="3131581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52D06F4F-5C0B-470B-8B00-98EB858F6085}"/>
              </a:ext>
            </a:extLst>
          </p:cNvPr>
          <p:cNvPicPr>
            <a:picLocks noChangeAspect="1"/>
          </p:cNvPicPr>
          <p:nvPr/>
        </p:nvPicPr>
        <p:blipFill>
          <a:blip r:embed="rId2"/>
          <a:stretch>
            <a:fillRect/>
          </a:stretch>
        </p:blipFill>
        <p:spPr>
          <a:xfrm>
            <a:off x="2409825" y="228600"/>
            <a:ext cx="7372350" cy="6400800"/>
          </a:xfrm>
          <a:prstGeom prst="rect">
            <a:avLst/>
          </a:prstGeom>
        </p:spPr>
      </p:pic>
    </p:spTree>
    <p:extLst>
      <p:ext uri="{BB962C8B-B14F-4D97-AF65-F5344CB8AC3E}">
        <p14:creationId xmlns:p14="http://schemas.microsoft.com/office/powerpoint/2010/main" val="178346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Hangman</a:t>
            </a:r>
          </a:p>
        </p:txBody>
      </p:sp>
      <p:pic>
        <p:nvPicPr>
          <p:cNvPr id="3" name="Picture 2">
            <a:extLst>
              <a:ext uri="{FF2B5EF4-FFF2-40B4-BE49-F238E27FC236}">
                <a16:creationId xmlns:a16="http://schemas.microsoft.com/office/drawing/2014/main" xmlns="" id="{7B6F8F95-6B68-4CD9-9232-DB42C4E23879}"/>
              </a:ext>
            </a:extLst>
          </p:cNvPr>
          <p:cNvPicPr>
            <a:picLocks noChangeAspect="1"/>
          </p:cNvPicPr>
          <p:nvPr/>
        </p:nvPicPr>
        <p:blipFill>
          <a:blip r:embed="rId2"/>
          <a:stretch>
            <a:fillRect/>
          </a:stretch>
        </p:blipFill>
        <p:spPr>
          <a:xfrm>
            <a:off x="1426452" y="2405062"/>
            <a:ext cx="9339095" cy="2567654"/>
          </a:xfrm>
          <a:prstGeom prst="rect">
            <a:avLst/>
          </a:prstGeom>
        </p:spPr>
      </p:pic>
    </p:spTree>
    <p:extLst>
      <p:ext uri="{BB962C8B-B14F-4D97-AF65-F5344CB8AC3E}">
        <p14:creationId xmlns:p14="http://schemas.microsoft.com/office/powerpoint/2010/main" val="3577457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Hangman</a:t>
            </a:r>
          </a:p>
        </p:txBody>
      </p:sp>
      <p:pic>
        <p:nvPicPr>
          <p:cNvPr id="3" name="Picture 2">
            <a:extLst>
              <a:ext uri="{FF2B5EF4-FFF2-40B4-BE49-F238E27FC236}">
                <a16:creationId xmlns:a16="http://schemas.microsoft.com/office/drawing/2014/main" xmlns="" id="{C842D245-80A0-40B2-A0E6-D3BCEF520118}"/>
              </a:ext>
            </a:extLst>
          </p:cNvPr>
          <p:cNvPicPr>
            <a:picLocks noChangeAspect="1"/>
          </p:cNvPicPr>
          <p:nvPr/>
        </p:nvPicPr>
        <p:blipFill>
          <a:blip r:embed="rId2"/>
          <a:stretch>
            <a:fillRect/>
          </a:stretch>
        </p:blipFill>
        <p:spPr>
          <a:xfrm>
            <a:off x="1858113" y="1760083"/>
            <a:ext cx="8475774" cy="4205288"/>
          </a:xfrm>
          <a:prstGeom prst="rect">
            <a:avLst/>
          </a:prstGeom>
        </p:spPr>
      </p:pic>
    </p:spTree>
    <p:extLst>
      <p:ext uri="{BB962C8B-B14F-4D97-AF65-F5344CB8AC3E}">
        <p14:creationId xmlns:p14="http://schemas.microsoft.com/office/powerpoint/2010/main" val="3806973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Hangman</a:t>
            </a:r>
          </a:p>
        </p:txBody>
      </p:sp>
      <p:pic>
        <p:nvPicPr>
          <p:cNvPr id="3" name="Picture 2">
            <a:extLst>
              <a:ext uri="{FF2B5EF4-FFF2-40B4-BE49-F238E27FC236}">
                <a16:creationId xmlns:a16="http://schemas.microsoft.com/office/drawing/2014/main" xmlns="" id="{22DAAA38-9696-4C7B-9416-F7BACC13F454}"/>
              </a:ext>
            </a:extLst>
          </p:cNvPr>
          <p:cNvPicPr>
            <a:picLocks noChangeAspect="1"/>
          </p:cNvPicPr>
          <p:nvPr/>
        </p:nvPicPr>
        <p:blipFill>
          <a:blip r:embed="rId2"/>
          <a:stretch>
            <a:fillRect/>
          </a:stretch>
        </p:blipFill>
        <p:spPr>
          <a:xfrm>
            <a:off x="1565597" y="2293483"/>
            <a:ext cx="9060805" cy="2833688"/>
          </a:xfrm>
          <a:prstGeom prst="rect">
            <a:avLst/>
          </a:prstGeom>
        </p:spPr>
      </p:pic>
    </p:spTree>
    <p:extLst>
      <p:ext uri="{BB962C8B-B14F-4D97-AF65-F5344CB8AC3E}">
        <p14:creationId xmlns:p14="http://schemas.microsoft.com/office/powerpoint/2010/main" val="1398827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OBJECTIVE</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700689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Hangman</a:t>
            </a:r>
          </a:p>
        </p:txBody>
      </p:sp>
      <p:pic>
        <p:nvPicPr>
          <p:cNvPr id="3" name="Picture 2">
            <a:extLst>
              <a:ext uri="{FF2B5EF4-FFF2-40B4-BE49-F238E27FC236}">
                <a16:creationId xmlns:a16="http://schemas.microsoft.com/office/drawing/2014/main" xmlns="" id="{689C3349-3CB2-48C1-BD95-D96E1CF42FE5}"/>
              </a:ext>
            </a:extLst>
          </p:cNvPr>
          <p:cNvPicPr>
            <a:picLocks noChangeAspect="1"/>
          </p:cNvPicPr>
          <p:nvPr/>
        </p:nvPicPr>
        <p:blipFill>
          <a:blip r:embed="rId2"/>
          <a:stretch>
            <a:fillRect/>
          </a:stretch>
        </p:blipFill>
        <p:spPr>
          <a:xfrm>
            <a:off x="1987746" y="1476374"/>
            <a:ext cx="8216507" cy="4880882"/>
          </a:xfrm>
          <a:prstGeom prst="rect">
            <a:avLst/>
          </a:prstGeom>
        </p:spPr>
      </p:pic>
    </p:spTree>
    <p:extLst>
      <p:ext uri="{BB962C8B-B14F-4D97-AF65-F5344CB8AC3E}">
        <p14:creationId xmlns:p14="http://schemas.microsoft.com/office/powerpoint/2010/main" val="570444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Hangman</a:t>
            </a:r>
          </a:p>
        </p:txBody>
      </p:sp>
      <p:pic>
        <p:nvPicPr>
          <p:cNvPr id="3" name="Picture 2">
            <a:extLst>
              <a:ext uri="{FF2B5EF4-FFF2-40B4-BE49-F238E27FC236}">
                <a16:creationId xmlns:a16="http://schemas.microsoft.com/office/drawing/2014/main" xmlns="" id="{7EC6DB69-40EB-4C7F-9403-A1AFC5A51F64}"/>
              </a:ext>
            </a:extLst>
          </p:cNvPr>
          <p:cNvPicPr>
            <a:picLocks noChangeAspect="1"/>
          </p:cNvPicPr>
          <p:nvPr/>
        </p:nvPicPr>
        <p:blipFill>
          <a:blip r:embed="rId2"/>
          <a:stretch>
            <a:fillRect/>
          </a:stretch>
        </p:blipFill>
        <p:spPr>
          <a:xfrm>
            <a:off x="1719932" y="2560980"/>
            <a:ext cx="8752135" cy="2390095"/>
          </a:xfrm>
          <a:prstGeom prst="rect">
            <a:avLst/>
          </a:prstGeom>
        </p:spPr>
      </p:pic>
    </p:spTree>
    <p:extLst>
      <p:ext uri="{BB962C8B-B14F-4D97-AF65-F5344CB8AC3E}">
        <p14:creationId xmlns:p14="http://schemas.microsoft.com/office/powerpoint/2010/main" val="2768158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Hangman</a:t>
            </a:r>
          </a:p>
        </p:txBody>
      </p:sp>
      <p:pic>
        <p:nvPicPr>
          <p:cNvPr id="3" name="Picture 2">
            <a:extLst>
              <a:ext uri="{FF2B5EF4-FFF2-40B4-BE49-F238E27FC236}">
                <a16:creationId xmlns:a16="http://schemas.microsoft.com/office/drawing/2014/main" xmlns="" id="{430652C3-133E-4909-BA46-17C48FDC02B1}"/>
              </a:ext>
            </a:extLst>
          </p:cNvPr>
          <p:cNvPicPr>
            <a:picLocks noChangeAspect="1"/>
          </p:cNvPicPr>
          <p:nvPr/>
        </p:nvPicPr>
        <p:blipFill>
          <a:blip r:embed="rId2"/>
          <a:stretch>
            <a:fillRect/>
          </a:stretch>
        </p:blipFill>
        <p:spPr>
          <a:xfrm>
            <a:off x="1815014" y="1885285"/>
            <a:ext cx="8561972" cy="3712029"/>
          </a:xfrm>
          <a:prstGeom prst="rect">
            <a:avLst/>
          </a:prstGeom>
        </p:spPr>
      </p:pic>
    </p:spTree>
    <p:extLst>
      <p:ext uri="{BB962C8B-B14F-4D97-AF65-F5344CB8AC3E}">
        <p14:creationId xmlns:p14="http://schemas.microsoft.com/office/powerpoint/2010/main" val="1983041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Hangman</a:t>
            </a:r>
          </a:p>
        </p:txBody>
      </p:sp>
      <p:pic>
        <p:nvPicPr>
          <p:cNvPr id="3" name="Picture 2">
            <a:extLst>
              <a:ext uri="{FF2B5EF4-FFF2-40B4-BE49-F238E27FC236}">
                <a16:creationId xmlns:a16="http://schemas.microsoft.com/office/drawing/2014/main" xmlns="" id="{0F53120F-CF39-43ED-96AD-B082F65BED20}"/>
              </a:ext>
            </a:extLst>
          </p:cNvPr>
          <p:cNvPicPr>
            <a:picLocks noChangeAspect="1"/>
          </p:cNvPicPr>
          <p:nvPr/>
        </p:nvPicPr>
        <p:blipFill>
          <a:blip r:embed="rId2"/>
          <a:stretch>
            <a:fillRect/>
          </a:stretch>
        </p:blipFill>
        <p:spPr>
          <a:xfrm>
            <a:off x="1833369" y="1582510"/>
            <a:ext cx="8515256" cy="4630719"/>
          </a:xfrm>
          <a:prstGeom prst="rect">
            <a:avLst/>
          </a:prstGeom>
        </p:spPr>
      </p:pic>
    </p:spTree>
    <p:extLst>
      <p:ext uri="{BB962C8B-B14F-4D97-AF65-F5344CB8AC3E}">
        <p14:creationId xmlns:p14="http://schemas.microsoft.com/office/powerpoint/2010/main" val="134323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Hangman</a:t>
            </a:r>
          </a:p>
        </p:txBody>
      </p:sp>
      <p:pic>
        <p:nvPicPr>
          <p:cNvPr id="3" name="Picture 2">
            <a:extLst>
              <a:ext uri="{FF2B5EF4-FFF2-40B4-BE49-F238E27FC236}">
                <a16:creationId xmlns:a16="http://schemas.microsoft.com/office/drawing/2014/main" xmlns="" id="{3ACCBAF8-FE8B-4B12-BBBB-0804EF3DA4B2}"/>
              </a:ext>
            </a:extLst>
          </p:cNvPr>
          <p:cNvPicPr>
            <a:picLocks noChangeAspect="1"/>
          </p:cNvPicPr>
          <p:nvPr/>
        </p:nvPicPr>
        <p:blipFill>
          <a:blip r:embed="rId2"/>
          <a:stretch>
            <a:fillRect/>
          </a:stretch>
        </p:blipFill>
        <p:spPr>
          <a:xfrm>
            <a:off x="1970599" y="1359353"/>
            <a:ext cx="8250801" cy="5139843"/>
          </a:xfrm>
          <a:prstGeom prst="rect">
            <a:avLst/>
          </a:prstGeom>
        </p:spPr>
      </p:pic>
    </p:spTree>
    <p:extLst>
      <p:ext uri="{BB962C8B-B14F-4D97-AF65-F5344CB8AC3E}">
        <p14:creationId xmlns:p14="http://schemas.microsoft.com/office/powerpoint/2010/main" val="21202090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Hangman</a:t>
            </a:r>
          </a:p>
        </p:txBody>
      </p:sp>
      <p:pic>
        <p:nvPicPr>
          <p:cNvPr id="3" name="Picture 2">
            <a:extLst>
              <a:ext uri="{FF2B5EF4-FFF2-40B4-BE49-F238E27FC236}">
                <a16:creationId xmlns:a16="http://schemas.microsoft.com/office/drawing/2014/main" xmlns="" id="{17AF72F8-97AC-496F-B766-39C83A593A4E}"/>
              </a:ext>
            </a:extLst>
          </p:cNvPr>
          <p:cNvPicPr>
            <a:picLocks noChangeAspect="1"/>
          </p:cNvPicPr>
          <p:nvPr/>
        </p:nvPicPr>
        <p:blipFill>
          <a:blip r:embed="rId2"/>
          <a:stretch>
            <a:fillRect/>
          </a:stretch>
        </p:blipFill>
        <p:spPr>
          <a:xfrm>
            <a:off x="1748363" y="1485899"/>
            <a:ext cx="8695273" cy="4936671"/>
          </a:xfrm>
          <a:prstGeom prst="rect">
            <a:avLst/>
          </a:prstGeom>
        </p:spPr>
      </p:pic>
    </p:spTree>
    <p:extLst>
      <p:ext uri="{BB962C8B-B14F-4D97-AF65-F5344CB8AC3E}">
        <p14:creationId xmlns:p14="http://schemas.microsoft.com/office/powerpoint/2010/main" val="1750836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48BEDB15-4516-494D-B656-988C8B601647}"/>
              </a:ext>
            </a:extLst>
          </p:cNvPr>
          <p:cNvPicPr>
            <a:picLocks noChangeAspect="1"/>
          </p:cNvPicPr>
          <p:nvPr/>
        </p:nvPicPr>
        <p:blipFill>
          <a:blip r:embed="rId2"/>
          <a:stretch>
            <a:fillRect/>
          </a:stretch>
        </p:blipFill>
        <p:spPr>
          <a:xfrm>
            <a:off x="2400300" y="171450"/>
            <a:ext cx="7391400" cy="6515100"/>
          </a:xfrm>
          <a:prstGeom prst="rect">
            <a:avLst/>
          </a:prstGeom>
        </p:spPr>
      </p:pic>
      <p:sp>
        <p:nvSpPr>
          <p:cNvPr id="6" name="Oval 5">
            <a:extLst>
              <a:ext uri="{FF2B5EF4-FFF2-40B4-BE49-F238E27FC236}">
                <a16:creationId xmlns:a16="http://schemas.microsoft.com/office/drawing/2014/main" xmlns="" id="{0ED1ED7A-0ECC-42B1-8CA1-AC2E1312B8C5}"/>
              </a:ext>
            </a:extLst>
          </p:cNvPr>
          <p:cNvSpPr/>
          <p:nvPr/>
        </p:nvSpPr>
        <p:spPr>
          <a:xfrm>
            <a:off x="2612571" y="3265714"/>
            <a:ext cx="1861458" cy="51162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6401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Hangman</a:t>
            </a:r>
          </a:p>
        </p:txBody>
      </p:sp>
      <p:pic>
        <p:nvPicPr>
          <p:cNvPr id="3" name="Picture 2">
            <a:extLst>
              <a:ext uri="{FF2B5EF4-FFF2-40B4-BE49-F238E27FC236}">
                <a16:creationId xmlns:a16="http://schemas.microsoft.com/office/drawing/2014/main" xmlns="" id="{9AB0EE98-0470-49E2-B999-BE76B38004F8}"/>
              </a:ext>
            </a:extLst>
          </p:cNvPr>
          <p:cNvPicPr>
            <a:picLocks noChangeAspect="1"/>
          </p:cNvPicPr>
          <p:nvPr/>
        </p:nvPicPr>
        <p:blipFill>
          <a:blip r:embed="rId2"/>
          <a:stretch>
            <a:fillRect/>
          </a:stretch>
        </p:blipFill>
        <p:spPr>
          <a:xfrm>
            <a:off x="1605988" y="1979158"/>
            <a:ext cx="8980024" cy="3790270"/>
          </a:xfrm>
          <a:prstGeom prst="rect">
            <a:avLst/>
          </a:prstGeom>
        </p:spPr>
      </p:pic>
    </p:spTree>
    <p:extLst>
      <p:ext uri="{BB962C8B-B14F-4D97-AF65-F5344CB8AC3E}">
        <p14:creationId xmlns:p14="http://schemas.microsoft.com/office/powerpoint/2010/main" val="1384368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E8B3121-F0E1-4EB1-A422-F1BB4B7A8B70}"/>
              </a:ext>
            </a:extLst>
          </p:cNvPr>
          <p:cNvPicPr>
            <a:picLocks noChangeAspect="1"/>
          </p:cNvPicPr>
          <p:nvPr/>
        </p:nvPicPr>
        <p:blipFill>
          <a:blip r:embed="rId2"/>
          <a:stretch>
            <a:fillRect/>
          </a:stretch>
        </p:blipFill>
        <p:spPr>
          <a:xfrm>
            <a:off x="2352675" y="195262"/>
            <a:ext cx="7486650" cy="6467475"/>
          </a:xfrm>
          <a:prstGeom prst="rect">
            <a:avLst/>
          </a:prstGeom>
        </p:spPr>
      </p:pic>
    </p:spTree>
    <p:extLst>
      <p:ext uri="{BB962C8B-B14F-4D97-AF65-F5344CB8AC3E}">
        <p14:creationId xmlns:p14="http://schemas.microsoft.com/office/powerpoint/2010/main" val="3816755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Hangman</a:t>
            </a:r>
          </a:p>
        </p:txBody>
      </p:sp>
      <p:pic>
        <p:nvPicPr>
          <p:cNvPr id="3" name="Picture 2">
            <a:extLst>
              <a:ext uri="{FF2B5EF4-FFF2-40B4-BE49-F238E27FC236}">
                <a16:creationId xmlns:a16="http://schemas.microsoft.com/office/drawing/2014/main" xmlns="" id="{C4E03870-528B-4BC7-B958-E72109A182CE}"/>
              </a:ext>
            </a:extLst>
          </p:cNvPr>
          <p:cNvPicPr>
            <a:picLocks noChangeAspect="1"/>
          </p:cNvPicPr>
          <p:nvPr/>
        </p:nvPicPr>
        <p:blipFill>
          <a:blip r:embed="rId2"/>
          <a:stretch>
            <a:fillRect/>
          </a:stretch>
        </p:blipFill>
        <p:spPr>
          <a:xfrm>
            <a:off x="1900969" y="1710626"/>
            <a:ext cx="8390061" cy="4339318"/>
          </a:xfrm>
          <a:prstGeom prst="rect">
            <a:avLst/>
          </a:prstGeom>
        </p:spPr>
      </p:pic>
    </p:spTree>
    <p:extLst>
      <p:ext uri="{BB962C8B-B14F-4D97-AF65-F5344CB8AC3E}">
        <p14:creationId xmlns:p14="http://schemas.microsoft.com/office/powerpoint/2010/main" val="3287924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521A6B-C893-4D3E-AC9A-1E5A26929050}"/>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xmlns="" id="{5D6E94F7-26C9-4736-B48C-D9DBEB41037B}"/>
              </a:ext>
            </a:extLst>
          </p:cNvPr>
          <p:cNvSpPr>
            <a:spLocks noGrp="1"/>
          </p:cNvSpPr>
          <p:nvPr>
            <p:ph idx="1"/>
          </p:nvPr>
        </p:nvSpPr>
        <p:spPr/>
        <p:txBody>
          <a:bodyPr>
            <a:normAutofit/>
          </a:bodyPr>
          <a:lstStyle/>
          <a:p>
            <a:pPr marL="0" indent="0" algn="ctr">
              <a:buNone/>
            </a:pPr>
            <a:r>
              <a:rPr lang="en-US" dirty="0"/>
              <a:t>The objective of this tutorial is for you to learn how to build something from the ground up.</a:t>
            </a:r>
            <a:endParaRPr lang="en-US" sz="4000" b="1" dirty="0"/>
          </a:p>
        </p:txBody>
      </p:sp>
    </p:spTree>
    <p:extLst>
      <p:ext uri="{BB962C8B-B14F-4D97-AF65-F5344CB8AC3E}">
        <p14:creationId xmlns:p14="http://schemas.microsoft.com/office/powerpoint/2010/main" val="3509470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Hangman</a:t>
            </a:r>
          </a:p>
        </p:txBody>
      </p:sp>
      <p:sp>
        <p:nvSpPr>
          <p:cNvPr id="3" name="Content Placeholder 2">
            <a:extLst>
              <a:ext uri="{FF2B5EF4-FFF2-40B4-BE49-F238E27FC236}">
                <a16:creationId xmlns:a16="http://schemas.microsoft.com/office/drawing/2014/main" xmlns="" id="{8A7E0BE3-927D-4BCD-A312-3A3D979FD12E}"/>
              </a:ext>
            </a:extLst>
          </p:cNvPr>
          <p:cNvSpPr>
            <a:spLocks noGrp="1"/>
          </p:cNvSpPr>
          <p:nvPr>
            <p:ph idx="1"/>
          </p:nvPr>
        </p:nvSpPr>
        <p:spPr>
          <a:xfrm>
            <a:off x="1621861" y="1885285"/>
            <a:ext cx="9057025" cy="3997828"/>
          </a:xfrm>
        </p:spPr>
        <p:txBody>
          <a:bodyPr/>
          <a:lstStyle/>
          <a:p>
            <a:pPr marL="0" indent="0" algn="ctr">
              <a:buNone/>
            </a:pPr>
            <a:r>
              <a:rPr lang="en-US" dirty="0"/>
              <a:t>Test this thoroughly?  Any bugs?</a:t>
            </a:r>
          </a:p>
        </p:txBody>
      </p:sp>
    </p:spTree>
    <p:extLst>
      <p:ext uri="{BB962C8B-B14F-4D97-AF65-F5344CB8AC3E}">
        <p14:creationId xmlns:p14="http://schemas.microsoft.com/office/powerpoint/2010/main" val="35303583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Hangman</a:t>
            </a:r>
          </a:p>
        </p:txBody>
      </p:sp>
      <p:sp>
        <p:nvSpPr>
          <p:cNvPr id="3" name="Content Placeholder 2">
            <a:extLst>
              <a:ext uri="{FF2B5EF4-FFF2-40B4-BE49-F238E27FC236}">
                <a16:creationId xmlns:a16="http://schemas.microsoft.com/office/drawing/2014/main" xmlns="" id="{8A7E0BE3-927D-4BCD-A312-3A3D979FD12E}"/>
              </a:ext>
            </a:extLst>
          </p:cNvPr>
          <p:cNvSpPr>
            <a:spLocks noGrp="1"/>
          </p:cNvSpPr>
          <p:nvPr>
            <p:ph idx="1"/>
          </p:nvPr>
        </p:nvSpPr>
        <p:spPr>
          <a:xfrm>
            <a:off x="1621861" y="1885285"/>
            <a:ext cx="3159115" cy="3997828"/>
          </a:xfrm>
        </p:spPr>
        <p:txBody>
          <a:bodyPr/>
          <a:lstStyle/>
          <a:p>
            <a:pPr marL="0" indent="0">
              <a:buNone/>
            </a:pPr>
            <a:r>
              <a:rPr lang="en-US" dirty="0"/>
              <a:t>The bug that has occurred is not your fault.  It was left in there so that you could debug it.  The debugger won’t give you any clues because there are no syntax errors.  You need to go through this thing and figure out what’s wrong.</a:t>
            </a:r>
          </a:p>
        </p:txBody>
      </p:sp>
      <p:pic>
        <p:nvPicPr>
          <p:cNvPr id="5" name="Picture 4">
            <a:extLst>
              <a:ext uri="{FF2B5EF4-FFF2-40B4-BE49-F238E27FC236}">
                <a16:creationId xmlns:a16="http://schemas.microsoft.com/office/drawing/2014/main" xmlns="" id="{DF0A7159-147E-4C68-A6CB-1E4F3AA636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0334" y="1885285"/>
            <a:ext cx="2462893" cy="3947873"/>
          </a:xfrm>
          <a:prstGeom prst="rect">
            <a:avLst/>
          </a:prstGeom>
        </p:spPr>
      </p:pic>
    </p:spTree>
    <p:extLst>
      <p:ext uri="{BB962C8B-B14F-4D97-AF65-F5344CB8AC3E}">
        <p14:creationId xmlns:p14="http://schemas.microsoft.com/office/powerpoint/2010/main" val="34209690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Hangman</a:t>
            </a:r>
          </a:p>
        </p:txBody>
      </p:sp>
      <p:sp>
        <p:nvSpPr>
          <p:cNvPr id="3" name="Content Placeholder 2">
            <a:extLst>
              <a:ext uri="{FF2B5EF4-FFF2-40B4-BE49-F238E27FC236}">
                <a16:creationId xmlns:a16="http://schemas.microsoft.com/office/drawing/2014/main" xmlns="" id="{8A7E0BE3-927D-4BCD-A312-3A3D979FD12E}"/>
              </a:ext>
            </a:extLst>
          </p:cNvPr>
          <p:cNvSpPr>
            <a:spLocks noGrp="1"/>
          </p:cNvSpPr>
          <p:nvPr>
            <p:ph idx="1"/>
          </p:nvPr>
        </p:nvSpPr>
        <p:spPr>
          <a:xfrm>
            <a:off x="1621861" y="1885285"/>
            <a:ext cx="3159115" cy="3997828"/>
          </a:xfrm>
        </p:spPr>
        <p:txBody>
          <a:bodyPr>
            <a:normAutofit fontScale="85000" lnSpcReduction="20000"/>
          </a:bodyPr>
          <a:lstStyle/>
          <a:p>
            <a:pPr marL="0" indent="0">
              <a:buNone/>
            </a:pPr>
            <a:r>
              <a:rPr lang="en-US" dirty="0"/>
              <a:t>When debugging an execution error, the first thing you need to be able to do is reproduce the error.  If you can’t find the problem, you can’t solve the problem.</a:t>
            </a:r>
          </a:p>
          <a:p>
            <a:pPr marL="0" indent="0">
              <a:buNone/>
            </a:pPr>
            <a:r>
              <a:rPr lang="en-US" dirty="0"/>
              <a:t>This particular error occurs when you lose the game.  The gallows cycles through normally as you play, but you still have one more life after the last image.</a:t>
            </a:r>
            <a:br>
              <a:rPr lang="en-US" dirty="0"/>
            </a:br>
            <a:endParaRPr lang="en-US" dirty="0"/>
          </a:p>
        </p:txBody>
      </p:sp>
      <p:pic>
        <p:nvPicPr>
          <p:cNvPr id="5" name="Picture 4">
            <a:extLst>
              <a:ext uri="{FF2B5EF4-FFF2-40B4-BE49-F238E27FC236}">
                <a16:creationId xmlns:a16="http://schemas.microsoft.com/office/drawing/2014/main" xmlns="" id="{607D6C39-2ACC-467B-A606-9FD077C03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8714" y="157162"/>
            <a:ext cx="3781425" cy="6543675"/>
          </a:xfrm>
          <a:prstGeom prst="rect">
            <a:avLst/>
          </a:prstGeom>
        </p:spPr>
      </p:pic>
    </p:spTree>
    <p:extLst>
      <p:ext uri="{BB962C8B-B14F-4D97-AF65-F5344CB8AC3E}">
        <p14:creationId xmlns:p14="http://schemas.microsoft.com/office/powerpoint/2010/main" val="10924547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Hangman</a:t>
            </a:r>
          </a:p>
        </p:txBody>
      </p:sp>
      <p:sp>
        <p:nvSpPr>
          <p:cNvPr id="3" name="Content Placeholder 2">
            <a:extLst>
              <a:ext uri="{FF2B5EF4-FFF2-40B4-BE49-F238E27FC236}">
                <a16:creationId xmlns:a16="http://schemas.microsoft.com/office/drawing/2014/main" xmlns="" id="{8A7E0BE3-927D-4BCD-A312-3A3D979FD12E}"/>
              </a:ext>
            </a:extLst>
          </p:cNvPr>
          <p:cNvSpPr>
            <a:spLocks noGrp="1"/>
          </p:cNvSpPr>
          <p:nvPr>
            <p:ph idx="1"/>
          </p:nvPr>
        </p:nvSpPr>
        <p:spPr>
          <a:xfrm>
            <a:off x="1621861" y="1885285"/>
            <a:ext cx="3159115" cy="3997828"/>
          </a:xfrm>
        </p:spPr>
        <p:txBody>
          <a:bodyPr>
            <a:normAutofit fontScale="85000" lnSpcReduction="20000"/>
          </a:bodyPr>
          <a:lstStyle/>
          <a:p>
            <a:pPr marL="0" indent="0">
              <a:buNone/>
            </a:pPr>
            <a:r>
              <a:rPr lang="en-US" dirty="0"/>
              <a:t>Once you’re able to reproduce the error, the next thing to do is try and narrow it down to a function or a variable.  In this case, the issue is with the gallows so there is either a problem with the </a:t>
            </a:r>
            <a:r>
              <a:rPr lang="en-US" dirty="0" err="1"/>
              <a:t>gallowsIdx</a:t>
            </a:r>
            <a:r>
              <a:rPr lang="en-US" dirty="0"/>
              <a:t> variable or the array itself.</a:t>
            </a:r>
          </a:p>
          <a:p>
            <a:pPr marL="0" indent="0">
              <a:buNone/>
            </a:pPr>
            <a:r>
              <a:rPr lang="en-US" dirty="0"/>
              <a:t>The issue itself is probably occurring in </a:t>
            </a:r>
            <a:r>
              <a:rPr lang="en-US" dirty="0" err="1"/>
              <a:t>checkGameStatus</a:t>
            </a:r>
            <a:r>
              <a:rPr lang="en-US" dirty="0"/>
              <a:t>() because that’s where the variable that stops the game is set.</a:t>
            </a:r>
          </a:p>
        </p:txBody>
      </p:sp>
      <p:pic>
        <p:nvPicPr>
          <p:cNvPr id="5" name="Picture 4">
            <a:extLst>
              <a:ext uri="{FF2B5EF4-FFF2-40B4-BE49-F238E27FC236}">
                <a16:creationId xmlns:a16="http://schemas.microsoft.com/office/drawing/2014/main" xmlns="" id="{52806A61-AB8D-436D-9246-8F71C844B263}"/>
              </a:ext>
            </a:extLst>
          </p:cNvPr>
          <p:cNvPicPr>
            <a:picLocks noChangeAspect="1"/>
          </p:cNvPicPr>
          <p:nvPr/>
        </p:nvPicPr>
        <p:blipFill rotWithShape="1">
          <a:blip r:embed="rId2">
            <a:extLst>
              <a:ext uri="{28A0092B-C50C-407E-A947-70E740481C1C}">
                <a14:useLocalDpi xmlns:a14="http://schemas.microsoft.com/office/drawing/2010/main" val="0"/>
              </a:ext>
            </a:extLst>
          </a:blip>
          <a:srcRect l="26871"/>
          <a:stretch/>
        </p:blipFill>
        <p:spPr>
          <a:xfrm>
            <a:off x="4780976" y="974887"/>
            <a:ext cx="6436179" cy="5276850"/>
          </a:xfrm>
          <a:prstGeom prst="rect">
            <a:avLst/>
          </a:prstGeom>
        </p:spPr>
      </p:pic>
    </p:spTree>
    <p:extLst>
      <p:ext uri="{BB962C8B-B14F-4D97-AF65-F5344CB8AC3E}">
        <p14:creationId xmlns:p14="http://schemas.microsoft.com/office/powerpoint/2010/main" val="36167680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Hangman</a:t>
            </a:r>
          </a:p>
        </p:txBody>
      </p:sp>
      <p:sp>
        <p:nvSpPr>
          <p:cNvPr id="3" name="Content Placeholder 2">
            <a:extLst>
              <a:ext uri="{FF2B5EF4-FFF2-40B4-BE49-F238E27FC236}">
                <a16:creationId xmlns:a16="http://schemas.microsoft.com/office/drawing/2014/main" xmlns="" id="{8A7E0BE3-927D-4BCD-A312-3A3D979FD12E}"/>
              </a:ext>
            </a:extLst>
          </p:cNvPr>
          <p:cNvSpPr>
            <a:spLocks noGrp="1"/>
          </p:cNvSpPr>
          <p:nvPr>
            <p:ph idx="1"/>
          </p:nvPr>
        </p:nvSpPr>
        <p:spPr>
          <a:xfrm>
            <a:off x="1621861" y="1885285"/>
            <a:ext cx="3159115" cy="3997828"/>
          </a:xfrm>
        </p:spPr>
        <p:txBody>
          <a:bodyPr>
            <a:normAutofit fontScale="85000" lnSpcReduction="20000"/>
          </a:bodyPr>
          <a:lstStyle/>
          <a:p>
            <a:pPr marL="0" indent="0">
              <a:buNone/>
            </a:pPr>
            <a:r>
              <a:rPr lang="en-US" dirty="0"/>
              <a:t>The best way to figure out what’s going wrong with a program is to see it in action.  When you go into the debugger, you can view your source code and set break points.</a:t>
            </a:r>
          </a:p>
          <a:p>
            <a:pPr marL="0" indent="0">
              <a:buNone/>
            </a:pPr>
            <a:r>
              <a:rPr lang="en-US" dirty="0"/>
              <a:t>A break point is a point in the code where you want the execution to pause.  With the execution paused, you can check out the values of variables and see how they are developing.</a:t>
            </a:r>
          </a:p>
        </p:txBody>
      </p:sp>
      <p:pic>
        <p:nvPicPr>
          <p:cNvPr id="5" name="Picture 4">
            <a:extLst>
              <a:ext uri="{FF2B5EF4-FFF2-40B4-BE49-F238E27FC236}">
                <a16:creationId xmlns:a16="http://schemas.microsoft.com/office/drawing/2014/main" xmlns="" id="{CC28EA36-B82A-4E24-A178-9BFFC4EFF919}"/>
              </a:ext>
            </a:extLst>
          </p:cNvPr>
          <p:cNvPicPr>
            <a:picLocks noChangeAspect="1"/>
          </p:cNvPicPr>
          <p:nvPr/>
        </p:nvPicPr>
        <p:blipFill rotWithShape="1">
          <a:blip r:embed="rId2">
            <a:extLst>
              <a:ext uri="{28A0092B-C50C-407E-A947-70E740481C1C}">
                <a14:useLocalDpi xmlns:a14="http://schemas.microsoft.com/office/drawing/2010/main" val="0"/>
              </a:ext>
            </a:extLst>
          </a:blip>
          <a:srcRect l="26236"/>
          <a:stretch/>
        </p:blipFill>
        <p:spPr>
          <a:xfrm>
            <a:off x="4865914" y="808056"/>
            <a:ext cx="6337444" cy="5381625"/>
          </a:xfrm>
          <a:prstGeom prst="rect">
            <a:avLst/>
          </a:prstGeom>
        </p:spPr>
      </p:pic>
    </p:spTree>
    <p:extLst>
      <p:ext uri="{BB962C8B-B14F-4D97-AF65-F5344CB8AC3E}">
        <p14:creationId xmlns:p14="http://schemas.microsoft.com/office/powerpoint/2010/main" val="40923611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Hangman</a:t>
            </a:r>
          </a:p>
        </p:txBody>
      </p:sp>
      <p:sp>
        <p:nvSpPr>
          <p:cNvPr id="3" name="Content Placeholder 2">
            <a:extLst>
              <a:ext uri="{FF2B5EF4-FFF2-40B4-BE49-F238E27FC236}">
                <a16:creationId xmlns:a16="http://schemas.microsoft.com/office/drawing/2014/main" xmlns="" id="{8A7E0BE3-927D-4BCD-A312-3A3D979FD12E}"/>
              </a:ext>
            </a:extLst>
          </p:cNvPr>
          <p:cNvSpPr>
            <a:spLocks noGrp="1"/>
          </p:cNvSpPr>
          <p:nvPr>
            <p:ph idx="1"/>
          </p:nvPr>
        </p:nvSpPr>
        <p:spPr>
          <a:xfrm>
            <a:off x="1621861" y="1885285"/>
            <a:ext cx="2580025" cy="3997828"/>
          </a:xfrm>
        </p:spPr>
        <p:txBody>
          <a:bodyPr>
            <a:normAutofit fontScale="85000" lnSpcReduction="10000"/>
          </a:bodyPr>
          <a:lstStyle/>
          <a:p>
            <a:pPr marL="0" indent="0">
              <a:buNone/>
            </a:pPr>
            <a:r>
              <a:rPr lang="en-US" dirty="0"/>
              <a:t>Now, when you run the program, it will stop at that line.  There’s a lot of information available and it will be useful in the future when you have a better understanding of what goes on during the execution of the program.  Right now, though, let’s stick to the variables.</a:t>
            </a:r>
          </a:p>
        </p:txBody>
      </p:sp>
      <p:pic>
        <p:nvPicPr>
          <p:cNvPr id="5" name="Picture 4">
            <a:extLst>
              <a:ext uri="{FF2B5EF4-FFF2-40B4-BE49-F238E27FC236}">
                <a16:creationId xmlns:a16="http://schemas.microsoft.com/office/drawing/2014/main" xmlns="" id="{1D2F5287-CDF5-489B-A558-A7C2D0E5BD6E}"/>
              </a:ext>
            </a:extLst>
          </p:cNvPr>
          <p:cNvPicPr>
            <a:picLocks noChangeAspect="1"/>
          </p:cNvPicPr>
          <p:nvPr/>
        </p:nvPicPr>
        <p:blipFill rotWithShape="1">
          <a:blip r:embed="rId2">
            <a:extLst>
              <a:ext uri="{28A0092B-C50C-407E-A947-70E740481C1C}">
                <a14:useLocalDpi xmlns:a14="http://schemas.microsoft.com/office/drawing/2010/main" val="0"/>
              </a:ext>
            </a:extLst>
          </a:blip>
          <a:srcRect l="18650"/>
          <a:stretch/>
        </p:blipFill>
        <p:spPr>
          <a:xfrm>
            <a:off x="4201886" y="1719943"/>
            <a:ext cx="6986513" cy="3997829"/>
          </a:xfrm>
          <a:prstGeom prst="rect">
            <a:avLst/>
          </a:prstGeom>
        </p:spPr>
      </p:pic>
    </p:spTree>
    <p:extLst>
      <p:ext uri="{BB962C8B-B14F-4D97-AF65-F5344CB8AC3E}">
        <p14:creationId xmlns:p14="http://schemas.microsoft.com/office/powerpoint/2010/main" val="5000025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Hangman</a:t>
            </a:r>
          </a:p>
        </p:txBody>
      </p:sp>
      <p:sp>
        <p:nvSpPr>
          <p:cNvPr id="3" name="Content Placeholder 2">
            <a:extLst>
              <a:ext uri="{FF2B5EF4-FFF2-40B4-BE49-F238E27FC236}">
                <a16:creationId xmlns:a16="http://schemas.microsoft.com/office/drawing/2014/main" xmlns="" id="{8A7E0BE3-927D-4BCD-A312-3A3D979FD12E}"/>
              </a:ext>
            </a:extLst>
          </p:cNvPr>
          <p:cNvSpPr>
            <a:spLocks noGrp="1"/>
          </p:cNvSpPr>
          <p:nvPr>
            <p:ph idx="1"/>
          </p:nvPr>
        </p:nvSpPr>
        <p:spPr>
          <a:xfrm>
            <a:off x="1415033" y="1489326"/>
            <a:ext cx="2950139" cy="5010587"/>
          </a:xfrm>
        </p:spPr>
        <p:txBody>
          <a:bodyPr>
            <a:normAutofit fontScale="85000" lnSpcReduction="20000"/>
          </a:bodyPr>
          <a:lstStyle/>
          <a:p>
            <a:pPr marL="0" indent="0">
              <a:buNone/>
            </a:pPr>
            <a:r>
              <a:rPr lang="en-US" dirty="0"/>
              <a:t>You can check the value of a variable just by hovering over it, but if you want to track variables, you should set up a watch.</a:t>
            </a:r>
          </a:p>
          <a:p>
            <a:pPr marL="0" indent="0">
              <a:buNone/>
            </a:pPr>
            <a:r>
              <a:rPr lang="en-US" dirty="0"/>
              <a:t>Just click on the plus (+) button and type in the name of your variable.  It will then show the value of that variable at that point in the execution.</a:t>
            </a:r>
          </a:p>
          <a:p>
            <a:pPr marL="0" indent="0">
              <a:buNone/>
            </a:pPr>
            <a:r>
              <a:rPr lang="en-US" dirty="0"/>
              <a:t>If your variable is out of scope, meaning that you’ve paused execution outside of where one of your local variables is present, then it will show up as undefined.</a:t>
            </a:r>
          </a:p>
        </p:txBody>
      </p:sp>
      <p:pic>
        <p:nvPicPr>
          <p:cNvPr id="4" name="Picture 3">
            <a:extLst>
              <a:ext uri="{FF2B5EF4-FFF2-40B4-BE49-F238E27FC236}">
                <a16:creationId xmlns:a16="http://schemas.microsoft.com/office/drawing/2014/main" xmlns="" id="{54818628-57E2-4DBA-88E6-A709114A75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3265" y="1422870"/>
            <a:ext cx="6677025" cy="5143500"/>
          </a:xfrm>
          <a:prstGeom prst="rect">
            <a:avLst/>
          </a:prstGeom>
        </p:spPr>
      </p:pic>
    </p:spTree>
    <p:extLst>
      <p:ext uri="{BB962C8B-B14F-4D97-AF65-F5344CB8AC3E}">
        <p14:creationId xmlns:p14="http://schemas.microsoft.com/office/powerpoint/2010/main" val="27769756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Hangman</a:t>
            </a:r>
          </a:p>
        </p:txBody>
      </p:sp>
      <p:sp>
        <p:nvSpPr>
          <p:cNvPr id="3" name="Content Placeholder 2">
            <a:extLst>
              <a:ext uri="{FF2B5EF4-FFF2-40B4-BE49-F238E27FC236}">
                <a16:creationId xmlns:a16="http://schemas.microsoft.com/office/drawing/2014/main" xmlns="" id="{8A7E0BE3-927D-4BCD-A312-3A3D979FD12E}"/>
              </a:ext>
            </a:extLst>
          </p:cNvPr>
          <p:cNvSpPr>
            <a:spLocks noGrp="1"/>
          </p:cNvSpPr>
          <p:nvPr>
            <p:ph idx="1"/>
          </p:nvPr>
        </p:nvSpPr>
        <p:spPr>
          <a:xfrm>
            <a:off x="1262633" y="1337841"/>
            <a:ext cx="9666624" cy="1958930"/>
          </a:xfrm>
        </p:spPr>
        <p:txBody>
          <a:bodyPr>
            <a:normAutofit fontScale="85000" lnSpcReduction="20000"/>
          </a:bodyPr>
          <a:lstStyle/>
          <a:p>
            <a:pPr marL="0" indent="0">
              <a:buNone/>
            </a:pPr>
            <a:r>
              <a:rPr lang="en-US" dirty="0"/>
              <a:t>Our situation only occurs when the player loses the game.  If you know the conditions of your error, then you can alter your variables in mid execution.  This way, we don’t have to play through the whole game.</a:t>
            </a:r>
          </a:p>
          <a:p>
            <a:pPr marL="0" indent="0">
              <a:buNone/>
            </a:pPr>
            <a:r>
              <a:rPr lang="en-US" dirty="0"/>
              <a:t>In the console window, you can type code.  Let’s set the </a:t>
            </a:r>
            <a:r>
              <a:rPr lang="en-US" dirty="0" err="1"/>
              <a:t>gallowsIdx</a:t>
            </a:r>
            <a:r>
              <a:rPr lang="en-US" dirty="0"/>
              <a:t> to 7, which is the length of the array.  This will trigger the code that sets the </a:t>
            </a:r>
            <a:r>
              <a:rPr lang="en-US" dirty="0" err="1"/>
              <a:t>gameStatus</a:t>
            </a:r>
            <a:r>
              <a:rPr lang="en-US" dirty="0"/>
              <a:t> to LOST. Just type the code.  Now your variable is set in memory.</a:t>
            </a:r>
          </a:p>
        </p:txBody>
      </p:sp>
      <p:pic>
        <p:nvPicPr>
          <p:cNvPr id="7" name="Picture 6">
            <a:extLst>
              <a:ext uri="{FF2B5EF4-FFF2-40B4-BE49-F238E27FC236}">
                <a16:creationId xmlns:a16="http://schemas.microsoft.com/office/drawing/2014/main" xmlns="" id="{86291BD4-9573-4A75-A83A-332C137F2F7A}"/>
              </a:ext>
            </a:extLst>
          </p:cNvPr>
          <p:cNvPicPr>
            <a:picLocks noChangeAspect="1"/>
          </p:cNvPicPr>
          <p:nvPr/>
        </p:nvPicPr>
        <p:blipFill rotWithShape="1">
          <a:blip r:embed="rId2">
            <a:extLst>
              <a:ext uri="{28A0092B-C50C-407E-A947-70E740481C1C}">
                <a14:useLocalDpi xmlns:a14="http://schemas.microsoft.com/office/drawing/2010/main" val="0"/>
              </a:ext>
            </a:extLst>
          </a:blip>
          <a:srcRect t="34763"/>
          <a:stretch/>
        </p:blipFill>
        <p:spPr>
          <a:xfrm>
            <a:off x="2308790" y="3561229"/>
            <a:ext cx="8153400" cy="3032356"/>
          </a:xfrm>
          <a:prstGeom prst="rect">
            <a:avLst/>
          </a:prstGeom>
        </p:spPr>
      </p:pic>
    </p:spTree>
    <p:extLst>
      <p:ext uri="{BB962C8B-B14F-4D97-AF65-F5344CB8AC3E}">
        <p14:creationId xmlns:p14="http://schemas.microsoft.com/office/powerpoint/2010/main" val="7431629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Hangman</a:t>
            </a:r>
          </a:p>
        </p:txBody>
      </p:sp>
      <p:sp>
        <p:nvSpPr>
          <p:cNvPr id="3" name="Content Placeholder 2">
            <a:extLst>
              <a:ext uri="{FF2B5EF4-FFF2-40B4-BE49-F238E27FC236}">
                <a16:creationId xmlns:a16="http://schemas.microsoft.com/office/drawing/2014/main" xmlns="" id="{8A7E0BE3-927D-4BCD-A312-3A3D979FD12E}"/>
              </a:ext>
            </a:extLst>
          </p:cNvPr>
          <p:cNvSpPr>
            <a:spLocks noGrp="1"/>
          </p:cNvSpPr>
          <p:nvPr>
            <p:ph idx="1"/>
          </p:nvPr>
        </p:nvSpPr>
        <p:spPr>
          <a:xfrm>
            <a:off x="1621861" y="1885285"/>
            <a:ext cx="9263853" cy="3997828"/>
          </a:xfrm>
        </p:spPr>
        <p:txBody>
          <a:bodyPr>
            <a:normAutofit fontScale="77500" lnSpcReduction="20000"/>
          </a:bodyPr>
          <a:lstStyle/>
          <a:p>
            <a:pPr marL="0" indent="0">
              <a:buNone/>
            </a:pPr>
            <a:r>
              <a:rPr lang="en-US" dirty="0"/>
              <a:t>Now we need to start walking our way through the code.  Above the watch window are some control buttons.</a:t>
            </a:r>
          </a:p>
          <a:p>
            <a:pPr fontAlgn="base"/>
            <a:r>
              <a:rPr lang="en-US" dirty="0"/>
              <a:t>The “play” button (F8) resumes the execution of the code beyond the break point.</a:t>
            </a:r>
          </a:p>
          <a:p>
            <a:pPr fontAlgn="base"/>
            <a:r>
              <a:rPr lang="en-US" dirty="0"/>
              <a:t>The curved arrow (F10) is the “step over” function.  If you are stopped on a function, this will execute the function </a:t>
            </a:r>
            <a:r>
              <a:rPr lang="en-US" i="1" dirty="0"/>
              <a:t>without</a:t>
            </a:r>
            <a:r>
              <a:rPr lang="en-US" dirty="0"/>
              <a:t> stepping into it.</a:t>
            </a:r>
          </a:p>
          <a:p>
            <a:pPr fontAlgn="base"/>
            <a:r>
              <a:rPr lang="en-US" dirty="0"/>
              <a:t>The down arrow (F11) is the “step into” function.  If you are stopped on a function, this will bring you into the function and you can execute it line by line.  This only works with functions that you have defined so don’t get any ideas about stepping into </a:t>
            </a:r>
            <a:r>
              <a:rPr lang="en-US" dirty="0" err="1"/>
              <a:t>getElementById</a:t>
            </a:r>
            <a:r>
              <a:rPr lang="en-US" dirty="0"/>
              <a:t>().</a:t>
            </a:r>
          </a:p>
          <a:p>
            <a:pPr fontAlgn="base"/>
            <a:r>
              <a:rPr lang="en-US" dirty="0"/>
              <a:t>The up arrow (SHIFT + F11) is the “step out of” function.  If you’re executing the code in a function and you’ve seen what you need to see, you can use this to return to the function call.</a:t>
            </a:r>
          </a:p>
        </p:txBody>
      </p:sp>
    </p:spTree>
    <p:extLst>
      <p:ext uri="{BB962C8B-B14F-4D97-AF65-F5344CB8AC3E}">
        <p14:creationId xmlns:p14="http://schemas.microsoft.com/office/powerpoint/2010/main" val="23992822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Hangman</a:t>
            </a:r>
          </a:p>
        </p:txBody>
      </p:sp>
      <p:sp>
        <p:nvSpPr>
          <p:cNvPr id="3" name="Content Placeholder 2">
            <a:extLst>
              <a:ext uri="{FF2B5EF4-FFF2-40B4-BE49-F238E27FC236}">
                <a16:creationId xmlns:a16="http://schemas.microsoft.com/office/drawing/2014/main" xmlns="" id="{8A7E0BE3-927D-4BCD-A312-3A3D979FD12E}"/>
              </a:ext>
            </a:extLst>
          </p:cNvPr>
          <p:cNvSpPr>
            <a:spLocks noGrp="1"/>
          </p:cNvSpPr>
          <p:nvPr>
            <p:ph idx="1"/>
          </p:nvPr>
        </p:nvSpPr>
        <p:spPr>
          <a:xfrm>
            <a:off x="1621861" y="1885285"/>
            <a:ext cx="3159115" cy="3997828"/>
          </a:xfrm>
        </p:spPr>
        <p:txBody>
          <a:bodyPr/>
          <a:lstStyle/>
          <a:p>
            <a:pPr marL="0" indent="0" algn="ctr">
              <a:buNone/>
            </a:pPr>
            <a:r>
              <a:rPr lang="en-US" dirty="0"/>
              <a:t>Text</a:t>
            </a:r>
          </a:p>
        </p:txBody>
      </p:sp>
      <p:pic>
        <p:nvPicPr>
          <p:cNvPr id="5" name="Picture 4">
            <a:extLst>
              <a:ext uri="{FF2B5EF4-FFF2-40B4-BE49-F238E27FC236}">
                <a16:creationId xmlns:a16="http://schemas.microsoft.com/office/drawing/2014/main" xmlns="" id="{0BBF838A-45DD-4CD7-897A-B18134DD47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2212" y="1635579"/>
            <a:ext cx="7267575" cy="4000500"/>
          </a:xfrm>
          <a:prstGeom prst="rect">
            <a:avLst/>
          </a:prstGeom>
        </p:spPr>
      </p:pic>
      <p:sp>
        <p:nvSpPr>
          <p:cNvPr id="6" name="Oval 5">
            <a:extLst>
              <a:ext uri="{FF2B5EF4-FFF2-40B4-BE49-F238E27FC236}">
                <a16:creationId xmlns:a16="http://schemas.microsoft.com/office/drawing/2014/main" xmlns="" id="{601D31E4-1BB5-4218-BCAB-03BE537A2AA6}"/>
              </a:ext>
            </a:extLst>
          </p:cNvPr>
          <p:cNvSpPr/>
          <p:nvPr/>
        </p:nvSpPr>
        <p:spPr>
          <a:xfrm>
            <a:off x="6226629" y="1545771"/>
            <a:ext cx="2841171" cy="107722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6077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TEXTPLANATION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240317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Hangman</a:t>
            </a:r>
          </a:p>
        </p:txBody>
      </p:sp>
      <p:sp>
        <p:nvSpPr>
          <p:cNvPr id="3" name="Content Placeholder 2">
            <a:extLst>
              <a:ext uri="{FF2B5EF4-FFF2-40B4-BE49-F238E27FC236}">
                <a16:creationId xmlns:a16="http://schemas.microsoft.com/office/drawing/2014/main" xmlns="" id="{8A7E0BE3-927D-4BCD-A312-3A3D979FD12E}"/>
              </a:ext>
            </a:extLst>
          </p:cNvPr>
          <p:cNvSpPr>
            <a:spLocks noGrp="1"/>
          </p:cNvSpPr>
          <p:nvPr>
            <p:ph idx="1"/>
          </p:nvPr>
        </p:nvSpPr>
        <p:spPr>
          <a:xfrm>
            <a:off x="1469461" y="1885285"/>
            <a:ext cx="3159115" cy="3997828"/>
          </a:xfrm>
        </p:spPr>
        <p:txBody>
          <a:bodyPr>
            <a:normAutofit fontScale="85000" lnSpcReduction="20000"/>
          </a:bodyPr>
          <a:lstStyle/>
          <a:p>
            <a:pPr marL="0" indent="0">
              <a:buNone/>
            </a:pPr>
            <a:r>
              <a:rPr lang="en-US" dirty="0"/>
              <a:t>It seems to be working.  If I press F10 (use the step over function), it goes to the next line and sets the </a:t>
            </a:r>
            <a:r>
              <a:rPr lang="en-US" dirty="0" err="1"/>
              <a:t>gameStatus</a:t>
            </a:r>
            <a:r>
              <a:rPr lang="en-US" dirty="0"/>
              <a:t> to LOST.</a:t>
            </a:r>
          </a:p>
          <a:p>
            <a:pPr marL="0" indent="0">
              <a:buNone/>
            </a:pPr>
            <a:r>
              <a:rPr lang="en-US" dirty="0"/>
              <a:t>Since this is working, let’s jump into display and see if there’s a front end issue.</a:t>
            </a:r>
          </a:p>
          <a:p>
            <a:pPr marL="0" indent="0">
              <a:buNone/>
            </a:pPr>
            <a:r>
              <a:rPr lang="en-US" dirty="0"/>
              <a:t>Set a breakpoint at the very beginning of display() and press F8 to “play” the page.  It will break as soon as it hits the new breakpoint.</a:t>
            </a:r>
          </a:p>
        </p:txBody>
      </p:sp>
      <p:pic>
        <p:nvPicPr>
          <p:cNvPr id="5" name="Picture 4">
            <a:extLst>
              <a:ext uri="{FF2B5EF4-FFF2-40B4-BE49-F238E27FC236}">
                <a16:creationId xmlns:a16="http://schemas.microsoft.com/office/drawing/2014/main" xmlns="" id="{F7728CF8-9162-4FEB-92F8-D84CE8C6CD8F}"/>
              </a:ext>
            </a:extLst>
          </p:cNvPr>
          <p:cNvPicPr>
            <a:picLocks noChangeAspect="1"/>
          </p:cNvPicPr>
          <p:nvPr/>
        </p:nvPicPr>
        <p:blipFill rotWithShape="1">
          <a:blip r:embed="rId2">
            <a:extLst>
              <a:ext uri="{28A0092B-C50C-407E-A947-70E740481C1C}">
                <a14:useLocalDpi xmlns:a14="http://schemas.microsoft.com/office/drawing/2010/main" val="0"/>
              </a:ext>
            </a:extLst>
          </a:blip>
          <a:srcRect l="8371"/>
          <a:stretch/>
        </p:blipFill>
        <p:spPr>
          <a:xfrm>
            <a:off x="4780975" y="2341149"/>
            <a:ext cx="6371207" cy="3086100"/>
          </a:xfrm>
          <a:prstGeom prst="rect">
            <a:avLst/>
          </a:prstGeom>
        </p:spPr>
      </p:pic>
    </p:spTree>
    <p:extLst>
      <p:ext uri="{BB962C8B-B14F-4D97-AF65-F5344CB8AC3E}">
        <p14:creationId xmlns:p14="http://schemas.microsoft.com/office/powerpoint/2010/main" val="5667226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Hangman</a:t>
            </a:r>
          </a:p>
        </p:txBody>
      </p:sp>
      <p:sp>
        <p:nvSpPr>
          <p:cNvPr id="3" name="Content Placeholder 2">
            <a:extLst>
              <a:ext uri="{FF2B5EF4-FFF2-40B4-BE49-F238E27FC236}">
                <a16:creationId xmlns:a16="http://schemas.microsoft.com/office/drawing/2014/main" xmlns="" id="{8A7E0BE3-927D-4BCD-A312-3A3D979FD12E}"/>
              </a:ext>
            </a:extLst>
          </p:cNvPr>
          <p:cNvSpPr>
            <a:spLocks noGrp="1"/>
          </p:cNvSpPr>
          <p:nvPr>
            <p:ph idx="1"/>
          </p:nvPr>
        </p:nvSpPr>
        <p:spPr>
          <a:xfrm>
            <a:off x="1621861" y="1885285"/>
            <a:ext cx="3159115" cy="3997828"/>
          </a:xfrm>
        </p:spPr>
        <p:txBody>
          <a:bodyPr>
            <a:normAutofit fontScale="92500" lnSpcReduction="20000"/>
          </a:bodyPr>
          <a:lstStyle/>
          <a:p>
            <a:pPr marL="0" indent="0">
              <a:buNone/>
            </a:pPr>
            <a:r>
              <a:rPr lang="en-US" dirty="0"/>
              <a:t>If you take one more step and check the value of </a:t>
            </a:r>
            <a:r>
              <a:rPr lang="en-US" dirty="0" err="1"/>
              <a:t>gallowsImage.src</a:t>
            </a:r>
            <a:r>
              <a:rPr lang="en-US" dirty="0"/>
              <a:t>, you’ll see that it’s undefined.</a:t>
            </a:r>
          </a:p>
          <a:p>
            <a:pPr marL="0" indent="0">
              <a:buNone/>
            </a:pPr>
            <a:r>
              <a:rPr lang="en-US" dirty="0"/>
              <a:t>That means that the value put into that variable was bad.  Since that value came from GALLOWS_IMAGES[</a:t>
            </a:r>
            <a:r>
              <a:rPr lang="en-US" dirty="0" err="1"/>
              <a:t>gallowsIdx</a:t>
            </a:r>
            <a:r>
              <a:rPr lang="en-US" dirty="0"/>
              <a:t>], let’s have a look at that.</a:t>
            </a:r>
            <a:br>
              <a:rPr lang="en-US" dirty="0"/>
            </a:br>
            <a:endParaRPr lang="en-US" dirty="0"/>
          </a:p>
        </p:txBody>
      </p:sp>
      <p:pic>
        <p:nvPicPr>
          <p:cNvPr id="5" name="Picture 4">
            <a:extLst>
              <a:ext uri="{FF2B5EF4-FFF2-40B4-BE49-F238E27FC236}">
                <a16:creationId xmlns:a16="http://schemas.microsoft.com/office/drawing/2014/main" xmlns="" id="{261B139F-28DA-48B6-9647-4B8845A44B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3398" y="2376487"/>
            <a:ext cx="6276975" cy="2105025"/>
          </a:xfrm>
          <a:prstGeom prst="rect">
            <a:avLst/>
          </a:prstGeom>
        </p:spPr>
      </p:pic>
    </p:spTree>
    <p:extLst>
      <p:ext uri="{BB962C8B-B14F-4D97-AF65-F5344CB8AC3E}">
        <p14:creationId xmlns:p14="http://schemas.microsoft.com/office/powerpoint/2010/main" val="38639717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Hangman</a:t>
            </a:r>
          </a:p>
        </p:txBody>
      </p:sp>
      <p:sp>
        <p:nvSpPr>
          <p:cNvPr id="3" name="Content Placeholder 2">
            <a:extLst>
              <a:ext uri="{FF2B5EF4-FFF2-40B4-BE49-F238E27FC236}">
                <a16:creationId xmlns:a16="http://schemas.microsoft.com/office/drawing/2014/main" xmlns="" id="{8A7E0BE3-927D-4BCD-A312-3A3D979FD12E}"/>
              </a:ext>
            </a:extLst>
          </p:cNvPr>
          <p:cNvSpPr>
            <a:spLocks noGrp="1"/>
          </p:cNvSpPr>
          <p:nvPr>
            <p:ph idx="1"/>
          </p:nvPr>
        </p:nvSpPr>
        <p:spPr>
          <a:xfrm>
            <a:off x="1621861" y="1885285"/>
            <a:ext cx="3159115" cy="3997828"/>
          </a:xfrm>
        </p:spPr>
        <p:txBody>
          <a:bodyPr/>
          <a:lstStyle/>
          <a:p>
            <a:pPr marL="0" indent="0" algn="ctr">
              <a:buNone/>
            </a:pPr>
            <a:r>
              <a:rPr lang="en-US" dirty="0"/>
              <a:t>Undefined!  How did that happen?</a:t>
            </a:r>
          </a:p>
        </p:txBody>
      </p:sp>
      <p:pic>
        <p:nvPicPr>
          <p:cNvPr id="5" name="Picture 4">
            <a:extLst>
              <a:ext uri="{FF2B5EF4-FFF2-40B4-BE49-F238E27FC236}">
                <a16:creationId xmlns:a16="http://schemas.microsoft.com/office/drawing/2014/main" xmlns="" id="{6A7F550E-A28F-4EEC-971E-B983D4ADA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2204" y="1885285"/>
            <a:ext cx="5886450" cy="3971925"/>
          </a:xfrm>
          <a:prstGeom prst="rect">
            <a:avLst/>
          </a:prstGeom>
        </p:spPr>
      </p:pic>
      <p:sp>
        <p:nvSpPr>
          <p:cNvPr id="6" name="Oval 5">
            <a:extLst>
              <a:ext uri="{FF2B5EF4-FFF2-40B4-BE49-F238E27FC236}">
                <a16:creationId xmlns:a16="http://schemas.microsoft.com/office/drawing/2014/main" xmlns="" id="{1EACF2A5-4017-4AA1-AEC9-8F325A315C07}"/>
              </a:ext>
            </a:extLst>
          </p:cNvPr>
          <p:cNvSpPr/>
          <p:nvPr/>
        </p:nvSpPr>
        <p:spPr>
          <a:xfrm>
            <a:off x="7750629" y="2691176"/>
            <a:ext cx="2971800" cy="7184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81446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Hangman</a:t>
            </a:r>
          </a:p>
        </p:txBody>
      </p:sp>
      <p:sp>
        <p:nvSpPr>
          <p:cNvPr id="3" name="Content Placeholder 2">
            <a:extLst>
              <a:ext uri="{FF2B5EF4-FFF2-40B4-BE49-F238E27FC236}">
                <a16:creationId xmlns:a16="http://schemas.microsoft.com/office/drawing/2014/main" xmlns="" id="{8A7E0BE3-927D-4BCD-A312-3A3D979FD12E}"/>
              </a:ext>
            </a:extLst>
          </p:cNvPr>
          <p:cNvSpPr>
            <a:spLocks noGrp="1"/>
          </p:cNvSpPr>
          <p:nvPr>
            <p:ph idx="1"/>
          </p:nvPr>
        </p:nvSpPr>
        <p:spPr>
          <a:xfrm>
            <a:off x="1621861" y="1885285"/>
            <a:ext cx="3159115" cy="3997828"/>
          </a:xfrm>
        </p:spPr>
        <p:txBody>
          <a:bodyPr>
            <a:normAutofit/>
          </a:bodyPr>
          <a:lstStyle/>
          <a:p>
            <a:pPr marL="0" indent="0">
              <a:buNone/>
            </a:pPr>
            <a:r>
              <a:rPr lang="en-US" dirty="0"/>
              <a:t>Aha!  Do you see it?</a:t>
            </a:r>
          </a:p>
          <a:p>
            <a:pPr marL="0" indent="0">
              <a:buNone/>
            </a:pPr>
            <a:r>
              <a:rPr lang="en-US" dirty="0" err="1"/>
              <a:t>gallowsIdx</a:t>
            </a:r>
            <a:r>
              <a:rPr lang="en-US" dirty="0"/>
              <a:t> is 7, which is the length of the array.  The indices, however, only go up to 6. We went one index past the end of the array.</a:t>
            </a:r>
          </a:p>
        </p:txBody>
      </p:sp>
      <p:pic>
        <p:nvPicPr>
          <p:cNvPr id="5" name="Picture 4">
            <a:extLst>
              <a:ext uri="{FF2B5EF4-FFF2-40B4-BE49-F238E27FC236}">
                <a16:creationId xmlns:a16="http://schemas.microsoft.com/office/drawing/2014/main" xmlns="" id="{BBD005BD-10AC-4050-9F39-5A2541ACB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0976" y="1885285"/>
            <a:ext cx="6391275" cy="3848100"/>
          </a:xfrm>
          <a:prstGeom prst="rect">
            <a:avLst/>
          </a:prstGeom>
        </p:spPr>
      </p:pic>
    </p:spTree>
    <p:extLst>
      <p:ext uri="{BB962C8B-B14F-4D97-AF65-F5344CB8AC3E}">
        <p14:creationId xmlns:p14="http://schemas.microsoft.com/office/powerpoint/2010/main" val="22423264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Hangman</a:t>
            </a:r>
          </a:p>
        </p:txBody>
      </p:sp>
      <p:pic>
        <p:nvPicPr>
          <p:cNvPr id="3" name="Picture 2"/>
          <p:cNvPicPr>
            <a:picLocks noChangeAspect="1"/>
          </p:cNvPicPr>
          <p:nvPr/>
        </p:nvPicPr>
        <p:blipFill>
          <a:blip r:embed="rId2"/>
          <a:stretch>
            <a:fillRect/>
          </a:stretch>
        </p:blipFill>
        <p:spPr>
          <a:xfrm>
            <a:off x="1968903" y="2216276"/>
            <a:ext cx="8601236" cy="3172587"/>
          </a:xfrm>
          <a:prstGeom prst="rect">
            <a:avLst/>
          </a:prstGeom>
        </p:spPr>
      </p:pic>
    </p:spTree>
    <p:extLst>
      <p:ext uri="{BB962C8B-B14F-4D97-AF65-F5344CB8AC3E}">
        <p14:creationId xmlns:p14="http://schemas.microsoft.com/office/powerpoint/2010/main" val="4520106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Hangman</a:t>
            </a:r>
          </a:p>
        </p:txBody>
      </p:sp>
      <p:pic>
        <p:nvPicPr>
          <p:cNvPr id="3" name="Picture 2"/>
          <p:cNvPicPr>
            <a:picLocks noChangeAspect="1"/>
          </p:cNvPicPr>
          <p:nvPr/>
        </p:nvPicPr>
        <p:blipFill>
          <a:blip r:embed="rId2"/>
          <a:stretch>
            <a:fillRect/>
          </a:stretch>
        </p:blipFill>
        <p:spPr>
          <a:xfrm>
            <a:off x="1588285" y="1885285"/>
            <a:ext cx="9329651" cy="3848481"/>
          </a:xfrm>
          <a:prstGeom prst="rect">
            <a:avLst/>
          </a:prstGeom>
        </p:spPr>
      </p:pic>
    </p:spTree>
    <p:extLst>
      <p:ext uri="{BB962C8B-B14F-4D97-AF65-F5344CB8AC3E}">
        <p14:creationId xmlns:p14="http://schemas.microsoft.com/office/powerpoint/2010/main" val="4631656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Hangman</a:t>
            </a:r>
          </a:p>
        </p:txBody>
      </p:sp>
      <p:pic>
        <p:nvPicPr>
          <p:cNvPr id="3" name="Picture 2"/>
          <p:cNvPicPr>
            <a:picLocks noChangeAspect="1"/>
          </p:cNvPicPr>
          <p:nvPr/>
        </p:nvPicPr>
        <p:blipFill>
          <a:blip r:embed="rId2"/>
          <a:stretch>
            <a:fillRect/>
          </a:stretch>
        </p:blipFill>
        <p:spPr>
          <a:xfrm>
            <a:off x="1791697" y="2124456"/>
            <a:ext cx="8778442" cy="3252216"/>
          </a:xfrm>
          <a:prstGeom prst="rect">
            <a:avLst/>
          </a:prstGeom>
        </p:spPr>
      </p:pic>
    </p:spTree>
    <p:extLst>
      <p:ext uri="{BB962C8B-B14F-4D97-AF65-F5344CB8AC3E}">
        <p14:creationId xmlns:p14="http://schemas.microsoft.com/office/powerpoint/2010/main" val="38100948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Hangman</a:t>
            </a:r>
          </a:p>
        </p:txBody>
      </p:sp>
      <p:pic>
        <p:nvPicPr>
          <p:cNvPr id="3" name="Picture 2"/>
          <p:cNvPicPr>
            <a:picLocks noChangeAspect="1"/>
          </p:cNvPicPr>
          <p:nvPr/>
        </p:nvPicPr>
        <p:blipFill>
          <a:blip r:embed="rId2"/>
          <a:stretch>
            <a:fillRect/>
          </a:stretch>
        </p:blipFill>
        <p:spPr>
          <a:xfrm>
            <a:off x="1590079" y="1634108"/>
            <a:ext cx="8980060" cy="4364355"/>
          </a:xfrm>
          <a:prstGeom prst="rect">
            <a:avLst/>
          </a:prstGeom>
        </p:spPr>
      </p:pic>
    </p:spTree>
    <p:extLst>
      <p:ext uri="{BB962C8B-B14F-4D97-AF65-F5344CB8AC3E}">
        <p14:creationId xmlns:p14="http://schemas.microsoft.com/office/powerpoint/2010/main" val="31115903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Hangman</a:t>
            </a:r>
          </a:p>
        </p:txBody>
      </p:sp>
      <p:pic>
        <p:nvPicPr>
          <p:cNvPr id="3" name="Picture 2"/>
          <p:cNvPicPr>
            <a:picLocks noChangeAspect="1"/>
          </p:cNvPicPr>
          <p:nvPr/>
        </p:nvPicPr>
        <p:blipFill>
          <a:blip r:embed="rId2"/>
          <a:stretch>
            <a:fillRect/>
          </a:stretch>
        </p:blipFill>
        <p:spPr>
          <a:xfrm>
            <a:off x="1280159" y="2591752"/>
            <a:ext cx="9738551" cy="2001745"/>
          </a:xfrm>
          <a:prstGeom prst="rect">
            <a:avLst/>
          </a:prstGeom>
        </p:spPr>
      </p:pic>
    </p:spTree>
    <p:extLst>
      <p:ext uri="{BB962C8B-B14F-4D97-AF65-F5344CB8AC3E}">
        <p14:creationId xmlns:p14="http://schemas.microsoft.com/office/powerpoint/2010/main" val="947156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Hangman</a:t>
            </a:r>
          </a:p>
        </p:txBody>
      </p:sp>
      <p:pic>
        <p:nvPicPr>
          <p:cNvPr id="3" name="Picture 2"/>
          <p:cNvPicPr>
            <a:picLocks noChangeAspect="1"/>
          </p:cNvPicPr>
          <p:nvPr/>
        </p:nvPicPr>
        <p:blipFill>
          <a:blip r:embed="rId2"/>
          <a:stretch>
            <a:fillRect/>
          </a:stretch>
        </p:blipFill>
        <p:spPr>
          <a:xfrm>
            <a:off x="1758232" y="2116074"/>
            <a:ext cx="8811907" cy="3248406"/>
          </a:xfrm>
          <a:prstGeom prst="rect">
            <a:avLst/>
          </a:prstGeom>
        </p:spPr>
      </p:pic>
    </p:spTree>
    <p:extLst>
      <p:ext uri="{BB962C8B-B14F-4D97-AF65-F5344CB8AC3E}">
        <p14:creationId xmlns:p14="http://schemas.microsoft.com/office/powerpoint/2010/main" val="3331942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xmlns="" id="{387EA23C-7A18-44BE-B454-11667FA3370A}"/>
              </a:ext>
            </a:extLst>
          </p:cNvPr>
          <p:cNvSpPr>
            <a:spLocks noGrp="1"/>
          </p:cNvSpPr>
          <p:nvPr>
            <p:ph idx="1"/>
          </p:nvPr>
        </p:nvSpPr>
        <p:spPr/>
        <p:txBody>
          <a:bodyPr/>
          <a:lstStyle/>
          <a:p>
            <a:pPr marL="0" indent="0" algn="just">
              <a:buNone/>
            </a:pPr>
            <a:r>
              <a:rPr lang="en-US" dirty="0"/>
              <a:t>Back when you reached Level 1, you were given a crash course on debugging.  As you move into higher levels, those tools go from being helpful to being absolutely essential.   Let’s face it. Your programs need to work and the odds of them working on the first try are pretty remote.  Those odds don't get better.</a:t>
            </a:r>
          </a:p>
        </p:txBody>
      </p:sp>
    </p:spTree>
    <p:extLst>
      <p:ext uri="{BB962C8B-B14F-4D97-AF65-F5344CB8AC3E}">
        <p14:creationId xmlns:p14="http://schemas.microsoft.com/office/powerpoint/2010/main" val="19735535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Hangman</a:t>
            </a:r>
          </a:p>
        </p:txBody>
      </p:sp>
      <p:pic>
        <p:nvPicPr>
          <p:cNvPr id="3" name="Picture 2"/>
          <p:cNvPicPr>
            <a:picLocks noChangeAspect="1"/>
          </p:cNvPicPr>
          <p:nvPr/>
        </p:nvPicPr>
        <p:blipFill>
          <a:blip r:embed="rId2"/>
          <a:stretch>
            <a:fillRect/>
          </a:stretch>
        </p:blipFill>
        <p:spPr>
          <a:xfrm>
            <a:off x="1577795" y="1709737"/>
            <a:ext cx="8992344" cy="4410647"/>
          </a:xfrm>
          <a:prstGeom prst="rect">
            <a:avLst/>
          </a:prstGeom>
        </p:spPr>
      </p:pic>
    </p:spTree>
    <p:extLst>
      <p:ext uri="{BB962C8B-B14F-4D97-AF65-F5344CB8AC3E}">
        <p14:creationId xmlns:p14="http://schemas.microsoft.com/office/powerpoint/2010/main" val="30555058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Hangman</a:t>
            </a:r>
          </a:p>
        </p:txBody>
      </p:sp>
      <p:sp>
        <p:nvSpPr>
          <p:cNvPr id="3" name="Content Placeholder 2">
            <a:extLst>
              <a:ext uri="{FF2B5EF4-FFF2-40B4-BE49-F238E27FC236}">
                <a16:creationId xmlns:a16="http://schemas.microsoft.com/office/drawing/2014/main" xmlns="" id="{8A7E0BE3-927D-4BCD-A312-3A3D979FD12E}"/>
              </a:ext>
            </a:extLst>
          </p:cNvPr>
          <p:cNvSpPr>
            <a:spLocks noGrp="1"/>
          </p:cNvSpPr>
          <p:nvPr>
            <p:ph idx="1"/>
          </p:nvPr>
        </p:nvSpPr>
        <p:spPr>
          <a:xfrm>
            <a:off x="1621861" y="1885285"/>
            <a:ext cx="9046139" cy="3997828"/>
          </a:xfrm>
        </p:spPr>
        <p:txBody>
          <a:bodyPr>
            <a:normAutofit/>
          </a:bodyPr>
          <a:lstStyle/>
          <a:p>
            <a:pPr marL="0" indent="0">
              <a:buNone/>
            </a:pPr>
            <a:r>
              <a:rPr lang="en-US" dirty="0"/>
              <a:t>There’s a lot more that needs to be done with this program.  There should be a text box that allows the user to make a guess without having to click on each letter.  There should be a reset button.  There should be multiple puzzles, one of which is chosen randomly at the start of the game.  There should definitely be front end styling with CSS.</a:t>
            </a:r>
          </a:p>
          <a:p>
            <a:pPr marL="0" indent="0">
              <a:buNone/>
            </a:pPr>
            <a:r>
              <a:rPr lang="en-US" dirty="0"/>
              <a:t>Implementing these pieces is good practice before moving into your Level 3.</a:t>
            </a:r>
            <a:endParaRPr lang="en-US" dirty="0"/>
          </a:p>
        </p:txBody>
      </p:sp>
    </p:spTree>
    <p:extLst>
      <p:ext uri="{BB962C8B-B14F-4D97-AF65-F5344CB8AC3E}">
        <p14:creationId xmlns:p14="http://schemas.microsoft.com/office/powerpoint/2010/main" val="26103512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 DEEPER MEANING</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5641118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xmlns="" id="{DEED73DB-C2C4-4FB4-8345-168BFD1BAFA3}"/>
              </a:ext>
            </a:extLst>
          </p:cNvPr>
          <p:cNvSpPr>
            <a:spLocks noGrp="1"/>
          </p:cNvSpPr>
          <p:nvPr>
            <p:ph idx="1"/>
          </p:nvPr>
        </p:nvSpPr>
        <p:spPr/>
        <p:txBody>
          <a:bodyPr/>
          <a:lstStyle/>
          <a:p>
            <a:pPr marL="0" indent="0">
              <a:buNone/>
            </a:pPr>
            <a:r>
              <a:rPr lang="en-US" dirty="0"/>
              <a:t>As a programmer, you should live by two rules.</a:t>
            </a:r>
          </a:p>
          <a:p>
            <a:pPr marL="908050" lvl="1" indent="-457200" fontAlgn="base">
              <a:buFont typeface="+mj-lt"/>
              <a:buAutoNum type="arabicPeriod"/>
            </a:pPr>
            <a:r>
              <a:rPr lang="en-US" dirty="0"/>
              <a:t>Code from back to front.</a:t>
            </a:r>
          </a:p>
          <a:p>
            <a:pPr marL="908050" lvl="1" indent="-457200" fontAlgn="base">
              <a:buFont typeface="+mj-lt"/>
              <a:buAutoNum type="arabicPeriod"/>
            </a:pPr>
            <a:r>
              <a:rPr lang="en-US" dirty="0"/>
              <a:t>Code in parts.</a:t>
            </a:r>
          </a:p>
        </p:txBody>
      </p:sp>
    </p:spTree>
    <p:extLst>
      <p:ext uri="{BB962C8B-B14F-4D97-AF65-F5344CB8AC3E}">
        <p14:creationId xmlns:p14="http://schemas.microsoft.com/office/powerpoint/2010/main" val="6433010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xmlns="" id="{DEED73DB-C2C4-4FB4-8345-168BFD1BAFA3}"/>
              </a:ext>
            </a:extLst>
          </p:cNvPr>
          <p:cNvSpPr>
            <a:spLocks noGrp="1"/>
          </p:cNvSpPr>
          <p:nvPr>
            <p:ph idx="1"/>
          </p:nvPr>
        </p:nvSpPr>
        <p:spPr/>
        <p:txBody>
          <a:bodyPr/>
          <a:lstStyle/>
          <a:p>
            <a:pPr marL="0" indent="0" algn="just">
              <a:buNone/>
            </a:pPr>
            <a:r>
              <a:rPr lang="en-US" dirty="0"/>
              <a:t>Coding from back to front means that you will always secure your back end before coding the design of your front end.  Like everything else, this isn't as simple a rule as it seems. You should always have a general idea of what your page is going to look like.  Understanding the interface you're going to create will help you to figure out what pieces you need to make in order to put it all together. But it often happens that the coding of your back end forces you to make changes to your up front design.  If you've already spent a month making your page look pretty, you're not going to want to have to do all of that work over again.</a:t>
            </a:r>
          </a:p>
        </p:txBody>
      </p:sp>
    </p:spTree>
    <p:extLst>
      <p:ext uri="{BB962C8B-B14F-4D97-AF65-F5344CB8AC3E}">
        <p14:creationId xmlns:p14="http://schemas.microsoft.com/office/powerpoint/2010/main" val="15885397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xmlns="" id="{DEED73DB-C2C4-4FB4-8345-168BFD1BAFA3}"/>
              </a:ext>
            </a:extLst>
          </p:cNvPr>
          <p:cNvSpPr>
            <a:spLocks noGrp="1"/>
          </p:cNvSpPr>
          <p:nvPr>
            <p:ph idx="1"/>
          </p:nvPr>
        </p:nvSpPr>
        <p:spPr/>
        <p:txBody>
          <a:bodyPr/>
          <a:lstStyle/>
          <a:p>
            <a:pPr marL="0" indent="0" algn="just">
              <a:buNone/>
            </a:pPr>
            <a:r>
              <a:rPr lang="en-US" dirty="0"/>
              <a:t>Coding in parts is much more straightforward.  During your planning and analysis, your project should naturally break down into pieces.  You should code these pieces individually and </a:t>
            </a:r>
            <a:r>
              <a:rPr lang="en-US" b="1" i="1" dirty="0"/>
              <a:t>test</a:t>
            </a:r>
            <a:r>
              <a:rPr lang="en-US" dirty="0"/>
              <a:t> each piece.  That way, as you add more pieces and discover errors, you'll find that it's easier to track down the bugs.  There’s nothing worse than writing 10000 lines of code and </a:t>
            </a:r>
            <a:r>
              <a:rPr lang="en-US" i="1" dirty="0"/>
              <a:t>then</a:t>
            </a:r>
            <a:r>
              <a:rPr lang="en-US" dirty="0"/>
              <a:t> testing it for the first time.</a:t>
            </a:r>
          </a:p>
        </p:txBody>
      </p:sp>
    </p:spTree>
    <p:extLst>
      <p:ext uri="{BB962C8B-B14F-4D97-AF65-F5344CB8AC3E}">
        <p14:creationId xmlns:p14="http://schemas.microsoft.com/office/powerpoint/2010/main" val="27460953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FAQ</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0048772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D1A67F-02F5-482D-875C-01AD0358874F}"/>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xmlns="" id="{49954CA6-879D-442F-BF73-1F991BDC4965}"/>
              </a:ext>
            </a:extLst>
          </p:cNvPr>
          <p:cNvSpPr>
            <a:spLocks noGrp="1"/>
          </p:cNvSpPr>
          <p:nvPr>
            <p:ph idx="1"/>
          </p:nvPr>
        </p:nvSpPr>
        <p:spPr/>
        <p:txBody>
          <a:bodyPr/>
          <a:lstStyle/>
          <a:p>
            <a:pPr fontAlgn="base"/>
            <a:r>
              <a:rPr lang="en-US" dirty="0"/>
              <a:t>Do I need to debug every program?</a:t>
            </a:r>
          </a:p>
          <a:p>
            <a:pPr lvl="1" fontAlgn="base">
              <a:buFont typeface="Wingdings" panose="05000000000000000000" pitchFamily="2" charset="2"/>
              <a:buChar char="v"/>
            </a:pPr>
            <a:r>
              <a:rPr lang="en-US" dirty="0"/>
              <a:t>Unless you have your own private tester, yes.  It’s good to have others try your code. They are more likely to break it and they can give you feedback on the interface..</a:t>
            </a:r>
          </a:p>
        </p:txBody>
      </p:sp>
    </p:spTree>
    <p:extLst>
      <p:ext uri="{BB962C8B-B14F-4D97-AF65-F5344CB8AC3E}">
        <p14:creationId xmlns:p14="http://schemas.microsoft.com/office/powerpoint/2010/main" val="25560956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ACTIVITY</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3481972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C16554-F731-4334-A0EA-B3902E8250B2}"/>
              </a:ext>
            </a:extLst>
          </p:cNvPr>
          <p:cNvSpPr>
            <a:spLocks noGrp="1"/>
          </p:cNvSpPr>
          <p:nvPr>
            <p:ph type="title"/>
          </p:nvPr>
        </p:nvSpPr>
        <p:spPr/>
        <p:txBody>
          <a:bodyPr/>
          <a:lstStyle/>
          <a:p>
            <a:r>
              <a:rPr lang="en-US" dirty="0"/>
              <a:t>Level 3</a:t>
            </a:r>
          </a:p>
        </p:txBody>
      </p:sp>
      <p:sp>
        <p:nvSpPr>
          <p:cNvPr id="3" name="Content Placeholder 2">
            <a:extLst>
              <a:ext uri="{FF2B5EF4-FFF2-40B4-BE49-F238E27FC236}">
                <a16:creationId xmlns:a16="http://schemas.microsoft.com/office/drawing/2014/main" xmlns="" id="{622EDE31-66D5-4DE9-B123-FC5285D0A943}"/>
              </a:ext>
            </a:extLst>
          </p:cNvPr>
          <p:cNvSpPr>
            <a:spLocks noGrp="1"/>
          </p:cNvSpPr>
          <p:nvPr>
            <p:ph idx="1"/>
          </p:nvPr>
        </p:nvSpPr>
        <p:spPr>
          <a:xfrm>
            <a:off x="2224959" y="2015540"/>
            <a:ext cx="7796540" cy="3997828"/>
          </a:xfrm>
        </p:spPr>
        <p:txBody>
          <a:bodyPr>
            <a:normAutofit/>
          </a:bodyPr>
          <a:lstStyle/>
          <a:p>
            <a:pPr marL="0" indent="0" algn="ctr">
              <a:buNone/>
            </a:pPr>
            <a:r>
              <a:rPr lang="en-US" dirty="0"/>
              <a:t>Choose and complete a Level 3 Project.</a:t>
            </a:r>
          </a:p>
          <a:p>
            <a:pPr marL="0" indent="0" algn="ctr">
              <a:buNone/>
            </a:pPr>
            <a:r>
              <a:rPr lang="en-US" dirty="0"/>
              <a:t>You’re ready.</a:t>
            </a:r>
          </a:p>
        </p:txBody>
      </p:sp>
    </p:spTree>
    <p:extLst>
      <p:ext uri="{BB962C8B-B14F-4D97-AF65-F5344CB8AC3E}">
        <p14:creationId xmlns:p14="http://schemas.microsoft.com/office/powerpoint/2010/main" val="790816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xmlns="" id="{387EA23C-7A18-44BE-B454-11667FA3370A}"/>
              </a:ext>
            </a:extLst>
          </p:cNvPr>
          <p:cNvSpPr>
            <a:spLocks noGrp="1"/>
          </p:cNvSpPr>
          <p:nvPr>
            <p:ph idx="1"/>
          </p:nvPr>
        </p:nvSpPr>
        <p:spPr/>
        <p:txBody>
          <a:bodyPr/>
          <a:lstStyle/>
          <a:p>
            <a:pPr marL="0" indent="0" algn="just">
              <a:buNone/>
            </a:pPr>
            <a:r>
              <a:rPr lang="en-US" dirty="0"/>
              <a:t>When testing and debugging, the first thing you need to do is identify and replicate the problem.  If you can't recreate the circumstances under which the problem occurs, you can't isolate the problem.</a:t>
            </a:r>
          </a:p>
        </p:txBody>
      </p:sp>
    </p:spTree>
    <p:extLst>
      <p:ext uri="{BB962C8B-B14F-4D97-AF65-F5344CB8AC3E}">
        <p14:creationId xmlns:p14="http://schemas.microsoft.com/office/powerpoint/2010/main" val="1030900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xmlns="" id="{387EA23C-7A18-44BE-B454-11667FA3370A}"/>
              </a:ext>
            </a:extLst>
          </p:cNvPr>
          <p:cNvSpPr>
            <a:spLocks noGrp="1"/>
          </p:cNvSpPr>
          <p:nvPr>
            <p:ph idx="1"/>
          </p:nvPr>
        </p:nvSpPr>
        <p:spPr/>
        <p:txBody>
          <a:bodyPr>
            <a:normAutofit lnSpcReduction="10000"/>
          </a:bodyPr>
          <a:lstStyle/>
          <a:p>
            <a:pPr marL="0" indent="0" algn="just">
              <a:buNone/>
            </a:pPr>
            <a:r>
              <a:rPr lang="en-US" dirty="0"/>
              <a:t>Once you've got your error in your sights, it's time to target the cause.  Usually, there will be some clue in the variables. One of the most effective debugging tools is the ability to step through your program line by line and see how the variables behave.  Your debugger offers you the ability to step into, out of, and over functions. There’s a watch window into which you can load your variable names and see how their values change as you go.  You can set breakpoints so that execution will stop when you want it to stop and you can go from there. Finally, you have the console, a text output window that you can use to manipulate your code as you debug it.</a:t>
            </a:r>
          </a:p>
        </p:txBody>
      </p:sp>
    </p:spTree>
    <p:extLst>
      <p:ext uri="{BB962C8B-B14F-4D97-AF65-F5344CB8AC3E}">
        <p14:creationId xmlns:p14="http://schemas.microsoft.com/office/powerpoint/2010/main" val="3043827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CONSTRUCTION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4113803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008A01-226A-4315-B523-B032A574679E}"/>
              </a:ext>
            </a:extLst>
          </p:cNvPr>
          <p:cNvSpPr>
            <a:spLocks noGrp="1"/>
          </p:cNvSpPr>
          <p:nvPr>
            <p:ph type="title"/>
          </p:nvPr>
        </p:nvSpPr>
        <p:spPr/>
        <p:txBody>
          <a:bodyPr/>
          <a:lstStyle/>
          <a:p>
            <a:r>
              <a:rPr lang="en-US" dirty="0"/>
              <a:t>Construction</a:t>
            </a:r>
          </a:p>
        </p:txBody>
      </p:sp>
      <p:sp>
        <p:nvSpPr>
          <p:cNvPr id="3" name="Content Placeholder 2">
            <a:extLst>
              <a:ext uri="{FF2B5EF4-FFF2-40B4-BE49-F238E27FC236}">
                <a16:creationId xmlns:a16="http://schemas.microsoft.com/office/drawing/2014/main" xmlns="" id="{C7F042C5-0C22-4879-8EAC-852903D62FED}"/>
              </a:ext>
            </a:extLst>
          </p:cNvPr>
          <p:cNvSpPr>
            <a:spLocks noGrp="1"/>
          </p:cNvSpPr>
          <p:nvPr>
            <p:ph idx="1"/>
          </p:nvPr>
        </p:nvSpPr>
        <p:spPr/>
        <p:txBody>
          <a:bodyPr>
            <a:normAutofit/>
          </a:bodyPr>
          <a:lstStyle/>
          <a:p>
            <a:pPr marL="457200" indent="-457200" fontAlgn="base">
              <a:buFont typeface="+mj-lt"/>
              <a:buAutoNum type="arabicPeriod"/>
            </a:pPr>
            <a:r>
              <a:rPr lang="en-US" dirty="0"/>
              <a:t>Create a folder somewhere on your drive and label it Hangman.</a:t>
            </a:r>
          </a:p>
          <a:p>
            <a:pPr marL="457200" indent="-457200" fontAlgn="base">
              <a:buFont typeface="+mj-lt"/>
              <a:buAutoNum type="arabicPeriod"/>
            </a:pPr>
            <a:r>
              <a:rPr lang="en-US" dirty="0"/>
              <a:t>Open up notepad++.</a:t>
            </a:r>
          </a:p>
          <a:p>
            <a:pPr marL="457200" indent="-457200" fontAlgn="base">
              <a:buFont typeface="+mj-lt"/>
              <a:buAutoNum type="arabicPeriod"/>
            </a:pPr>
            <a:r>
              <a:rPr lang="en-US" dirty="0"/>
              <a:t>Save the empty file to your folder and name the file “index.html”.</a:t>
            </a:r>
          </a:p>
          <a:p>
            <a:pPr marL="800100" lvl="1" indent="-342900" fontAlgn="base">
              <a:buFont typeface="+mj-lt"/>
              <a:buAutoNum type="alphaLcParenR"/>
            </a:pPr>
            <a:r>
              <a:rPr lang="en-US" dirty="0"/>
              <a:t>All first pages on a website are called index.</a:t>
            </a:r>
          </a:p>
          <a:p>
            <a:pPr marL="457200" indent="-457200">
              <a:buFont typeface="+mj-lt"/>
              <a:buAutoNum type="arabicPeriod"/>
            </a:pPr>
            <a:r>
              <a:rPr lang="en-US" dirty="0"/>
              <a:t>This is a long construction so have patience with it and look for the changes.  Try things as they happen and debug as you go.</a:t>
            </a:r>
          </a:p>
        </p:txBody>
      </p:sp>
    </p:spTree>
    <p:extLst>
      <p:ext uri="{BB962C8B-B14F-4D97-AF65-F5344CB8AC3E}">
        <p14:creationId xmlns:p14="http://schemas.microsoft.com/office/powerpoint/2010/main" val="41754023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85</TotalTime>
  <Words>576</Words>
  <Application>Microsoft Office PowerPoint</Application>
  <PresentationFormat>Widescreen</PresentationFormat>
  <Paragraphs>102</Paragraphs>
  <Slides>59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MS Shell Dlg 2</vt:lpstr>
      <vt:lpstr>Wingdings</vt:lpstr>
      <vt:lpstr>Wingdings 3</vt:lpstr>
      <vt:lpstr>Madison</vt:lpstr>
      <vt:lpstr>Constructing Hangman</vt:lpstr>
      <vt:lpstr>OBJECTIVE</vt:lpstr>
      <vt:lpstr>Objective</vt:lpstr>
      <vt:lpstr>TEXTPLANATION</vt:lpstr>
      <vt:lpstr>Textplanation</vt:lpstr>
      <vt:lpstr>Textplanation</vt:lpstr>
      <vt:lpstr>Textplanation</vt:lpstr>
      <vt:lpstr>CONSTRUCTION</vt:lpstr>
      <vt:lpstr>Construction</vt:lpstr>
      <vt:lpstr>PowerPoint Presentation</vt:lpstr>
      <vt:lpstr>Hangman</vt:lpstr>
      <vt:lpstr>Hangman</vt:lpstr>
      <vt:lpstr>Hangman</vt:lpstr>
      <vt:lpstr>PowerPoint Presentation</vt:lpstr>
      <vt:lpstr>PowerPoint Presentation</vt:lpstr>
      <vt:lpstr>PowerPoint Presentation</vt:lpstr>
      <vt:lpstr>Hangman</vt:lpstr>
      <vt:lpstr>Hangman</vt:lpstr>
      <vt:lpstr>Hangman</vt:lpstr>
      <vt:lpstr>Hangman</vt:lpstr>
      <vt:lpstr>Hangman</vt:lpstr>
      <vt:lpstr>Hangman</vt:lpstr>
      <vt:lpstr>Hangman</vt:lpstr>
      <vt:lpstr>Hangman</vt:lpstr>
      <vt:lpstr>Hangman</vt:lpstr>
      <vt:lpstr>PowerPoint Presentation</vt:lpstr>
      <vt:lpstr>Hangman</vt:lpstr>
      <vt:lpstr>PowerPoint Presentation</vt:lpstr>
      <vt:lpstr>Hangman</vt:lpstr>
      <vt:lpstr>Hangman</vt:lpstr>
      <vt:lpstr>Hangman</vt:lpstr>
      <vt:lpstr>Hangman</vt:lpstr>
      <vt:lpstr>Hangman</vt:lpstr>
      <vt:lpstr>Hangman</vt:lpstr>
      <vt:lpstr>Hangman</vt:lpstr>
      <vt:lpstr>Hangman</vt:lpstr>
      <vt:lpstr>Hangman</vt:lpstr>
      <vt:lpstr>Hangman</vt:lpstr>
      <vt:lpstr>Hangman</vt:lpstr>
      <vt:lpstr>Hangman</vt:lpstr>
      <vt:lpstr>Hangman</vt:lpstr>
      <vt:lpstr>Hangman</vt:lpstr>
      <vt:lpstr>Hangman</vt:lpstr>
      <vt:lpstr>Hangman</vt:lpstr>
      <vt:lpstr>Hangman</vt:lpstr>
      <vt:lpstr>Hangman</vt:lpstr>
      <vt:lpstr>Hangman</vt:lpstr>
      <vt:lpstr>Hangman</vt:lpstr>
      <vt:lpstr>Hangman</vt:lpstr>
      <vt:lpstr>Hangman</vt:lpstr>
      <vt:lpstr>Hangman</vt:lpstr>
      <vt:lpstr>A DEEPER MEANING</vt:lpstr>
      <vt:lpstr>A Deeper Meaning</vt:lpstr>
      <vt:lpstr>A Deeper Meaning</vt:lpstr>
      <vt:lpstr>A Deeper Meaning</vt:lpstr>
      <vt:lpstr>FAQ</vt:lpstr>
      <vt:lpstr>FAQ</vt:lpstr>
      <vt:lpstr>ACTIVITY</vt:lpstr>
      <vt:lpstr>Level 3</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Anatomy of a Web Page</dc:title>
  <dc:creator>Ivan Turner</dc:creator>
  <cp:lastModifiedBy>Turner Ivan  (13K430)</cp:lastModifiedBy>
  <cp:revision>16</cp:revision>
  <dcterms:created xsi:type="dcterms:W3CDTF">2018-06-30T13:23:20Z</dcterms:created>
  <dcterms:modified xsi:type="dcterms:W3CDTF">2018-10-30T11:31:05Z</dcterms:modified>
</cp:coreProperties>
</file>