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61" r:id="rId10"/>
    <p:sldId id="262" r:id="rId11"/>
    <p:sldId id="263" r:id="rId12"/>
    <p:sldId id="292" r:id="rId13"/>
    <p:sldId id="293" r:id="rId14"/>
    <p:sldId id="294" r:id="rId15"/>
    <p:sldId id="295" r:id="rId16"/>
    <p:sldId id="276" r:id="rId17"/>
    <p:sldId id="277" r:id="rId18"/>
    <p:sldId id="296" r:id="rId19"/>
    <p:sldId id="297" r:id="rId20"/>
    <p:sldId id="298" r:id="rId21"/>
    <p:sldId id="299" r:id="rId22"/>
    <p:sldId id="300" r:id="rId23"/>
    <p:sldId id="301" r:id="rId24"/>
    <p:sldId id="302" r:id="rId25"/>
    <p:sldId id="281" r:id="rId26"/>
    <p:sldId id="282" r:id="rId27"/>
    <p:sldId id="287" r:id="rId28"/>
    <p:sldId id="303"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90" y="-5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11/28/2018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omedumbanimesit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B2370D-8B0E-44F6-B532-6E1560F941E3}"/>
              </a:ext>
            </a:extLst>
          </p:cNvPr>
          <p:cNvSpPr>
            <a:spLocks noGrp="1"/>
          </p:cNvSpPr>
          <p:nvPr>
            <p:ph type="ctrTitle"/>
          </p:nvPr>
        </p:nvSpPr>
        <p:spPr/>
        <p:txBody>
          <a:bodyPr/>
          <a:lstStyle/>
          <a:p>
            <a:r>
              <a:rPr lang="en-US" dirty="0"/>
              <a:t>Site Navigation</a:t>
            </a:r>
          </a:p>
        </p:txBody>
      </p:sp>
      <p:sp>
        <p:nvSpPr>
          <p:cNvPr id="3" name="Subtitle 2">
            <a:extLst>
              <a:ext uri="{FF2B5EF4-FFF2-40B4-BE49-F238E27FC236}">
                <a16:creationId xmlns="" xmlns:a16="http://schemas.microsoft.com/office/drawing/2014/main" id="{5AFD3BAC-D689-47DB-BF3C-89CC11FBC1DA}"/>
              </a:ext>
            </a:extLst>
          </p:cNvPr>
          <p:cNvSpPr>
            <a:spLocks noGrp="1"/>
          </p:cNvSpPr>
          <p:nvPr>
            <p:ph type="subTitle" idx="1"/>
          </p:nvPr>
        </p:nvSpPr>
        <p:spPr/>
        <p:txBody>
          <a:bodyPr/>
          <a:lstStyle/>
          <a:p>
            <a:r>
              <a:rPr lang="en-US" dirty="0"/>
              <a:t>Tutorial #16</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 xmlns:a16="http://schemas.microsoft.com/office/drawing/2014/main" id="{C7F042C5-0C22-4879-8EAC-852903D62FED}"/>
              </a:ext>
            </a:extLst>
          </p:cNvPr>
          <p:cNvSpPr>
            <a:spLocks noGrp="1"/>
          </p:cNvSpPr>
          <p:nvPr>
            <p:ph idx="1"/>
          </p:nvPr>
        </p:nvSpPr>
        <p:spPr/>
        <p:txBody>
          <a:bodyPr>
            <a:normAutofit fontScale="85000" lnSpcReduction="10000"/>
          </a:bodyPr>
          <a:lstStyle/>
          <a:p>
            <a:pPr marL="457200" indent="-457200" fontAlgn="base">
              <a:buFont typeface="+mj-lt"/>
              <a:buAutoNum type="arabicPeriod"/>
            </a:pPr>
            <a:r>
              <a:rPr lang="en-US" dirty="0"/>
              <a:t>Create a folder somewhere on your drive and label it Site Navigation.</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a:t>
            </a:r>
            <a:r>
              <a:rPr lang="en-US"/>
              <a:t>file </a:t>
            </a:r>
            <a:r>
              <a:rPr lang="en-US" smtClean="0"/>
              <a:t>“home.html</a:t>
            </a:r>
            <a:r>
              <a:rPr lang="en-US" dirty="0"/>
              <a:t>”.</a:t>
            </a:r>
          </a:p>
          <a:p>
            <a:pPr marL="800100" lvl="1" indent="-342900" fontAlgn="base">
              <a:buFont typeface="+mj-lt"/>
              <a:buAutoNum type="alphaLcParenR"/>
            </a:pPr>
            <a:r>
              <a:rPr lang="en-US" dirty="0"/>
              <a:t>All first pages on a website are called index.</a:t>
            </a:r>
          </a:p>
          <a:p>
            <a:pPr marL="349250" indent="-342900" fontAlgn="base">
              <a:buFont typeface="+mj-lt"/>
              <a:buAutoNum type="arabicPeriod"/>
            </a:pPr>
            <a:r>
              <a:rPr lang="en-US" sz="3000" b="1" dirty="0"/>
              <a:t>You will also need a destination.html</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 xmlns:a16="http://schemas.microsoft.com/office/drawing/2014/main" id="{6A87AB9C-C6A2-41DC-B869-D2069EC8723D}"/>
              </a:ext>
            </a:extLst>
          </p:cNvPr>
          <p:cNvPicPr>
            <a:picLocks noChangeAspect="1"/>
          </p:cNvPicPr>
          <p:nvPr/>
        </p:nvPicPr>
        <p:blipFill>
          <a:blip r:embed="rId2"/>
          <a:stretch>
            <a:fillRect/>
          </a:stretch>
        </p:blipFill>
        <p:spPr>
          <a:xfrm>
            <a:off x="1170395" y="2244497"/>
            <a:ext cx="9851209" cy="2926217"/>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 xmlns:a16="http://schemas.microsoft.com/office/drawing/2014/main" id="{CBA7A013-36CD-4C0D-94CA-A8276F6B9587}"/>
              </a:ext>
            </a:extLst>
          </p:cNvPr>
          <p:cNvPicPr>
            <a:picLocks noChangeAspect="1"/>
          </p:cNvPicPr>
          <p:nvPr/>
        </p:nvPicPr>
        <p:blipFill>
          <a:blip r:embed="rId2"/>
          <a:stretch>
            <a:fillRect/>
          </a:stretch>
        </p:blipFill>
        <p:spPr>
          <a:xfrm>
            <a:off x="1428771" y="2388733"/>
            <a:ext cx="9334458" cy="2758154"/>
          </a:xfrm>
          <a:prstGeom prst="rect">
            <a:avLst/>
          </a:prstGeom>
        </p:spPr>
      </p:pic>
    </p:spTree>
    <p:extLst>
      <p:ext uri="{BB962C8B-B14F-4D97-AF65-F5344CB8AC3E}">
        <p14:creationId xmlns:p14="http://schemas.microsoft.com/office/powerpoint/2010/main" val="19972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 xmlns:a16="http://schemas.microsoft.com/office/drawing/2014/main" id="{4AA02563-0D63-400B-A57D-288D4DC88900}"/>
              </a:ext>
            </a:extLst>
          </p:cNvPr>
          <p:cNvPicPr>
            <a:picLocks noChangeAspect="1"/>
          </p:cNvPicPr>
          <p:nvPr/>
        </p:nvPicPr>
        <p:blipFill>
          <a:blip r:embed="rId2"/>
          <a:stretch>
            <a:fillRect/>
          </a:stretch>
        </p:blipFill>
        <p:spPr>
          <a:xfrm>
            <a:off x="1325436" y="2309812"/>
            <a:ext cx="9541128" cy="2662904"/>
          </a:xfrm>
          <a:prstGeom prst="rect">
            <a:avLst/>
          </a:prstGeom>
        </p:spPr>
      </p:pic>
    </p:spTree>
    <p:extLst>
      <p:ext uri="{BB962C8B-B14F-4D97-AF65-F5344CB8AC3E}">
        <p14:creationId xmlns:p14="http://schemas.microsoft.com/office/powerpoint/2010/main" val="134328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 xmlns:a16="http://schemas.microsoft.com/office/drawing/2014/main" id="{A4E9579D-3093-4153-AA15-4E810CC75811}"/>
              </a:ext>
            </a:extLst>
          </p:cNvPr>
          <p:cNvPicPr>
            <a:picLocks noChangeAspect="1"/>
          </p:cNvPicPr>
          <p:nvPr/>
        </p:nvPicPr>
        <p:blipFill>
          <a:blip r:embed="rId2"/>
          <a:stretch>
            <a:fillRect/>
          </a:stretch>
        </p:blipFill>
        <p:spPr>
          <a:xfrm>
            <a:off x="1252620" y="2371725"/>
            <a:ext cx="9686760" cy="2864304"/>
          </a:xfrm>
          <a:prstGeom prst="rect">
            <a:avLst/>
          </a:prstGeom>
        </p:spPr>
      </p:pic>
    </p:spTree>
    <p:extLst>
      <p:ext uri="{BB962C8B-B14F-4D97-AF65-F5344CB8AC3E}">
        <p14:creationId xmlns:p14="http://schemas.microsoft.com/office/powerpoint/2010/main" val="3484669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 xmlns:a16="http://schemas.microsoft.com/office/drawing/2014/main" id="{CE3BDB49-A213-4D9B-9C60-BF35AF158775}"/>
              </a:ext>
            </a:extLst>
          </p:cNvPr>
          <p:cNvPicPr>
            <a:picLocks noChangeAspect="1"/>
          </p:cNvPicPr>
          <p:nvPr/>
        </p:nvPicPr>
        <p:blipFill>
          <a:blip r:embed="rId2"/>
          <a:stretch>
            <a:fillRect/>
          </a:stretch>
        </p:blipFill>
        <p:spPr>
          <a:xfrm>
            <a:off x="1509870" y="2182586"/>
            <a:ext cx="9172260" cy="3456214"/>
          </a:xfrm>
          <a:prstGeom prst="rect">
            <a:avLst/>
          </a:prstGeom>
        </p:spPr>
      </p:pic>
    </p:spTree>
    <p:extLst>
      <p:ext uri="{BB962C8B-B14F-4D97-AF65-F5344CB8AC3E}">
        <p14:creationId xmlns:p14="http://schemas.microsoft.com/office/powerpoint/2010/main" val="204606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 xmlns:a16="http://schemas.microsoft.com/office/drawing/2014/main" id="{DEED73DB-C2C4-4FB4-8345-168BFD1BAFA3}"/>
              </a:ext>
            </a:extLst>
          </p:cNvPr>
          <p:cNvSpPr>
            <a:spLocks noGrp="1"/>
          </p:cNvSpPr>
          <p:nvPr>
            <p:ph idx="1"/>
          </p:nvPr>
        </p:nvSpPr>
        <p:spPr/>
        <p:txBody>
          <a:bodyPr/>
          <a:lstStyle/>
          <a:p>
            <a:pPr marL="0" indent="0" algn="just">
              <a:buNone/>
            </a:pPr>
            <a:r>
              <a:rPr lang="en-US" dirty="0"/>
              <a:t>As internet users, we do most of our navigating by clicks.  The number of times we have to actually type an address into the address bar has been dwindling for several years.  Even when you first go into your browser, there are usually icons that represent your most visited web pages.</a:t>
            </a:r>
          </a:p>
        </p:txBody>
      </p:sp>
    </p:spTree>
    <p:extLst>
      <p:ext uri="{BB962C8B-B14F-4D97-AF65-F5344CB8AC3E}">
        <p14:creationId xmlns:p14="http://schemas.microsoft.com/office/powerpoint/2010/main" val="64330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 xmlns:a16="http://schemas.microsoft.com/office/drawing/2014/main" id="{DEED73DB-C2C4-4FB4-8345-168BFD1BAFA3}"/>
              </a:ext>
            </a:extLst>
          </p:cNvPr>
          <p:cNvSpPr>
            <a:spLocks noGrp="1"/>
          </p:cNvSpPr>
          <p:nvPr>
            <p:ph idx="1"/>
          </p:nvPr>
        </p:nvSpPr>
        <p:spPr/>
        <p:txBody>
          <a:bodyPr/>
          <a:lstStyle/>
          <a:p>
            <a:pPr marL="0" indent="0" algn="just">
              <a:buNone/>
            </a:pPr>
            <a:r>
              <a:rPr lang="en-US" dirty="0"/>
              <a:t>But did you ever look at a URL?  There’s a whole lot more going on in a URL than </a:t>
            </a:r>
            <a:r>
              <a:rPr lang="en-US" b="1" i="1" u="sng" dirty="0">
                <a:hlinkClick r:id="rId2"/>
              </a:rPr>
              <a:t>www.somedumbanimesite.com</a:t>
            </a:r>
            <a:r>
              <a:rPr lang="en-US" dirty="0"/>
              <a:t>.</a:t>
            </a:r>
          </a:p>
        </p:txBody>
      </p:sp>
    </p:spTree>
    <p:extLst>
      <p:ext uri="{BB962C8B-B14F-4D97-AF65-F5344CB8AC3E}">
        <p14:creationId xmlns:p14="http://schemas.microsoft.com/office/powerpoint/2010/main" val="192154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 xmlns:a16="http://schemas.microsoft.com/office/drawing/2014/main" id="{DEED73DB-C2C4-4FB4-8345-168BFD1BAFA3}"/>
              </a:ext>
            </a:extLst>
          </p:cNvPr>
          <p:cNvSpPr>
            <a:spLocks noGrp="1"/>
          </p:cNvSpPr>
          <p:nvPr>
            <p:ph idx="1"/>
          </p:nvPr>
        </p:nvSpPr>
        <p:spPr/>
        <p:txBody>
          <a:bodyPr/>
          <a:lstStyle/>
          <a:p>
            <a:pPr marL="0" indent="0" algn="just">
              <a:buNone/>
            </a:pPr>
            <a:r>
              <a:rPr lang="en-US" dirty="0"/>
              <a:t>For example, the “www”.  You don’t even need to type that.  Sure, it means that you’re looking for a page on the world wide web, but your browser assumes that so you don’t need it.  There are other places on the internet though. For example, you might be going to an ftp (or file transfer protocol) server.</a:t>
            </a:r>
          </a:p>
        </p:txBody>
      </p:sp>
    </p:spTree>
    <p:extLst>
      <p:ext uri="{BB962C8B-B14F-4D97-AF65-F5344CB8AC3E}">
        <p14:creationId xmlns:p14="http://schemas.microsoft.com/office/powerpoint/2010/main" val="236817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 xmlns:a16="http://schemas.microsoft.com/office/drawing/2014/main" id="{DEED73DB-C2C4-4FB4-8345-168BFD1BAFA3}"/>
              </a:ext>
            </a:extLst>
          </p:cNvPr>
          <p:cNvSpPr>
            <a:spLocks noGrp="1"/>
          </p:cNvSpPr>
          <p:nvPr>
            <p:ph idx="1"/>
          </p:nvPr>
        </p:nvSpPr>
        <p:spPr/>
        <p:txBody>
          <a:bodyPr/>
          <a:lstStyle/>
          <a:p>
            <a:pPr marL="0" indent="0" algn="just">
              <a:buNone/>
            </a:pPr>
            <a:r>
              <a:rPr lang="en-US" dirty="0"/>
              <a:t>And that’s just the beginning of the URL.  There’s stuff at the end of the URL, too. Didn’t you ever notice all of that nonsense after the .com or the .org.  Usually, that nonsense starts with a question mark (?). That question mark indicates the beginning of something called the query string.  I don’t want to get too deep into this. We can easily create a query string in any of our URLs, but accessing that information isn’t so easy at this stage of the game.</a:t>
            </a:r>
          </a:p>
        </p:txBody>
      </p:sp>
    </p:spTree>
    <p:extLst>
      <p:ext uri="{BB962C8B-B14F-4D97-AF65-F5344CB8AC3E}">
        <p14:creationId xmlns:p14="http://schemas.microsoft.com/office/powerpoint/2010/main" val="3408133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 xmlns:a16="http://schemas.microsoft.com/office/drawing/2014/main" id="{DEED73DB-C2C4-4FB4-8345-168BFD1BAFA3}"/>
              </a:ext>
            </a:extLst>
          </p:cNvPr>
          <p:cNvSpPr>
            <a:spLocks noGrp="1"/>
          </p:cNvSpPr>
          <p:nvPr>
            <p:ph idx="1"/>
          </p:nvPr>
        </p:nvSpPr>
        <p:spPr/>
        <p:txBody>
          <a:bodyPr/>
          <a:lstStyle/>
          <a:p>
            <a:pPr marL="0" indent="0">
              <a:buNone/>
            </a:pPr>
            <a:r>
              <a:rPr lang="en-US" dirty="0"/>
              <a:t>The query string is made up of property/value pairs (yes, just like CSS, and just like variables - there’s a consistency to computer programming).  The query string will look like this:</a:t>
            </a:r>
          </a:p>
          <a:p>
            <a:pPr marL="0" indent="0">
              <a:buNone/>
            </a:pPr>
            <a:r>
              <a:rPr lang="en-US" i="1" dirty="0"/>
              <a:t>?property1=value1&amp;property2=value2&amp;...&amp;</a:t>
            </a:r>
            <a:r>
              <a:rPr lang="en-US" i="1" dirty="0" err="1"/>
              <a:t>propertyN</a:t>
            </a:r>
            <a:r>
              <a:rPr lang="en-US" i="1" dirty="0"/>
              <a:t>=</a:t>
            </a:r>
            <a:r>
              <a:rPr lang="en-US" i="1" dirty="0" err="1"/>
              <a:t>valueN</a:t>
            </a:r>
            <a:endParaRPr lang="en-US" dirty="0"/>
          </a:p>
        </p:txBody>
      </p:sp>
    </p:spTree>
    <p:extLst>
      <p:ext uri="{BB962C8B-B14F-4D97-AF65-F5344CB8AC3E}">
        <p14:creationId xmlns:p14="http://schemas.microsoft.com/office/powerpoint/2010/main" val="179569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 xmlns:a16="http://schemas.microsoft.com/office/drawing/2014/main" id="{DEED73DB-C2C4-4FB4-8345-168BFD1BAFA3}"/>
              </a:ext>
            </a:extLst>
          </p:cNvPr>
          <p:cNvSpPr>
            <a:spLocks noGrp="1"/>
          </p:cNvSpPr>
          <p:nvPr>
            <p:ph idx="1"/>
          </p:nvPr>
        </p:nvSpPr>
        <p:spPr/>
        <p:txBody>
          <a:bodyPr/>
          <a:lstStyle/>
          <a:p>
            <a:pPr marL="0" indent="0" algn="just">
              <a:buNone/>
            </a:pPr>
            <a:r>
              <a:rPr lang="en-US" dirty="0"/>
              <a:t>Using some serious string manipulation, you can extract the query string and use the data.  Yes, the query string is one of the ways that data can be moved from page to page. You can fill it manually by dynamically building a URL in a hyperlink or you can use a form.</a:t>
            </a:r>
          </a:p>
        </p:txBody>
      </p:sp>
    </p:spTree>
    <p:extLst>
      <p:ext uri="{BB962C8B-B14F-4D97-AF65-F5344CB8AC3E}">
        <p14:creationId xmlns:p14="http://schemas.microsoft.com/office/powerpoint/2010/main" val="66165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 xmlns:a16="http://schemas.microsoft.com/office/drawing/2014/main" id="{DEED73DB-C2C4-4FB4-8345-168BFD1BAFA3}"/>
              </a:ext>
            </a:extLst>
          </p:cNvPr>
          <p:cNvSpPr>
            <a:spLocks noGrp="1"/>
          </p:cNvSpPr>
          <p:nvPr>
            <p:ph idx="1"/>
          </p:nvPr>
        </p:nvSpPr>
        <p:spPr/>
        <p:txBody>
          <a:bodyPr/>
          <a:lstStyle/>
          <a:p>
            <a:pPr marL="0" indent="0" algn="just">
              <a:buNone/>
            </a:pPr>
            <a:r>
              <a:rPr lang="en-US" dirty="0"/>
              <a:t>We’re not using forms.</a:t>
            </a:r>
          </a:p>
        </p:txBody>
      </p:sp>
    </p:spTree>
    <p:extLst>
      <p:ext uri="{BB962C8B-B14F-4D97-AF65-F5344CB8AC3E}">
        <p14:creationId xmlns:p14="http://schemas.microsoft.com/office/powerpoint/2010/main" val="3046304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 xmlns:a16="http://schemas.microsoft.com/office/drawing/2014/main" id="{DEED73DB-C2C4-4FB4-8345-168BFD1BAFA3}"/>
              </a:ext>
            </a:extLst>
          </p:cNvPr>
          <p:cNvSpPr>
            <a:spLocks noGrp="1"/>
          </p:cNvSpPr>
          <p:nvPr>
            <p:ph idx="1"/>
          </p:nvPr>
        </p:nvSpPr>
        <p:spPr/>
        <p:txBody>
          <a:bodyPr/>
          <a:lstStyle/>
          <a:p>
            <a:pPr marL="0" indent="0" algn="just">
              <a:buNone/>
            </a:pPr>
            <a:r>
              <a:rPr lang="en-US" dirty="0"/>
              <a:t>Not yet.</a:t>
            </a:r>
          </a:p>
        </p:txBody>
      </p:sp>
    </p:spTree>
    <p:extLst>
      <p:ext uri="{BB962C8B-B14F-4D97-AF65-F5344CB8AC3E}">
        <p14:creationId xmlns:p14="http://schemas.microsoft.com/office/powerpoint/2010/main" val="2298673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 xmlns:a16="http://schemas.microsoft.com/office/drawing/2014/main" id="{49954CA6-879D-442F-BF73-1F991BDC4965}"/>
              </a:ext>
            </a:extLst>
          </p:cNvPr>
          <p:cNvSpPr>
            <a:spLocks noGrp="1"/>
          </p:cNvSpPr>
          <p:nvPr>
            <p:ph idx="1"/>
          </p:nvPr>
        </p:nvSpPr>
        <p:spPr/>
        <p:txBody>
          <a:bodyPr/>
          <a:lstStyle/>
          <a:p>
            <a:pPr fontAlgn="base"/>
            <a:r>
              <a:rPr lang="en-US" dirty="0"/>
              <a:t>Can I dynamically alter the </a:t>
            </a:r>
            <a:r>
              <a:rPr lang="en-US" dirty="0" err="1"/>
              <a:t>href</a:t>
            </a:r>
            <a:r>
              <a:rPr lang="en-US" dirty="0"/>
              <a:t> on an &lt;a&gt;</a:t>
            </a:r>
            <a:r>
              <a:rPr lang="en-US" dirty="0" err="1"/>
              <a:t>nchor</a:t>
            </a:r>
            <a:r>
              <a:rPr lang="en-US" dirty="0"/>
              <a:t> tag?</a:t>
            </a:r>
          </a:p>
          <a:p>
            <a:pPr lvl="1" fontAlgn="base">
              <a:buFont typeface="Wingdings" panose="05000000000000000000" pitchFamily="2" charset="2"/>
              <a:buChar char="v"/>
            </a:pPr>
            <a:r>
              <a:rPr lang="en-US" dirty="0"/>
              <a:t>Absolutely.  Remember that every single attribute that belongs to an HTML tag is accessible through the </a:t>
            </a:r>
            <a:r>
              <a:rPr lang="en-US" dirty="0" err="1"/>
              <a:t>Javascript</a:t>
            </a:r>
            <a:r>
              <a:rPr lang="en-US" dirty="0"/>
              <a:t> object.  So, if you capture an anchor tag into a </a:t>
            </a:r>
            <a:r>
              <a:rPr lang="en-US" dirty="0" err="1"/>
              <a:t>Javascript</a:t>
            </a:r>
            <a:r>
              <a:rPr lang="en-US" dirty="0"/>
              <a:t> variable (call it </a:t>
            </a:r>
            <a:r>
              <a:rPr lang="en-US" dirty="0" err="1"/>
              <a:t>myAnchor</a:t>
            </a:r>
            <a:r>
              <a:rPr lang="en-US" dirty="0"/>
              <a:t>), you can access the </a:t>
            </a:r>
            <a:r>
              <a:rPr lang="en-US" dirty="0" err="1"/>
              <a:t>href</a:t>
            </a:r>
            <a:r>
              <a:rPr lang="en-US" dirty="0"/>
              <a:t> through the dot (</a:t>
            </a:r>
            <a:r>
              <a:rPr lang="en-US" dirty="0" err="1"/>
              <a:t>myAnchor.href</a:t>
            </a:r>
            <a:r>
              <a:rPr lang="en-US" dirty="0"/>
              <a:t>).</a:t>
            </a:r>
          </a:p>
          <a:p>
            <a:pPr lvl="1" fontAlgn="base">
              <a:buFont typeface="Wingdings" panose="05000000000000000000" pitchFamily="2" charset="2"/>
              <a:buChar char="v"/>
            </a:pPr>
            <a:r>
              <a:rPr lang="en-US" dirty="0"/>
              <a:t>Be really, really, really, really, really, really, really, really, really, really, really careful when creating and changing URLs.  If you’re going out to the web, make sure you use the http:// prefix. If you’re accessing one of the pages on your own site, you only need to make sure you use the proper relative path.</a:t>
            </a:r>
          </a:p>
        </p:txBody>
      </p:sp>
    </p:spTree>
    <p:extLst>
      <p:ext uri="{BB962C8B-B14F-4D97-AF65-F5344CB8AC3E}">
        <p14:creationId xmlns:p14="http://schemas.microsoft.com/office/powerpoint/2010/main" val="2556095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C16554-F731-4334-A0EA-B3902E8250B2}"/>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 xmlns:a16="http://schemas.microsoft.com/office/drawing/2014/main" id="{622EDE31-66D5-4DE9-B123-FC5285D0A943}"/>
              </a:ext>
            </a:extLst>
          </p:cNvPr>
          <p:cNvSpPr>
            <a:spLocks noGrp="1"/>
          </p:cNvSpPr>
          <p:nvPr>
            <p:ph idx="1"/>
          </p:nvPr>
        </p:nvSpPr>
        <p:spPr/>
        <p:txBody>
          <a:bodyPr>
            <a:normAutofit fontScale="85000" lnSpcReduction="10000"/>
          </a:bodyPr>
          <a:lstStyle/>
          <a:p>
            <a:r>
              <a:rPr lang="en-US" dirty="0"/>
              <a:t>Pick something you’re interested in, like movies or music or games or anything at all.  </a:t>
            </a:r>
          </a:p>
          <a:p>
            <a:r>
              <a:rPr lang="en-US" dirty="0"/>
              <a:t>Break it down into </a:t>
            </a:r>
            <a:r>
              <a:rPr lang="en-US" dirty="0" smtClean="0"/>
              <a:t>4 categories and 3 sub categories for each category.</a:t>
            </a:r>
            <a:endParaRPr lang="en-US" dirty="0"/>
          </a:p>
          <a:p>
            <a:r>
              <a:rPr lang="en-US" dirty="0"/>
              <a:t>Create a home page that lists all of the categories. </a:t>
            </a:r>
          </a:p>
          <a:p>
            <a:pPr lvl="1"/>
            <a:r>
              <a:rPr lang="en-US" dirty="0"/>
              <a:t>Each category in the listing should be a link to a page about that category.  </a:t>
            </a:r>
          </a:p>
          <a:p>
            <a:pPr lvl="1"/>
            <a:r>
              <a:rPr lang="en-US" dirty="0"/>
              <a:t>On that page should be links to all of the sub categories. </a:t>
            </a:r>
          </a:p>
          <a:p>
            <a:pPr lvl="1"/>
            <a:r>
              <a:rPr lang="en-US" dirty="0"/>
              <a:t>On those pages should be links to </a:t>
            </a:r>
            <a:r>
              <a:rPr lang="en-US" dirty="0" smtClean="0"/>
              <a:t>more information about the sub-category. </a:t>
            </a:r>
            <a:endParaRPr lang="en-US" dirty="0"/>
          </a:p>
          <a:p>
            <a:pPr lvl="1"/>
            <a:r>
              <a:rPr lang="en-US" dirty="0" smtClean="0"/>
              <a:t>You may write those final pages yourself or link to other existing pages on the web.</a:t>
            </a:r>
            <a:endParaRPr lang="en-US" dirty="0"/>
          </a:p>
        </p:txBody>
      </p:sp>
    </p:spTree>
    <p:extLst>
      <p:ext uri="{BB962C8B-B14F-4D97-AF65-F5344CB8AC3E}">
        <p14:creationId xmlns:p14="http://schemas.microsoft.com/office/powerpoint/2010/main" val="367204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C16554-F731-4334-A0EA-B3902E8250B2}"/>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 xmlns:a16="http://schemas.microsoft.com/office/drawing/2014/main" id="{622EDE31-66D5-4DE9-B123-FC5285D0A943}"/>
              </a:ext>
            </a:extLst>
          </p:cNvPr>
          <p:cNvSpPr>
            <a:spLocks noGrp="1"/>
          </p:cNvSpPr>
          <p:nvPr>
            <p:ph idx="1"/>
          </p:nvPr>
        </p:nvSpPr>
        <p:spPr/>
        <p:txBody>
          <a:bodyPr>
            <a:normAutofit/>
          </a:bodyPr>
          <a:lstStyle/>
          <a:p>
            <a:r>
              <a:rPr lang="en-US" smtClean="0"/>
              <a:t>Create </a:t>
            </a:r>
            <a:r>
              <a:rPr lang="en-US" dirty="0"/>
              <a:t>a CSS file that can be used with every page on the </a:t>
            </a:r>
            <a:r>
              <a:rPr lang="en-US"/>
              <a:t>site</a:t>
            </a:r>
            <a:r>
              <a:rPr lang="en-US" smtClean="0"/>
              <a:t>.</a:t>
            </a:r>
            <a:endParaRPr lang="en-US" dirty="0"/>
          </a:p>
          <a:p>
            <a:r>
              <a:rPr lang="en-US" dirty="0"/>
              <a:t>Remember that you are setting up a navigational map for your site.  Your users needs to be able to move back and forth. Only when you jump to the external site will your users not be able to come back.  Most websites handle that by opening the external site in another tab.</a:t>
            </a:r>
            <a:br>
              <a:rPr lang="en-US" dirty="0"/>
            </a:br>
            <a:endParaRPr lang="en-US" dirty="0"/>
          </a:p>
        </p:txBody>
      </p:sp>
    </p:spTree>
    <p:extLst>
      <p:ext uri="{BB962C8B-B14F-4D97-AF65-F5344CB8AC3E}">
        <p14:creationId xmlns:p14="http://schemas.microsoft.com/office/powerpoint/2010/main" val="7908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By the end of this tutorial, you should have a handle on the concept of organizing your web pages and accessory files into a navigable site.</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 xmlns:a16="http://schemas.microsoft.com/office/drawing/2014/main" id="{387EA23C-7A18-44BE-B454-11667FA3370A}"/>
              </a:ext>
            </a:extLst>
          </p:cNvPr>
          <p:cNvSpPr>
            <a:spLocks noGrp="1"/>
          </p:cNvSpPr>
          <p:nvPr>
            <p:ph idx="1"/>
          </p:nvPr>
        </p:nvSpPr>
        <p:spPr/>
        <p:txBody>
          <a:bodyPr/>
          <a:lstStyle/>
          <a:p>
            <a:pPr marL="0" indent="0" algn="just">
              <a:buNone/>
            </a:pPr>
            <a:r>
              <a:rPr lang="en-US" dirty="0"/>
              <a:t>With all of the attention we pay to coding and design, one of the most important front end pieces that often gets overlooked is site navigation.  There’s a big difference between making a web page, like we’ve been doing, and making a web</a:t>
            </a:r>
            <a:r>
              <a:rPr lang="en-US" i="1" dirty="0"/>
              <a:t>site</a:t>
            </a:r>
            <a:r>
              <a:rPr lang="en-US" dirty="0"/>
              <a:t>.  A website is comprised of several different pages and your end user needs to be able to navigate through those pages with relative ease.  User Experience has become an industry all of its own.</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 xmlns:a16="http://schemas.microsoft.com/office/drawing/2014/main" id="{387EA23C-7A18-44BE-B454-11667FA3370A}"/>
              </a:ext>
            </a:extLst>
          </p:cNvPr>
          <p:cNvSpPr>
            <a:spLocks noGrp="1"/>
          </p:cNvSpPr>
          <p:nvPr>
            <p:ph idx="1"/>
          </p:nvPr>
        </p:nvSpPr>
        <p:spPr/>
        <p:txBody>
          <a:bodyPr/>
          <a:lstStyle/>
          <a:p>
            <a:pPr marL="0" indent="0" algn="just">
              <a:buNone/>
            </a:pPr>
            <a:r>
              <a:rPr lang="en-US" dirty="0"/>
              <a:t>The primary method of navigation between pages is through hyperlinks.  A hyperlink is simply a string of text that loads an address into the URL.  HTML’s anchor tag &lt;a&gt; turns text into a hyperlink. It’s pretty easy to learn, but there are a few nuances to the syntax.  You’ll see more of that during the construction.</a:t>
            </a:r>
          </a:p>
        </p:txBody>
      </p:sp>
    </p:spTree>
    <p:extLst>
      <p:ext uri="{BB962C8B-B14F-4D97-AF65-F5344CB8AC3E}">
        <p14:creationId xmlns:p14="http://schemas.microsoft.com/office/powerpoint/2010/main" val="104747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 xmlns:a16="http://schemas.microsoft.com/office/drawing/2014/main" id="{387EA23C-7A18-44BE-B454-11667FA3370A}"/>
              </a:ext>
            </a:extLst>
          </p:cNvPr>
          <p:cNvSpPr>
            <a:spLocks noGrp="1"/>
          </p:cNvSpPr>
          <p:nvPr>
            <p:ph idx="1"/>
          </p:nvPr>
        </p:nvSpPr>
        <p:spPr/>
        <p:txBody>
          <a:bodyPr/>
          <a:lstStyle/>
          <a:p>
            <a:pPr marL="0" indent="0" algn="just">
              <a:buNone/>
            </a:pPr>
            <a:r>
              <a:rPr lang="en-US" dirty="0"/>
              <a:t>What I want you to learn is organization.  If you have a shopping site, you’re going to have a home page.  Wherever the user is on the site, that user needs to be able to get back to the home page.  Always. That means that every page that you have has to have a link for that. The home page should have links to all of the upper level pages of your site.  All of the upper level pages need to have links to the next level and back so that you’re setting up a navigational hierarchy that is complete and intuitive.</a:t>
            </a:r>
          </a:p>
        </p:txBody>
      </p:sp>
    </p:spTree>
    <p:extLst>
      <p:ext uri="{BB962C8B-B14F-4D97-AF65-F5344CB8AC3E}">
        <p14:creationId xmlns:p14="http://schemas.microsoft.com/office/powerpoint/2010/main" val="6356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 xmlns:a16="http://schemas.microsoft.com/office/drawing/2014/main" id="{387EA23C-7A18-44BE-B454-11667FA3370A}"/>
              </a:ext>
            </a:extLst>
          </p:cNvPr>
          <p:cNvSpPr>
            <a:spLocks noGrp="1"/>
          </p:cNvSpPr>
          <p:nvPr>
            <p:ph idx="1"/>
          </p:nvPr>
        </p:nvSpPr>
        <p:spPr/>
        <p:txBody>
          <a:bodyPr/>
          <a:lstStyle/>
          <a:p>
            <a:pPr marL="0" indent="0" algn="just">
              <a:buNone/>
            </a:pPr>
            <a:r>
              <a:rPr lang="en-US" dirty="0"/>
              <a:t>Like programming in </a:t>
            </a:r>
            <a:r>
              <a:rPr lang="en-US" dirty="0" err="1"/>
              <a:t>Javascript</a:t>
            </a:r>
            <a:r>
              <a:rPr lang="en-US" dirty="0"/>
              <a:t>, setting up page navigation requires planning and testing.  Know what you’re pages are going to be and what needs to link to them. Run through the site yourself and then have others test it to see if it operates the way you want it to.</a:t>
            </a:r>
          </a:p>
        </p:txBody>
      </p:sp>
    </p:spTree>
    <p:extLst>
      <p:ext uri="{BB962C8B-B14F-4D97-AF65-F5344CB8AC3E}">
        <p14:creationId xmlns:p14="http://schemas.microsoft.com/office/powerpoint/2010/main" val="103468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61</TotalTime>
  <Words>353</Words>
  <Application>Microsoft Office PowerPoint</Application>
  <PresentationFormat>Custom</PresentationFormat>
  <Paragraphs>62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Madison</vt:lpstr>
      <vt:lpstr>Site Navigation</vt:lpstr>
      <vt:lpstr>OBJECTIVE</vt:lpstr>
      <vt:lpstr>Objective</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Categories</vt:lpstr>
      <vt:lpstr>Categories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Teacher Station</cp:lastModifiedBy>
  <cp:revision>14</cp:revision>
  <dcterms:created xsi:type="dcterms:W3CDTF">2018-06-30T13:23:20Z</dcterms:created>
  <dcterms:modified xsi:type="dcterms:W3CDTF">2018-11-28T13:18:34Z</dcterms:modified>
</cp:coreProperties>
</file>