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0.png" ContentType="image/png"/>
  <Override PartName="/ppt/media/image4.png" ContentType="image/png"/>
  <Override PartName="/ppt/media/image8.png" ContentType="image/png"/>
  <Override PartName="/ppt/media/image3.png" ContentType="image/png"/>
  <Override PartName="/ppt/media/image7.png" ContentType="image/png"/>
  <Override PartName="/ppt/media/image2.png" ContentType="image/png"/>
  <Override PartName="/ppt/media/image6.png" ContentType="image/png"/>
  <Override PartName="/ppt/media/image11.png" ContentType="image/png"/>
  <Override PartName="/ppt/media/image1.png" ContentType="image/png"/>
  <Override PartName="/ppt/media/image5.png" ContentType="image/png"/>
  <Override PartName="/ppt/media/image9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0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slide22.xml" ContentType="application/vnd.openxmlformats-officedocument.presentationml.slide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2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3.xml.rels" ContentType="application/vnd.openxmlformats-package.relationships+xml"/>
  <Override PartName="/ppt/slides/_rels/slide19.xml.rels" ContentType="application/vnd.openxmlformats-package.relationships+xml"/>
  <Override PartName="/ppt/slides/_rels/slide6.xml.rels" ContentType="application/vnd.openxmlformats-package.relationships+xml"/>
  <Override PartName="/ppt/slides/_rels/slide22.xml.rels" ContentType="application/vnd.openxmlformats-package.relationships+xml"/>
  <Override PartName="/ppt/slides/_rels/slide18.xml.rels" ContentType="application/vnd.openxmlformats-package.relationships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36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7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88707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36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9360" y="176868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9360" y="405828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28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36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9360" y="176868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36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887076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36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76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36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6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049360" y="1768680"/>
            <a:ext cx="43286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36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0960"/>
            <a:ext cx="9072360" cy="585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36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9360" y="1768680"/>
            <a:ext cx="43286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36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887076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36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6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49360" y="176868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9360" y="405828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36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9360" y="176868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88704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36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7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88707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36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9360" y="176868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9360" y="405828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04000" y="405828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36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049360" y="176868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36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76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36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6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9360" y="1768680"/>
            <a:ext cx="43286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36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0960"/>
            <a:ext cx="9072360" cy="585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36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9360" y="1768680"/>
            <a:ext cx="43286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36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6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49360" y="176868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9360" y="405828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36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9360" y="1768680"/>
            <a:ext cx="4328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88704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F111C1B1-7191-4131-9191-D1219121D1A1}" type="slidenum">
              <a:rPr lang="fr-FR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fr-FR"/>
              <a:t>Click to edit the title text format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40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fr-FR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36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r-FR"/>
              <a:t>Click to edit the title text format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76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fr-FR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/>
              <a:t>Seventh Outline Level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 sz="1400"/>
              <a:t>&lt;date/time&gt;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36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fr-FR" sz="1400"/>
              <a:t>&lt;footer&gt;</a:t>
            </a:r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7227720" y="688680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61818191-7111-41F1-8141-0161C1D18151}" type="slidenum">
              <a:rPr lang="fr-FR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720000" y="2160000"/>
            <a:ext cx="9071280" cy="4320000"/>
          </a:xfrm>
          <a:prstGeom prst="rect">
            <a:avLst/>
          </a:prstGeom>
        </p:spPr>
        <p:txBody>
          <a:bodyPr anchor="ctr" bIns="0" lIns="0" rIns="0" tIns="0"/>
          <a:p>
            <a:pPr algn="ctr">
              <a:lnSpc>
                <a:spcPct val="100000"/>
              </a:lnSpc>
            </a:pPr>
            <a:r>
              <a:rPr lang="fr-FR" sz="4400">
                <a:latin typeface="Arial"/>
              </a:rPr>
              <a:t>Evaluation de Performance pour différentes approches de tolérence aux pannes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anchor="ctr" bIns="0" lIns="0" rIns="0" tIns="0"/>
          <a:p>
            <a:pPr algn="ctr">
              <a:lnSpc>
                <a:spcPct val="100000"/>
              </a:lnSpc>
            </a:pPr>
            <a:r>
              <a:rPr lang="fr-FR" sz="4400">
                <a:latin typeface="Arial"/>
              </a:rPr>
              <a:t>Niveaux de FTI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504000" y="2023560"/>
            <a:ext cx="9144000" cy="445644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fr-FR" sz="3200">
                <a:latin typeface="Arial"/>
                <a:ea typeface="WenQuanYi Micro Hei"/>
              </a:rPr>
              <a:t>Level 3 : Echange des checkpoints entre les processus d'un même groupe (Reed-Solomon).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98" name="Table 3"/>
          <p:cNvGraphicFramePr/>
          <p:nvPr/>
        </p:nvGraphicFramePr>
        <p:xfrm>
          <a:off x="921600" y="3639600"/>
          <a:ext cx="7920000" cy="2159640"/>
        </p:xfrm>
        <a:graphic>
          <a:graphicData uri="http://schemas.openxmlformats.org/drawingml/2006/table">
            <a:tbl>
              <a:tblPr/>
              <a:tblGrid>
                <a:gridCol w="3960360"/>
                <a:gridCol w="3960000"/>
              </a:tblGrid>
              <a:tr h="57600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2000">
                          <a:solidFill>
                            <a:srgbClr val="ffffff"/>
                          </a:solidFill>
                          <a:latin typeface="Calibri"/>
                        </a:rPr>
                        <a:t>Avantages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2000">
                          <a:solidFill>
                            <a:srgbClr val="ffffff"/>
                          </a:solidFill>
                          <a:latin typeface="Calibri"/>
                        </a:rPr>
                        <a:t>Inconvénients </a:t>
                      </a:r>
                      <a:endParaRPr/>
                    </a:p>
                  </a:txBody>
                  <a:tcPr/>
                </a:tc>
              </a:tr>
              <a:tr h="158400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  <a:buFont typeface="StarSymbol"/>
                        <a:buChar char="-"/>
                      </a:pPr>
                      <a:r>
                        <a:rPr lang="fr-FR" sz="2000">
                          <a:solidFill>
                            <a:srgbClr val="000000"/>
                          </a:solidFill>
                          <a:latin typeface="Calibri"/>
                        </a:rPr>
                        <a:t>Supporte le nombre de crash jusqu’à la moitié du groupe.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  <a:buFont typeface="StarSymbol"/>
                        <a:buChar char="-"/>
                      </a:pPr>
                      <a:r>
                        <a:rPr lang="fr-FR" sz="2000">
                          <a:solidFill>
                            <a:srgbClr val="000000"/>
                          </a:solidFill>
                          <a:latin typeface="Calibri"/>
                        </a:rPr>
                        <a:t>Encodage Reed-Solomon prends du temps de calculs et temps de communication.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anchor="ctr" bIns="0" lIns="0" rIns="0" tIns="0"/>
          <a:p>
            <a:pPr algn="ctr">
              <a:lnSpc>
                <a:spcPct val="100000"/>
              </a:lnSpc>
            </a:pPr>
            <a:r>
              <a:rPr lang="fr-FR" sz="4400">
                <a:latin typeface="Arial"/>
              </a:rPr>
              <a:t>Niveaux de FTI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504000" y="2023560"/>
            <a:ext cx="8869680" cy="438408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fr-FR" sz="3200">
                <a:latin typeface="Arial"/>
                <a:ea typeface="WenQuanYi Micro Hei"/>
              </a:rPr>
              <a:t>Level 4 : Ecrire un checkpoint asynchrone dans le PFS.</a:t>
            </a:r>
            <a:endParaRPr/>
          </a:p>
        </p:txBody>
      </p:sp>
      <p:graphicFrame>
        <p:nvGraphicFramePr>
          <p:cNvPr id="101" name="Table 3"/>
          <p:cNvGraphicFramePr/>
          <p:nvPr/>
        </p:nvGraphicFramePr>
        <p:xfrm>
          <a:off x="936000" y="3203640"/>
          <a:ext cx="7920000" cy="2191680"/>
        </p:xfrm>
        <a:graphic>
          <a:graphicData uri="http://schemas.openxmlformats.org/drawingml/2006/table">
            <a:tbl>
              <a:tblPr/>
              <a:tblGrid>
                <a:gridCol w="3960360"/>
                <a:gridCol w="3960000"/>
              </a:tblGrid>
              <a:tr h="58428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2000">
                          <a:solidFill>
                            <a:srgbClr val="ffffff"/>
                          </a:solidFill>
                          <a:latin typeface="Calibri"/>
                        </a:rPr>
                        <a:t>Avantages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2000">
                          <a:solidFill>
                            <a:srgbClr val="ffffff"/>
                          </a:solidFill>
                          <a:latin typeface="Calibri"/>
                        </a:rPr>
                        <a:t>Inconvénients </a:t>
                      </a:r>
                      <a:endParaRPr/>
                    </a:p>
                  </a:txBody>
                  <a:tcPr/>
                </a:tc>
              </a:tr>
              <a:tr h="16077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  <a:buFont typeface="StarSymbol"/>
                        <a:buChar char="-"/>
                      </a:pPr>
                      <a:r>
                        <a:rPr lang="fr-FR" sz="2000">
                          <a:solidFill>
                            <a:srgbClr val="000000"/>
                          </a:solidFill>
                          <a:latin typeface="Calibri"/>
                        </a:rPr>
                        <a:t>Supporte tout nombre de crash.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  <a:buFont typeface="StarSymbol"/>
                        <a:buChar char="-"/>
                      </a:pPr>
                      <a:r>
                        <a:rPr lang="fr-FR" sz="2000">
                          <a:solidFill>
                            <a:srgbClr val="000000"/>
                          </a:solidFill>
                          <a:latin typeface="Calibri"/>
                        </a:rPr>
                        <a:t>Plus on a nombre de processus qui écrivent sur le PFS plus ça se passe mal.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anchor="ctr" bIns="0" lIns="0" rIns="0" tIns="0"/>
          <a:p>
            <a:pPr algn="ctr">
              <a:lnSpc>
                <a:spcPct val="100000"/>
              </a:lnSpc>
            </a:pPr>
            <a:r>
              <a:rPr lang="fr-FR" sz="4400">
                <a:latin typeface="Arial"/>
              </a:rPr>
              <a:t>Objectifs du stage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504000" y="1769040"/>
            <a:ext cx="8869680" cy="438444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fr-FR" sz="3200">
                <a:latin typeface="Arial"/>
                <a:ea typeface="WenQuanYi Micro Hei"/>
              </a:rPr>
              <a:t>Evaluation de performance des approches :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fr-FR" sz="2800">
                <a:latin typeface="Arial"/>
                <a:ea typeface="WenQuanYi Micro Hei"/>
              </a:rPr>
              <a:t>Checkpoint Synchrone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fr-FR" sz="2800">
                <a:latin typeface="Arial"/>
                <a:ea typeface="WenQuanYi Micro Hei"/>
              </a:rPr>
              <a:t>Checkpoint Asynchrone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fr-FR" sz="2800">
                <a:latin typeface="Arial"/>
                <a:ea typeface="WenQuanYi Micro Hei"/>
              </a:rPr>
              <a:t>Checkpoint FTI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fr-FR" sz="3200">
                <a:latin typeface="Arial"/>
                <a:ea typeface="WenQuanYi Micro Hei"/>
              </a:rPr>
              <a:t>Analyse du comprtement de chaque approche sur les supercalculateurs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fr-FR" sz="2800">
                <a:latin typeface="Arial"/>
                <a:ea typeface="WenQuanYi Micro Hei"/>
              </a:rPr>
              <a:t>Poincare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fr-FR" sz="2800">
                <a:latin typeface="Arial"/>
                <a:ea typeface="WenQuanYi Micro Hei"/>
              </a:rPr>
              <a:t>Curie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anchor="ctr" bIns="0" lIns="0" rIns="0" tIns="0"/>
          <a:p>
            <a:pPr algn="ctr">
              <a:lnSpc>
                <a:spcPct val="100000"/>
              </a:lnSpc>
            </a:pPr>
            <a:r>
              <a:rPr lang="fr-FR" sz="4400">
                <a:latin typeface="Arial"/>
              </a:rPr>
              <a:t>Poincare - Présentation</a:t>
            </a:r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504000" y="1769040"/>
            <a:ext cx="8869680" cy="557496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fr-FR" sz="3200">
                <a:latin typeface="Arial"/>
                <a:ea typeface="WenQuanYi Micro Hei"/>
              </a:rPr>
              <a:t> </a:t>
            </a:r>
            <a:r>
              <a:rPr lang="fr-FR" sz="3200">
                <a:latin typeface="Arial"/>
                <a:ea typeface="WenQuanYi Micro Hei"/>
              </a:rPr>
              <a:t>Calculateur IBM, principalement composé de serveurs iDataPlex dx360 M4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fr-FR" sz="2800">
                <a:latin typeface="Arial"/>
                <a:ea typeface="WenQuanYi Micro Hei"/>
              </a:rPr>
              <a:t>92 Noeuds de calculs : 16coeurs par nœud, 32Go de mémoire par nœud.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fr-FR" sz="2800">
                <a:latin typeface="Arial"/>
                <a:ea typeface="WenQuanYi Micro Hei"/>
              </a:rPr>
              <a:t>4 Noeuds GPU : 4 processeurs, 32 Go par nœuds.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FR" sz="2800">
                <a:latin typeface="Arial"/>
                <a:ea typeface="WenQuanYi Micro Hei"/>
              </a:rPr>
              <a:t>GPFS (General parallel file system) : partagé par l'ensemble des nœuds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800">
                <a:latin typeface="Arial"/>
                <a:ea typeface="WenQuanYi Micro Hei"/>
              </a:rPr>
              <a:t>/gpfs1l : 7 To, contient les ${HOME} ainsi que l'environnement logiciel partagé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800">
                <a:latin typeface="Arial"/>
                <a:ea typeface="WenQuanYi Micro Hei"/>
              </a:rPr>
              <a:t>/gpfsdata : 37 To, contient un répertoire de travail pour les grosses données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anchor="ctr" bIns="0" lIns="0" rIns="0" tIns="0"/>
          <a:p>
            <a:pPr algn="ctr">
              <a:lnSpc>
                <a:spcPct val="100000"/>
              </a:lnSpc>
            </a:pPr>
            <a:r>
              <a:rPr lang="fr-FR" sz="4400">
                <a:latin typeface="Arial"/>
              </a:rPr>
              <a:t>Poincare: Mesures de performances</a:t>
            </a:r>
            <a:endParaRPr/>
          </a:p>
        </p:txBody>
      </p:sp>
      <p:sp>
        <p:nvSpPr>
          <p:cNvPr id="107" name="CustomShape 2"/>
          <p:cNvSpPr/>
          <p:nvPr/>
        </p:nvSpPr>
        <p:spPr>
          <a:xfrm>
            <a:off x="6768360" y="-421135855920"/>
            <a:ext cx="3312360" cy="36561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Nr : 63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Ntetha : 512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Nphi : 128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Nvpar : 60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–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Deltat : 5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dt_diag : 5</a:t>
            </a:r>
            <a:endParaRPr/>
          </a:p>
          <a:p>
            <a:r>
              <a:rPr lang="fr-FR">
                <a:solidFill>
                  <a:srgbClr val="000000"/>
                </a:solidFill>
                <a:latin typeface="Calibri"/>
                <a:ea typeface="WenQuanYi Micro Hei"/>
              </a:rPr>
              <a:t>Phi3D_dt_diag : 5</a:t>
            </a:r>
            <a:endParaRPr/>
          </a:p>
          <a:p>
            <a:r>
              <a:rPr lang="fr-FR">
                <a:solidFill>
                  <a:srgbClr val="000000"/>
                </a:solidFill>
                <a:latin typeface="Calibri"/>
                <a:ea typeface="WenQuanYi Micro Hei"/>
              </a:rPr>
              <a:t>Moments3D_dt_diag : 5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–</a:t>
            </a:r>
            <a:endParaRPr/>
          </a:p>
          <a:p>
            <a:r>
              <a:rPr lang="fr-FR">
                <a:solidFill>
                  <a:srgbClr val="000000"/>
                </a:solidFill>
                <a:latin typeface="Calibri"/>
                <a:ea typeface="WenQuanYi Micro Hei"/>
              </a:rPr>
              <a:t>asynchrone_writing : false</a:t>
            </a:r>
            <a:endParaRPr/>
          </a:p>
        </p:txBody>
      </p:sp>
      <p:pic>
        <p:nvPicPr>
          <p:cNvPr descr="" id="10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4480" y="1440000"/>
            <a:ext cx="6383520" cy="5184000"/>
          </a:xfrm>
          <a:prstGeom prst="rect">
            <a:avLst/>
          </a:prstGeom>
        </p:spPr>
      </p:pic>
      <p:sp>
        <p:nvSpPr>
          <p:cNvPr id="109" name="CustomShape 3"/>
          <p:cNvSpPr/>
          <p:nvPr/>
        </p:nvSpPr>
        <p:spPr>
          <a:xfrm>
            <a:off x="6768720" y="1672560"/>
            <a:ext cx="3312360" cy="36558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Nr : 63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Ntetha : 512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Nphi : 128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Nvpar : 60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–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Deltat : 5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dt_diag : 5</a:t>
            </a:r>
            <a:endParaRPr/>
          </a:p>
          <a:p>
            <a:r>
              <a:rPr lang="fr-FR">
                <a:solidFill>
                  <a:srgbClr val="000000"/>
                </a:solidFill>
                <a:latin typeface="Calibri"/>
                <a:ea typeface="WenQuanYi Micro Hei"/>
              </a:rPr>
              <a:t>Phi3D_dt_diag : 5</a:t>
            </a:r>
            <a:endParaRPr/>
          </a:p>
          <a:p>
            <a:r>
              <a:rPr lang="fr-FR">
                <a:solidFill>
                  <a:srgbClr val="000000"/>
                </a:solidFill>
                <a:latin typeface="Calibri"/>
                <a:ea typeface="WenQuanYi Micro Hei"/>
              </a:rPr>
              <a:t>Moments3D_dt_diag : 5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–</a:t>
            </a:r>
            <a:endParaRPr/>
          </a:p>
          <a:p>
            <a:r>
              <a:rPr lang="fr-FR">
                <a:solidFill>
                  <a:srgbClr val="000000"/>
                </a:solidFill>
                <a:latin typeface="Calibri"/>
                <a:ea typeface="WenQuanYi Micro Hei"/>
              </a:rPr>
              <a:t>asynchrone_writing : false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anchor="ctr" bIns="0" lIns="0" rIns="0" tIns="0"/>
          <a:p>
            <a:pPr algn="ctr">
              <a:lnSpc>
                <a:spcPct val="100000"/>
              </a:lnSpc>
            </a:pPr>
            <a:r>
              <a:rPr lang="fr-FR" sz="4400">
                <a:latin typeface="Arial"/>
              </a:rPr>
              <a:t>Poincare: Mesures de performances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6768360" y="-421135855920"/>
            <a:ext cx="3312360" cy="36561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Nr : 63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Ntetha : 512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Nphi : 128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Nvpar : 60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–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Deltat : 5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dt_diag : 5</a:t>
            </a:r>
            <a:endParaRPr/>
          </a:p>
          <a:p>
            <a:r>
              <a:rPr lang="fr-FR">
                <a:solidFill>
                  <a:srgbClr val="000000"/>
                </a:solidFill>
                <a:latin typeface="Calibri"/>
                <a:ea typeface="WenQuanYi Micro Hei"/>
              </a:rPr>
              <a:t>Phi3D_dt_diag : 5</a:t>
            </a:r>
            <a:endParaRPr/>
          </a:p>
          <a:p>
            <a:r>
              <a:rPr lang="fr-FR">
                <a:solidFill>
                  <a:srgbClr val="000000"/>
                </a:solidFill>
                <a:latin typeface="Calibri"/>
                <a:ea typeface="WenQuanYi Micro Hei"/>
              </a:rPr>
              <a:t>Moments3D_dt_diag : 5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–</a:t>
            </a:r>
            <a:endParaRPr/>
          </a:p>
          <a:p>
            <a:r>
              <a:rPr lang="fr-FR">
                <a:solidFill>
                  <a:srgbClr val="000000"/>
                </a:solidFill>
                <a:latin typeface="Calibri"/>
                <a:ea typeface="WenQuanYi Micro Hei"/>
              </a:rPr>
              <a:t>asynchrone_writing : false</a:t>
            </a:r>
            <a:endParaRPr/>
          </a:p>
        </p:txBody>
      </p:sp>
      <p:pic>
        <p:nvPicPr>
          <p:cNvPr descr="" id="11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4480" y="1440000"/>
            <a:ext cx="6383520" cy="5184000"/>
          </a:xfrm>
          <a:prstGeom prst="rect">
            <a:avLst/>
          </a:prstGeom>
        </p:spPr>
      </p:pic>
      <p:sp>
        <p:nvSpPr>
          <p:cNvPr id="113" name="CustomShape 3"/>
          <p:cNvSpPr/>
          <p:nvPr/>
        </p:nvSpPr>
        <p:spPr>
          <a:xfrm>
            <a:off x="6768720" y="1672560"/>
            <a:ext cx="3312360" cy="3655800"/>
          </a:xfrm>
          <a:prstGeom prst="rect">
            <a:avLst/>
          </a:prstGeom>
        </p:spPr>
      </p:sp>
      <p:sp>
        <p:nvSpPr>
          <p:cNvPr id="114" name="CustomShape 4"/>
          <p:cNvSpPr/>
          <p:nvPr/>
        </p:nvSpPr>
        <p:spPr>
          <a:xfrm>
            <a:off x="6335640" y="1528200"/>
            <a:ext cx="3456360" cy="49518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  <a:ea typeface="WenQuanYi Micro Hei"/>
              </a:rPr>
              <a:t>- Courbe du weak scaling avec checkpoint synchrone croient en augmentant le nombre de ps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  <a:ea typeface="WenQuanYi Micro Hei"/>
              </a:rPr>
              <a:t>- les pts où on utilise 1, 2, 16 ps on un temps de checkpoint négatifs.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  <a:ea typeface="WenQuanYi Micro Hei"/>
              </a:rPr>
              <a:t>- perturbations dû au nombre des jobs soumises qui peux dégrader les performances.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anchor="ctr" bIns="0" lIns="0" rIns="0" tIns="0"/>
          <a:p>
            <a:pPr algn="ctr">
              <a:lnSpc>
                <a:spcPct val="100000"/>
              </a:lnSpc>
            </a:pPr>
            <a:r>
              <a:rPr lang="fr-FR" sz="4400">
                <a:latin typeface="Arial"/>
              </a:rPr>
              <a:t>Poincare: Mesures de performances</a:t>
            </a:r>
            <a:endParaRPr/>
          </a:p>
        </p:txBody>
      </p:sp>
      <p:pic>
        <p:nvPicPr>
          <p:cNvPr descr="" id="116" name="Imag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4480" y="1368000"/>
            <a:ext cx="6743520" cy="5184000"/>
          </a:xfrm>
          <a:prstGeom prst="rect">
            <a:avLst/>
          </a:prstGeom>
        </p:spPr>
      </p:pic>
      <p:sp>
        <p:nvSpPr>
          <p:cNvPr id="117" name="CustomShape 2"/>
          <p:cNvSpPr/>
          <p:nvPr/>
        </p:nvSpPr>
        <p:spPr>
          <a:xfrm>
            <a:off x="6624720" y="-418276836360"/>
            <a:ext cx="3311280" cy="3600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Nr : 63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Ntetha : 512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Nphi : 128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Nvpar : 60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–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Deltat : 5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dt_diag : 40</a:t>
            </a:r>
            <a:endParaRPr/>
          </a:p>
          <a:p>
            <a:r>
              <a:rPr lang="fr-FR">
                <a:solidFill>
                  <a:srgbClr val="000000"/>
                </a:solidFill>
                <a:latin typeface="Calibri"/>
                <a:ea typeface="WenQuanYi Micro Hei"/>
              </a:rPr>
              <a:t>Phi3D_dt_diag : 40</a:t>
            </a:r>
            <a:endParaRPr/>
          </a:p>
          <a:p>
            <a:r>
              <a:rPr lang="fr-FR">
                <a:solidFill>
                  <a:srgbClr val="000000"/>
                </a:solidFill>
                <a:latin typeface="Calibri"/>
                <a:ea typeface="WenQuanYi Micro Hei"/>
              </a:rPr>
              <a:t>Moments3D_dt_diag : 40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–</a:t>
            </a:r>
            <a:endParaRPr/>
          </a:p>
          <a:p>
            <a:r>
              <a:rPr lang="fr-FR">
                <a:solidFill>
                  <a:srgbClr val="000000"/>
                </a:solidFill>
                <a:latin typeface="Calibri"/>
                <a:ea typeface="WenQuanYi Micro Hei"/>
              </a:rPr>
              <a:t>asynchrone_writing : false</a:t>
            </a:r>
            <a:endParaRPr/>
          </a:p>
        </p:txBody>
      </p:sp>
      <p:sp>
        <p:nvSpPr>
          <p:cNvPr id="118" name="CustomShape 3"/>
          <p:cNvSpPr/>
          <p:nvPr/>
        </p:nvSpPr>
        <p:spPr>
          <a:xfrm>
            <a:off x="6769080" y="1672920"/>
            <a:ext cx="3312360" cy="36558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Nr : 63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Ntetha : 512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Nphi : 128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Nvpar : 60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–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Deltat : 5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dt_diag : 40</a:t>
            </a:r>
            <a:endParaRPr/>
          </a:p>
          <a:p>
            <a:r>
              <a:rPr lang="fr-FR">
                <a:solidFill>
                  <a:srgbClr val="000000"/>
                </a:solidFill>
                <a:latin typeface="Calibri"/>
                <a:ea typeface="WenQuanYi Micro Hei"/>
              </a:rPr>
              <a:t>Phi3D_dt_diag : 40</a:t>
            </a:r>
            <a:endParaRPr/>
          </a:p>
          <a:p>
            <a:r>
              <a:rPr lang="fr-FR">
                <a:solidFill>
                  <a:srgbClr val="000000"/>
                </a:solidFill>
                <a:latin typeface="Calibri"/>
                <a:ea typeface="WenQuanYi Micro Hei"/>
              </a:rPr>
              <a:t>Moments3D_dt_diag : 40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–</a:t>
            </a:r>
            <a:endParaRPr/>
          </a:p>
          <a:p>
            <a:r>
              <a:rPr lang="fr-FR">
                <a:solidFill>
                  <a:srgbClr val="000000"/>
                </a:solidFill>
                <a:latin typeface="Calibri"/>
                <a:ea typeface="WenQuanYi Micro Hei"/>
              </a:rPr>
              <a:t>asynchrone_writing : false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anchor="ctr" bIns="0" lIns="0" rIns="0" tIns="0"/>
          <a:p>
            <a:pPr algn="ctr">
              <a:lnSpc>
                <a:spcPct val="100000"/>
              </a:lnSpc>
            </a:pPr>
            <a:r>
              <a:rPr lang="fr-FR" sz="4400">
                <a:latin typeface="Arial"/>
              </a:rPr>
              <a:t>Poincare: Mesures de performances</a:t>
            </a:r>
            <a:endParaRPr/>
          </a:p>
        </p:txBody>
      </p:sp>
      <p:pic>
        <p:nvPicPr>
          <p:cNvPr descr="" id="120" name="Imag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4480" y="1368000"/>
            <a:ext cx="6743520" cy="5184000"/>
          </a:xfrm>
          <a:prstGeom prst="rect">
            <a:avLst/>
          </a:prstGeom>
        </p:spPr>
      </p:pic>
      <p:sp>
        <p:nvSpPr>
          <p:cNvPr id="121" name="CustomShape 2"/>
          <p:cNvSpPr/>
          <p:nvPr/>
        </p:nvSpPr>
        <p:spPr>
          <a:xfrm>
            <a:off x="6624720" y="-418276836360"/>
            <a:ext cx="3311280" cy="3600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Nr : 63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Ntetha : 512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Nphi : 128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Nvpar : 60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–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Deltat : 5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dt_diag : 40</a:t>
            </a:r>
            <a:endParaRPr/>
          </a:p>
          <a:p>
            <a:r>
              <a:rPr lang="fr-FR">
                <a:solidFill>
                  <a:srgbClr val="000000"/>
                </a:solidFill>
                <a:latin typeface="Calibri"/>
                <a:ea typeface="WenQuanYi Micro Hei"/>
              </a:rPr>
              <a:t>Phi3D_dt_diag : 40</a:t>
            </a:r>
            <a:endParaRPr/>
          </a:p>
          <a:p>
            <a:r>
              <a:rPr lang="fr-FR">
                <a:solidFill>
                  <a:srgbClr val="000000"/>
                </a:solidFill>
                <a:latin typeface="Calibri"/>
                <a:ea typeface="WenQuanYi Micro Hei"/>
              </a:rPr>
              <a:t>Moments3D_dt_diag : 40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–</a:t>
            </a:r>
            <a:endParaRPr/>
          </a:p>
          <a:p>
            <a:r>
              <a:rPr lang="fr-FR">
                <a:solidFill>
                  <a:srgbClr val="000000"/>
                </a:solidFill>
                <a:latin typeface="Calibri"/>
                <a:ea typeface="WenQuanYi Micro Hei"/>
              </a:rPr>
              <a:t>asynchrone_writing : false</a:t>
            </a:r>
            <a:endParaRPr/>
          </a:p>
        </p:txBody>
      </p:sp>
      <p:sp>
        <p:nvSpPr>
          <p:cNvPr id="122" name="CustomShape 3"/>
          <p:cNvSpPr/>
          <p:nvPr/>
        </p:nvSpPr>
        <p:spPr>
          <a:xfrm>
            <a:off x="6769080" y="1672920"/>
            <a:ext cx="3312360" cy="50274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  <a:ea typeface="WenQuanYi Micro Hei"/>
              </a:rPr>
              <a:t>- Weak Scaling avec checkpoint Synchrone avec des diagnostics tout les 8 itérations (en rouge) et Weak Scaling sans checkpoint (en bleu).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  <a:ea typeface="WenQuanYi Micro Hei"/>
              </a:rPr>
              <a:t>- les 2 courbes croient en augmentant le nombre de ps.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  <a:ea typeface="WenQuanYi Micro Hei"/>
              </a:rPr>
              <a:t>- Intervalle d'erreur est très long sur 32 ps.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  <a:ea typeface="WenQuanYi Micro Hei"/>
              </a:rPr>
              <a:t>- Pour savoir s'il y a des perturbations, faire des tests pour avoir un intervalle de tolérence.</a:t>
            </a: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anchor="ctr" bIns="0" lIns="0" rIns="0" tIns="0"/>
          <a:p>
            <a:pPr algn="ctr">
              <a:lnSpc>
                <a:spcPct val="100000"/>
              </a:lnSpc>
            </a:pPr>
            <a:r>
              <a:rPr lang="fr-FR" sz="4400">
                <a:latin typeface="Arial"/>
              </a:rPr>
              <a:t>Curie - Présentation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504000" y="1769040"/>
            <a:ext cx="8999640" cy="550260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fr-FR" sz="3200">
                <a:latin typeface="Arial"/>
                <a:ea typeface="WenQuanYi Micro Hei"/>
              </a:rPr>
              <a:t>Fat Nodes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fr-FR" sz="2800">
                <a:latin typeface="Arial"/>
                <a:ea typeface="WenQuanYi Micro Hei"/>
              </a:rPr>
              <a:t>360 Nodes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fr-FR" sz="2800">
                <a:latin typeface="Arial"/>
                <a:ea typeface="WenQuanYi Micro Hei"/>
              </a:rPr>
              <a:t>4 Processeurs Octo-coeurs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fr-FR" sz="3200">
                <a:latin typeface="Arial"/>
                <a:ea typeface="WenQuanYi Micro Hei"/>
              </a:rPr>
              <a:t>GPU Nodes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fr-FR" sz="2800">
                <a:latin typeface="Arial"/>
                <a:ea typeface="WenQuanYi Micro Hei"/>
              </a:rPr>
              <a:t>288 Processeurs Intel + 288 Processeurs Nvidia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fr-FR" sz="3200">
                <a:latin typeface="Arial"/>
                <a:ea typeface="WenQuanYi Micro Hei"/>
              </a:rPr>
              <a:t>Thin Nodes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fr-FR" sz="2800">
                <a:latin typeface="Arial"/>
                <a:ea typeface="WenQuanYi Micro Hei"/>
              </a:rPr>
              <a:t>5040 Nodes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fr-FR" sz="2800">
                <a:latin typeface="Arial"/>
                <a:ea typeface="WenQuanYi Micro Hei"/>
              </a:rPr>
              <a:t>2 Processeurs Octo-coeurs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fr-FR" sz="2800">
                <a:latin typeface="Arial"/>
                <a:ea typeface="WenQuanYi Micro Hei"/>
              </a:rPr>
              <a:t>1 Disque local SSD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FR" sz="2800">
                <a:latin typeface="Arial"/>
                <a:ea typeface="WenQuanYi Micro Hei"/>
              </a:rPr>
              <a:t>Système de fichiers : 100 Go/s de bande passante théorique</a:t>
            </a:r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anchor="ctr" bIns="0" lIns="0" rIns="0" tIns="0"/>
          <a:p>
            <a:pPr algn="ctr">
              <a:lnSpc>
                <a:spcPct val="100000"/>
              </a:lnSpc>
            </a:pPr>
            <a:r>
              <a:rPr lang="fr-FR" sz="4400">
                <a:latin typeface="Arial"/>
              </a:rPr>
              <a:t>Curie – Weak Scaling</a:t>
            </a:r>
            <a:endParaRPr/>
          </a:p>
        </p:txBody>
      </p:sp>
      <p:pic>
        <p:nvPicPr>
          <p:cNvPr descr="" id="126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4000" y="1332360"/>
            <a:ext cx="6840000" cy="5579640"/>
          </a:xfrm>
          <a:prstGeom prst="rect">
            <a:avLst/>
          </a:prstGeom>
        </p:spPr>
      </p:pic>
      <p:sp>
        <p:nvSpPr>
          <p:cNvPr id="127" name="CustomShape 2"/>
          <p:cNvSpPr/>
          <p:nvPr/>
        </p:nvSpPr>
        <p:spPr>
          <a:xfrm>
            <a:off x="6624720" y="-426507259320"/>
            <a:ext cx="3311280" cy="3600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Nr : 63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Ntetha : 512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Nphi : 128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Nvpar : 60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–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Deltat : 5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dt_diag : 5</a:t>
            </a:r>
            <a:endParaRPr/>
          </a:p>
          <a:p>
            <a:r>
              <a:rPr lang="fr-FR">
                <a:solidFill>
                  <a:srgbClr val="000000"/>
                </a:solidFill>
                <a:latin typeface="Calibri"/>
                <a:ea typeface="WenQuanYi Micro Hei"/>
              </a:rPr>
              <a:t>Phi3D_dt_diag : 5</a:t>
            </a:r>
            <a:endParaRPr/>
          </a:p>
          <a:p>
            <a:r>
              <a:rPr lang="fr-FR">
                <a:solidFill>
                  <a:srgbClr val="000000"/>
                </a:solidFill>
                <a:latin typeface="Calibri"/>
                <a:ea typeface="WenQuanYi Micro Hei"/>
              </a:rPr>
              <a:t>Moments3D_dt_diag : 5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–</a:t>
            </a:r>
            <a:endParaRPr/>
          </a:p>
          <a:p>
            <a:r>
              <a:rPr lang="fr-FR">
                <a:solidFill>
                  <a:srgbClr val="000000"/>
                </a:solidFill>
                <a:latin typeface="Calibri"/>
                <a:ea typeface="WenQuanYi Micro Hei"/>
              </a:rPr>
              <a:t>asynchrone_writing : false</a:t>
            </a:r>
            <a:endParaRPr/>
          </a:p>
        </p:txBody>
      </p:sp>
      <p:sp>
        <p:nvSpPr>
          <p:cNvPr id="128" name="CustomShape 3"/>
          <p:cNvSpPr/>
          <p:nvPr/>
        </p:nvSpPr>
        <p:spPr>
          <a:xfrm>
            <a:off x="6769440" y="1673280"/>
            <a:ext cx="3312360" cy="36558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Nr : 63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Ntetha : 512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Nphi : 128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Nvpar : 60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–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Deltat : 5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dt_diag : 5</a:t>
            </a:r>
            <a:endParaRPr/>
          </a:p>
          <a:p>
            <a:r>
              <a:rPr lang="fr-FR">
                <a:solidFill>
                  <a:srgbClr val="000000"/>
                </a:solidFill>
                <a:latin typeface="Calibri"/>
                <a:ea typeface="WenQuanYi Micro Hei"/>
              </a:rPr>
              <a:t>Phi3D_dt_diag : 5</a:t>
            </a:r>
            <a:endParaRPr/>
          </a:p>
          <a:p>
            <a:r>
              <a:rPr lang="fr-FR">
                <a:solidFill>
                  <a:srgbClr val="000000"/>
                </a:solidFill>
                <a:latin typeface="Calibri"/>
                <a:ea typeface="WenQuanYi Micro Hei"/>
              </a:rPr>
              <a:t>Moments3D_dt_diag : 5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–</a:t>
            </a:r>
            <a:endParaRPr/>
          </a:p>
          <a:p>
            <a:r>
              <a:rPr lang="fr-FR">
                <a:solidFill>
                  <a:srgbClr val="000000"/>
                </a:solidFill>
                <a:latin typeface="Calibri"/>
                <a:ea typeface="WenQuanYi Micro Hei"/>
              </a:rPr>
              <a:t>asynchrone_writing : false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anchor="ctr" bIns="0" lIns="0" rIns="0" tIns="0"/>
          <a:p>
            <a:pPr algn="ctr">
              <a:lnSpc>
                <a:spcPct val="100000"/>
              </a:lnSpc>
            </a:pPr>
            <a:r>
              <a:rPr lang="fr-FR" sz="4400">
                <a:latin typeface="Arial"/>
              </a:rPr>
              <a:t>Plan</a:t>
            </a:r>
            <a:endParaRPr/>
          </a:p>
        </p:txBody>
      </p:sp>
      <p:sp>
        <p:nvSpPr>
          <p:cNvPr id="76" name="TextShape 2"/>
          <p:cNvSpPr txBox="1"/>
          <p:nvPr/>
        </p:nvSpPr>
        <p:spPr>
          <a:xfrm>
            <a:off x="504000" y="1769040"/>
            <a:ext cx="8869680" cy="438444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fr-FR" sz="3200">
                <a:latin typeface="Arial"/>
                <a:ea typeface="WenQuanYi Micro Hei"/>
              </a:rPr>
              <a:t>Introduction et contexte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fr-FR" sz="3200">
                <a:latin typeface="Arial"/>
                <a:ea typeface="WenQuanYi Micro Hei"/>
              </a:rPr>
              <a:t>Objectifs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fr-FR" sz="3200">
                <a:latin typeface="Arial"/>
                <a:ea typeface="WenQuanYi Micro Hei"/>
              </a:rPr>
              <a:t>Résultats sur Poincare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fr-FR" sz="3200">
                <a:latin typeface="Arial"/>
                <a:ea typeface="WenQuanYi Micro Hei"/>
              </a:rPr>
              <a:t>Résultats sur Curie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fr-FR" sz="3200">
                <a:latin typeface="Arial"/>
                <a:ea typeface="WenQuanYi Micro Hei"/>
              </a:rPr>
              <a:t>Conclusion &amp; perspectives</a:t>
            </a:r>
            <a:endParaRPr/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anchor="ctr" bIns="0" lIns="0" rIns="0" tIns="0"/>
          <a:p>
            <a:pPr algn="ctr">
              <a:lnSpc>
                <a:spcPct val="100000"/>
              </a:lnSpc>
            </a:pPr>
            <a:r>
              <a:rPr lang="fr-FR" sz="4400">
                <a:latin typeface="Arial"/>
              </a:rPr>
              <a:t>Curie – Weak Scaling</a:t>
            </a:r>
            <a:endParaRPr/>
          </a:p>
        </p:txBody>
      </p:sp>
      <p:pic>
        <p:nvPicPr>
          <p:cNvPr descr="" id="13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4000" y="1332360"/>
            <a:ext cx="6840000" cy="5579640"/>
          </a:xfrm>
          <a:prstGeom prst="rect">
            <a:avLst/>
          </a:prstGeom>
        </p:spPr>
      </p:pic>
      <p:sp>
        <p:nvSpPr>
          <p:cNvPr id="131" name="CustomShape 2"/>
          <p:cNvSpPr/>
          <p:nvPr/>
        </p:nvSpPr>
        <p:spPr>
          <a:xfrm>
            <a:off x="6624720" y="-426507259320"/>
            <a:ext cx="3311280" cy="3600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Nr : 63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Ntetha : 512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Nphi : 128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Nvpar : 60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–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Deltat : 5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dt_diag : 5</a:t>
            </a:r>
            <a:endParaRPr/>
          </a:p>
          <a:p>
            <a:r>
              <a:rPr lang="fr-FR">
                <a:solidFill>
                  <a:srgbClr val="000000"/>
                </a:solidFill>
                <a:latin typeface="Calibri"/>
                <a:ea typeface="WenQuanYi Micro Hei"/>
              </a:rPr>
              <a:t>Phi3D_dt_diag : 5</a:t>
            </a:r>
            <a:endParaRPr/>
          </a:p>
          <a:p>
            <a:r>
              <a:rPr lang="fr-FR">
                <a:solidFill>
                  <a:srgbClr val="000000"/>
                </a:solidFill>
                <a:latin typeface="Calibri"/>
                <a:ea typeface="WenQuanYi Micro Hei"/>
              </a:rPr>
              <a:t>Moments3D_dt_diag : 5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–</a:t>
            </a:r>
            <a:endParaRPr/>
          </a:p>
          <a:p>
            <a:r>
              <a:rPr lang="fr-FR">
                <a:solidFill>
                  <a:srgbClr val="000000"/>
                </a:solidFill>
                <a:latin typeface="Calibri"/>
                <a:ea typeface="WenQuanYi Micro Hei"/>
              </a:rPr>
              <a:t>asynchrone_writing : false</a:t>
            </a:r>
            <a:endParaRPr/>
          </a:p>
        </p:txBody>
      </p:sp>
      <p:sp>
        <p:nvSpPr>
          <p:cNvPr id="132" name="CustomShape 3"/>
          <p:cNvSpPr/>
          <p:nvPr/>
        </p:nvSpPr>
        <p:spPr>
          <a:xfrm>
            <a:off x="6768000" y="1620000"/>
            <a:ext cx="2880000" cy="511236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fr-FR" sz="2000">
                <a:solidFill>
                  <a:srgbClr val="000000"/>
                </a:solidFill>
                <a:latin typeface="Arial"/>
                <a:ea typeface="WenQuanYi Micro Hei"/>
              </a:rPr>
              <a:t>Weak Scaling avec un checkpoint synchrone et un Weak Scaling sans checkpoint.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fr-FR" sz="2000">
                <a:solidFill>
                  <a:srgbClr val="000000"/>
                </a:solidFill>
                <a:latin typeface="Arial"/>
                <a:ea typeface="WenQuanYi Micro Hei"/>
              </a:rPr>
              <a:t>Les 2 courbes sont stable à partir de 2 processus.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fr-FR" sz="2000">
                <a:solidFill>
                  <a:srgbClr val="000000"/>
                </a:solidFill>
                <a:latin typeface="Arial"/>
                <a:ea typeface="WenQuanYi Micro Hei"/>
              </a:rPr>
              <a:t>Résultat attendu, courbes plates en augmentant le nombre de processus.</a:t>
            </a: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anchor="ctr" bIns="0" lIns="0" rIns="0" tIns="0"/>
          <a:p>
            <a:pPr algn="ctr">
              <a:lnSpc>
                <a:spcPct val="100000"/>
              </a:lnSpc>
            </a:pPr>
            <a:r>
              <a:rPr lang="fr-FR" sz="4400">
                <a:latin typeface="Arial"/>
              </a:rPr>
              <a:t>Curie – Weak Scaling</a:t>
            </a:r>
            <a:endParaRPr/>
          </a:p>
        </p:txBody>
      </p:sp>
      <p:pic>
        <p:nvPicPr>
          <p:cNvPr descr="" id="13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6480" y="1476360"/>
            <a:ext cx="6095520" cy="4571640"/>
          </a:xfrm>
          <a:prstGeom prst="rect">
            <a:avLst/>
          </a:prstGeom>
        </p:spPr>
      </p:pic>
      <p:sp>
        <p:nvSpPr>
          <p:cNvPr id="135" name="CustomShape 2"/>
          <p:cNvSpPr/>
          <p:nvPr/>
        </p:nvSpPr>
        <p:spPr>
          <a:xfrm>
            <a:off x="6624720" y="-426507259320"/>
            <a:ext cx="3311280" cy="3600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Nr : 63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Ntetha : 512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Nphi : 128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Nvpar : 60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–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Deltat : 5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dt_diag : 5</a:t>
            </a:r>
            <a:endParaRPr/>
          </a:p>
          <a:p>
            <a:r>
              <a:rPr lang="fr-FR">
                <a:solidFill>
                  <a:srgbClr val="000000"/>
                </a:solidFill>
                <a:latin typeface="Calibri"/>
                <a:ea typeface="WenQuanYi Micro Hei"/>
              </a:rPr>
              <a:t>Phi3D_dt_diag : 5</a:t>
            </a:r>
            <a:endParaRPr/>
          </a:p>
          <a:p>
            <a:r>
              <a:rPr lang="fr-FR">
                <a:solidFill>
                  <a:srgbClr val="000000"/>
                </a:solidFill>
                <a:latin typeface="Calibri"/>
                <a:ea typeface="WenQuanYi Micro Hei"/>
              </a:rPr>
              <a:t>Moments3D_dt_diag : 5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–</a:t>
            </a:r>
            <a:endParaRPr/>
          </a:p>
          <a:p>
            <a:r>
              <a:rPr lang="fr-FR">
                <a:solidFill>
                  <a:srgbClr val="000000"/>
                </a:solidFill>
                <a:latin typeface="Calibri"/>
                <a:ea typeface="WenQuanYi Micro Hei"/>
              </a:rPr>
              <a:t>asynchrone_writing : false</a:t>
            </a:r>
            <a:endParaRPr/>
          </a:p>
        </p:txBody>
      </p:sp>
      <p:sp>
        <p:nvSpPr>
          <p:cNvPr id="136" name="CustomShape 3"/>
          <p:cNvSpPr/>
          <p:nvPr/>
        </p:nvSpPr>
        <p:spPr>
          <a:xfrm>
            <a:off x="6624000" y="2320200"/>
            <a:ext cx="3312360" cy="36558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  <a:ea typeface="WenQuanYi Micro Hei"/>
              </a:rPr>
              <a:t>- Différence entre le temps de Weak Scaling avec checkpoint synchrone avec beaucoup de diagnostics et le temps de Weak Scaling sans checkpoint.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  <a:ea typeface="WenQuanYi Micro Hei"/>
              </a:rPr>
              <a:t>- Courbe constante en augmentant le nombre de processus.</a:t>
            </a:r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anchor="ctr" bIns="0" lIns="0" rIns="0" tIns="0"/>
          <a:p>
            <a:pPr algn="ctr">
              <a:lnSpc>
                <a:spcPct val="100000"/>
              </a:lnSpc>
            </a:pPr>
            <a:r>
              <a:rPr lang="fr-FR" sz="4400">
                <a:latin typeface="Arial"/>
              </a:rPr>
              <a:t>Curie – Weak Scaling</a:t>
            </a:r>
            <a:endParaRPr/>
          </a:p>
        </p:txBody>
      </p:sp>
      <p:pic>
        <p:nvPicPr>
          <p:cNvPr descr="" id="13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512000"/>
            <a:ext cx="6480000" cy="5184000"/>
          </a:xfrm>
          <a:prstGeom prst="rect">
            <a:avLst/>
          </a:prstGeom>
        </p:spPr>
      </p:pic>
      <p:sp>
        <p:nvSpPr>
          <p:cNvPr id="139" name="CustomShape 2"/>
          <p:cNvSpPr/>
          <p:nvPr/>
        </p:nvSpPr>
        <p:spPr>
          <a:xfrm>
            <a:off x="6624720" y="-418276836360"/>
            <a:ext cx="3311280" cy="3600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Nr : 63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Ntetha : 512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Nphi : 128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Nvpar : 60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–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Deltat : 5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dt_diag : 40</a:t>
            </a:r>
            <a:endParaRPr/>
          </a:p>
          <a:p>
            <a:r>
              <a:rPr lang="fr-FR">
                <a:solidFill>
                  <a:srgbClr val="000000"/>
                </a:solidFill>
                <a:latin typeface="Calibri"/>
                <a:ea typeface="WenQuanYi Micro Hei"/>
              </a:rPr>
              <a:t>Phi3D_dt_diag : 40</a:t>
            </a:r>
            <a:endParaRPr/>
          </a:p>
          <a:p>
            <a:r>
              <a:rPr lang="fr-FR">
                <a:solidFill>
                  <a:srgbClr val="000000"/>
                </a:solidFill>
                <a:latin typeface="Calibri"/>
                <a:ea typeface="WenQuanYi Micro Hei"/>
              </a:rPr>
              <a:t>Moments3D_dt_diag : 40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–</a:t>
            </a:r>
            <a:endParaRPr/>
          </a:p>
          <a:p>
            <a:r>
              <a:rPr lang="fr-FR">
                <a:solidFill>
                  <a:srgbClr val="000000"/>
                </a:solidFill>
                <a:latin typeface="Calibri"/>
                <a:ea typeface="WenQuanYi Micro Hei"/>
              </a:rPr>
              <a:t>asynchrone_writing : false</a:t>
            </a:r>
            <a:endParaRPr/>
          </a:p>
        </p:txBody>
      </p:sp>
      <p:sp>
        <p:nvSpPr>
          <p:cNvPr id="140" name="CustomShape 3"/>
          <p:cNvSpPr/>
          <p:nvPr/>
        </p:nvSpPr>
        <p:spPr>
          <a:xfrm>
            <a:off x="6769440" y="1673280"/>
            <a:ext cx="3312360" cy="36558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Nr : 63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Ntetha : 512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Nphi : 128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Nvpar : 60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–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Deltat : 5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dt_diag : 40</a:t>
            </a:r>
            <a:endParaRPr/>
          </a:p>
          <a:p>
            <a:r>
              <a:rPr lang="fr-FR">
                <a:solidFill>
                  <a:srgbClr val="000000"/>
                </a:solidFill>
                <a:latin typeface="Calibri"/>
                <a:ea typeface="WenQuanYi Micro Hei"/>
              </a:rPr>
              <a:t>Phi3D_dt_diag : 40</a:t>
            </a:r>
            <a:endParaRPr/>
          </a:p>
          <a:p>
            <a:r>
              <a:rPr lang="fr-FR">
                <a:solidFill>
                  <a:srgbClr val="000000"/>
                </a:solidFill>
                <a:latin typeface="Calibri"/>
                <a:ea typeface="WenQuanYi Micro Hei"/>
              </a:rPr>
              <a:t>Moments3D_dt_diag : 40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–</a:t>
            </a:r>
            <a:endParaRPr/>
          </a:p>
          <a:p>
            <a:r>
              <a:rPr lang="fr-FR">
                <a:solidFill>
                  <a:srgbClr val="000000"/>
                </a:solidFill>
                <a:latin typeface="Calibri"/>
                <a:ea typeface="WenQuanYi Micro Hei"/>
              </a:rPr>
              <a:t>asynchrone_writing : false</a:t>
            </a:r>
            <a:endParaRPr/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anchor="ctr" bIns="0" lIns="0" rIns="0" tIns="0"/>
          <a:p>
            <a:pPr algn="ctr">
              <a:lnSpc>
                <a:spcPct val="100000"/>
              </a:lnSpc>
            </a:pPr>
            <a:r>
              <a:rPr lang="fr-FR" sz="4400">
                <a:latin typeface="Arial"/>
              </a:rPr>
              <a:t>Curie – Weak Scaling</a:t>
            </a:r>
            <a:endParaRPr/>
          </a:p>
        </p:txBody>
      </p:sp>
      <p:pic>
        <p:nvPicPr>
          <p:cNvPr descr="" id="14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512000"/>
            <a:ext cx="6480000" cy="5184000"/>
          </a:xfrm>
          <a:prstGeom prst="rect">
            <a:avLst/>
          </a:prstGeom>
        </p:spPr>
      </p:pic>
      <p:sp>
        <p:nvSpPr>
          <p:cNvPr id="143" name="CustomShape 2"/>
          <p:cNvSpPr/>
          <p:nvPr/>
        </p:nvSpPr>
        <p:spPr>
          <a:xfrm>
            <a:off x="6624720" y="-418276836360"/>
            <a:ext cx="3311280" cy="3600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Nr : 63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Ntetha : 512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Nphi : 128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Nvpar : 60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–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Deltat : 5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dt_diag : 40</a:t>
            </a:r>
            <a:endParaRPr/>
          </a:p>
          <a:p>
            <a:r>
              <a:rPr lang="fr-FR">
                <a:solidFill>
                  <a:srgbClr val="000000"/>
                </a:solidFill>
                <a:latin typeface="Calibri"/>
                <a:ea typeface="WenQuanYi Micro Hei"/>
              </a:rPr>
              <a:t>Phi3D_dt_diag : 40</a:t>
            </a:r>
            <a:endParaRPr/>
          </a:p>
          <a:p>
            <a:r>
              <a:rPr lang="fr-FR">
                <a:solidFill>
                  <a:srgbClr val="000000"/>
                </a:solidFill>
                <a:latin typeface="Calibri"/>
                <a:ea typeface="WenQuanYi Micro Hei"/>
              </a:rPr>
              <a:t>Moments3D_dt_diag : 40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–</a:t>
            </a:r>
            <a:endParaRPr/>
          </a:p>
          <a:p>
            <a:r>
              <a:rPr lang="fr-FR">
                <a:solidFill>
                  <a:srgbClr val="000000"/>
                </a:solidFill>
                <a:latin typeface="Calibri"/>
                <a:ea typeface="WenQuanYi Micro Hei"/>
              </a:rPr>
              <a:t>asynchrone_writing : false</a:t>
            </a:r>
            <a:endParaRPr/>
          </a:p>
        </p:txBody>
      </p:sp>
      <p:sp>
        <p:nvSpPr>
          <p:cNvPr id="144" name="CustomShape 3"/>
          <p:cNvSpPr/>
          <p:nvPr/>
        </p:nvSpPr>
        <p:spPr>
          <a:xfrm>
            <a:off x="6768000" y="2160000"/>
            <a:ext cx="3312360" cy="36558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  <a:ea typeface="WenQuanYi Micro Hei"/>
              </a:rPr>
              <a:t>Weak Scaling Avec checkpoint synchrone avec moins de diagnostics et Weak Scaling sans checkpoint.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  <a:ea typeface="WenQuanYi Micro Hei"/>
              </a:rPr>
              <a:t>- Stabilité des 2 courbes à partir de 2 processus.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  <a:ea typeface="WenQuanYi Micro Hei"/>
              </a:rPr>
              <a:t>- Résultats attendu, courbes plates en augmentant le nombre de processus.</a:t>
            </a:r>
            <a:endParaRPr/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anchor="ctr" bIns="0" lIns="0" rIns="0" tIns="0"/>
          <a:p>
            <a:pPr algn="ctr">
              <a:lnSpc>
                <a:spcPct val="100000"/>
              </a:lnSpc>
            </a:pPr>
            <a:r>
              <a:rPr lang="fr-FR" sz="4400">
                <a:latin typeface="Arial"/>
              </a:rPr>
              <a:t>Curie – Weak Scaling</a:t>
            </a:r>
            <a:endParaRPr/>
          </a:p>
        </p:txBody>
      </p:sp>
      <p:pic>
        <p:nvPicPr>
          <p:cNvPr descr="" id="146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84480" y="1368000"/>
            <a:ext cx="6095520" cy="4571640"/>
          </a:xfrm>
          <a:prstGeom prst="rect">
            <a:avLst/>
          </a:prstGeom>
        </p:spPr>
      </p:pic>
      <p:sp>
        <p:nvSpPr>
          <p:cNvPr id="147" name="CustomShape 2"/>
          <p:cNvSpPr/>
          <p:nvPr/>
        </p:nvSpPr>
        <p:spPr>
          <a:xfrm>
            <a:off x="6624720" y="-418276836360"/>
            <a:ext cx="3311280" cy="3600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Nr : 63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Ntetha : 512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Nphi : 128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Nvpar : 60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–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Deltat : 5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dt_diag : 40</a:t>
            </a:r>
            <a:endParaRPr/>
          </a:p>
          <a:p>
            <a:r>
              <a:rPr lang="fr-FR">
                <a:solidFill>
                  <a:srgbClr val="000000"/>
                </a:solidFill>
                <a:latin typeface="Calibri"/>
                <a:ea typeface="WenQuanYi Micro Hei"/>
              </a:rPr>
              <a:t>Phi3D_dt_diag : 40</a:t>
            </a:r>
            <a:endParaRPr/>
          </a:p>
          <a:p>
            <a:r>
              <a:rPr lang="fr-FR">
                <a:solidFill>
                  <a:srgbClr val="000000"/>
                </a:solidFill>
                <a:latin typeface="Calibri"/>
                <a:ea typeface="WenQuanYi Micro Hei"/>
              </a:rPr>
              <a:t>Moments3D_dt_diag : 40</a:t>
            </a: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–</a:t>
            </a:r>
            <a:endParaRPr/>
          </a:p>
          <a:p>
            <a:r>
              <a:rPr lang="fr-FR">
                <a:solidFill>
                  <a:srgbClr val="000000"/>
                </a:solidFill>
                <a:latin typeface="Calibri"/>
                <a:ea typeface="WenQuanYi Micro Hei"/>
              </a:rPr>
              <a:t>asynchrone_writing : false</a:t>
            </a:r>
            <a:endParaRPr/>
          </a:p>
        </p:txBody>
      </p:sp>
      <p:sp>
        <p:nvSpPr>
          <p:cNvPr id="148" name="CustomShape 3"/>
          <p:cNvSpPr/>
          <p:nvPr/>
        </p:nvSpPr>
        <p:spPr>
          <a:xfrm>
            <a:off x="6408000" y="1944000"/>
            <a:ext cx="3102840" cy="432000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fr-FR" sz="2000">
                <a:solidFill>
                  <a:srgbClr val="000000"/>
                </a:solidFill>
                <a:latin typeface="Arial"/>
                <a:ea typeface="WenQuanYi Micro Hei"/>
              </a:rPr>
              <a:t>La différence entre le temps de weak scaling avec checkpoint et le temps du weak scaling sans checkpoint.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fr-FR" sz="2000">
                <a:solidFill>
                  <a:srgbClr val="000000"/>
                </a:solidFill>
                <a:latin typeface="Arial"/>
                <a:ea typeface="WenQuanYi Micro Hei"/>
              </a:rPr>
              <a:t>Courbe constante en augmentant le nombre de processus.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anchor="ctr" bIns="0" lIns="0" rIns="0" tIns="0"/>
          <a:p>
            <a:pPr algn="ctr">
              <a:lnSpc>
                <a:spcPct val="100000"/>
              </a:lnSpc>
            </a:pPr>
            <a:r>
              <a:rPr lang="fr-FR" sz="4400">
                <a:latin typeface="Arial"/>
              </a:rPr>
              <a:t>Curie – Débit de checkpoint</a:t>
            </a:r>
            <a:endParaRPr/>
          </a:p>
        </p:txBody>
      </p:sp>
      <p:pic>
        <p:nvPicPr>
          <p:cNvPr descr="" id="15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440000"/>
            <a:ext cx="6840000" cy="5472000"/>
          </a:xfrm>
          <a:prstGeom prst="rect">
            <a:avLst/>
          </a:prstGeom>
        </p:spPr>
      </p:pic>
      <p:sp>
        <p:nvSpPr>
          <p:cNvPr id="151" name="CustomShape 2"/>
          <p:cNvSpPr/>
          <p:nvPr/>
        </p:nvSpPr>
        <p:spPr>
          <a:xfrm>
            <a:off x="6623640" y="2464200"/>
            <a:ext cx="3312360" cy="36558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  <a:ea typeface="WenQuanYi Micro Hei"/>
              </a:rPr>
              <a:t> </a:t>
            </a:r>
            <a:r>
              <a:rPr lang="fr-FR">
                <a:solidFill>
                  <a:srgbClr val="000000"/>
                </a:solidFill>
                <a:latin typeface="Calibri"/>
                <a:ea typeface="WenQuanYi Micro Hei"/>
              </a:rPr>
              <a:t>- Vitesse de checkpoint par seconde.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  <a:ea typeface="WenQuanYi Micro Hei"/>
              </a:rPr>
              <a:t>- Stabilité des 2 courbes sur 16 premiers processus.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  <a:ea typeface="WenQuanYi Micro Hei"/>
              </a:rPr>
              <a:t>- 20Mo/s : c'est le débit par nœud.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anchor="ctr" bIns="0" lIns="0" rIns="0" tIns="0"/>
          <a:p>
            <a:pPr algn="ctr">
              <a:lnSpc>
                <a:spcPct val="100000"/>
              </a:lnSpc>
            </a:pPr>
            <a:r>
              <a:rPr lang="fr-FR" sz="4400">
                <a:latin typeface="Arial"/>
              </a:rPr>
              <a:t>Conclusion &amp; Perspective</a:t>
            </a:r>
            <a:endParaRPr/>
          </a:p>
        </p:txBody>
      </p:sp>
      <p:sp>
        <p:nvSpPr>
          <p:cNvPr id="153" name="TextShape 2"/>
          <p:cNvSpPr txBox="1"/>
          <p:nvPr/>
        </p:nvSpPr>
        <p:spPr>
          <a:xfrm>
            <a:off x="504000" y="1769040"/>
            <a:ext cx="8869680" cy="438444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fr-FR" sz="3200">
                <a:latin typeface="Arial"/>
                <a:ea typeface="WenQuanYi Micro Hei"/>
              </a:rPr>
              <a:t>Mesures sur poincare ne donne pas des résultats optimale.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fr-FR" sz="3200">
                <a:latin typeface="Arial"/>
                <a:ea typeface="WenQuanYi Micro Hei"/>
              </a:rPr>
              <a:t>Résultats sur Curie pour les 2 approches de checkpoints prouve que le mode synchrone est plus vite que le mode asynchrone.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fr-FR" sz="3200">
                <a:latin typeface="Arial"/>
                <a:ea typeface="WenQuanYi Micro Hei"/>
              </a:rPr>
              <a:t>Implémentation de FTI n'est pas encore disponible pour l'évaluer.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anchor="ctr" bIns="0" lIns="0" rIns="0" tIns="0"/>
          <a:p>
            <a:pPr algn="ctr">
              <a:lnSpc>
                <a:spcPct val="100000"/>
              </a:lnSpc>
            </a:pPr>
            <a:r>
              <a:rPr lang="fr-FR" sz="4400">
                <a:latin typeface="Arial"/>
              </a:rPr>
              <a:t>Introcution - Gysela5D</a:t>
            </a:r>
            <a:endParaRPr/>
          </a:p>
        </p:txBody>
      </p:sp>
      <p:sp>
        <p:nvSpPr>
          <p:cNvPr id="78" name="TextShape 2"/>
          <p:cNvSpPr txBox="1"/>
          <p:nvPr/>
        </p:nvSpPr>
        <p:spPr>
          <a:xfrm>
            <a:off x="504000" y="1769040"/>
            <a:ext cx="9215640" cy="557460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fr-FR" sz="3200">
                <a:latin typeface="Arial"/>
                <a:ea typeface="WenQuanYi Micro Hei"/>
              </a:rPr>
              <a:t>Contexte</a:t>
            </a:r>
            <a:endParaRPr/>
          </a:p>
          <a:p>
            <a:pPr>
              <a:lnSpc>
                <a:spcPct val="100000"/>
              </a:lnSpc>
            </a:pPr>
            <a:r>
              <a:rPr lang="fr-FR" sz="3200">
                <a:latin typeface="Arial"/>
                <a:ea typeface="WenQuanYi Micro Hei"/>
              </a:rPr>
              <a:t>Gysela simule les turbulences qui se développent dans les plasma d'un Tokamak.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fr-FR" sz="3200">
                <a:latin typeface="Arial"/>
                <a:ea typeface="WenQuanYi Micro Hei"/>
              </a:rPr>
              <a:t>Les approches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fr-FR" sz="2800">
                <a:latin typeface="Arial"/>
                <a:ea typeface="WenQuanYi Micro Hei"/>
              </a:rPr>
              <a:t>Checkpoint Synchrone</a:t>
            </a:r>
            <a:r>
              <a:rPr lang="fr-FR" sz="2800">
                <a:latin typeface="Arial"/>
                <a:ea typeface="WenQuanYi Micro Hei"/>
              </a:rPr>
              <a:t> : Calculs puis arrêt pour faire des checkpoints puis continuer les calculs.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fr-FR" sz="2800">
                <a:latin typeface="Arial"/>
                <a:ea typeface="WenQuanYi Micro Hei"/>
              </a:rPr>
              <a:t>Checkpoint Asynchrone</a:t>
            </a:r>
            <a:r>
              <a:rPr lang="fr-FR" sz="2800">
                <a:latin typeface="Arial"/>
                <a:ea typeface="WenQuanYi Micro Hei"/>
              </a:rPr>
              <a:t> : Checkpoint sur la RAM puis reprise du calcul et copie par un thread sur le PFS.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FR" sz="2800">
                <a:latin typeface="Arial"/>
                <a:ea typeface="WenQuanYi Micro Hei"/>
              </a:rPr>
              <a:t>Les Diagnostics : Ce sont des données écrites plus fréquemment qui seront destinés au physiciens.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anchor="ctr" bIns="0" lIns="0" rIns="0" tIns="0"/>
          <a:p>
            <a:pPr algn="ctr">
              <a:lnSpc>
                <a:spcPct val="100000"/>
              </a:lnSpc>
            </a:pPr>
            <a:r>
              <a:rPr lang="fr-FR" sz="4400">
                <a:latin typeface="Courier 10 Pitch"/>
              </a:rPr>
              <a:t>Checkpointing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504000" y="1769040"/>
            <a:ext cx="9360000" cy="514296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</a:pPr>
            <a:r>
              <a:rPr lang="fr-FR" sz="3200">
                <a:latin typeface="Arial"/>
                <a:ea typeface="WenQuanYi Micro Hei"/>
              </a:rPr>
              <a:t>- Changement d'un composant plusieurs fois par semaine</a:t>
            </a:r>
            <a:endParaRPr/>
          </a:p>
          <a:p>
            <a:pPr>
              <a:lnSpc>
                <a:spcPct val="100000"/>
              </a:lnSpc>
            </a:pPr>
            <a:r>
              <a:rPr lang="fr-FR" sz="3200">
                <a:latin typeface="Arial"/>
                <a:ea typeface="WenQuanYi Micro Hei"/>
              </a:rPr>
              <a:t>- Beaucoup de cœurs utilisé.</a:t>
            </a:r>
            <a:endParaRPr/>
          </a:p>
          <a:p>
            <a:pPr>
              <a:lnSpc>
                <a:spcPct val="100000"/>
              </a:lnSpc>
            </a:pPr>
            <a:r>
              <a:rPr lang="fr-FR" sz="3200">
                <a:latin typeface="Arial"/>
                <a:ea typeface="WenQuanYi Micro Hei"/>
              </a:rPr>
              <a:t>- Beaucoup de temps passé.</a:t>
            </a:r>
            <a:endParaRPr/>
          </a:p>
          <a:p>
            <a:pPr>
              <a:lnSpc>
                <a:spcPct val="100000"/>
              </a:lnSpc>
            </a:pPr>
            <a:r>
              <a:rPr lang="fr-FR" sz="3200">
                <a:latin typeface="Arial"/>
                <a:ea typeface="WenQuanYi Micro Hei"/>
              </a:rPr>
              <a:t>=&gt; Pannes matérielles ou logicielles quasi assurées &amp; simulation risque de ne jamais terminée.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fr-FR" sz="3200">
                <a:latin typeface="Arial"/>
                <a:ea typeface="WenQuanYi Micro Hei"/>
              </a:rPr>
              <a:t>Sauvegarder l'état de simulation pour pouvoir reprendre en cas de panne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anchor="ctr" bIns="0" lIns="0" rIns="0" tIns="0"/>
          <a:p>
            <a:pPr algn="ctr">
              <a:lnSpc>
                <a:spcPct val="100000"/>
              </a:lnSpc>
            </a:pPr>
            <a:r>
              <a:rPr lang="fr-FR" sz="4400">
                <a:latin typeface="Arial"/>
              </a:rPr>
              <a:t>Introcution - Gysela5D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504000" y="1152000"/>
            <a:ext cx="9215640" cy="611964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fr-FR" sz="2200">
                <a:latin typeface="Arial"/>
                <a:ea typeface="WenQuanYi Micro Hei"/>
              </a:rPr>
              <a:t>NPROC_R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fr-FR" sz="2200">
                <a:latin typeface="Arial"/>
                <a:ea typeface="WenQuanYi Micro Hei"/>
              </a:rPr>
              <a:t>NPROC_TH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fr-FR" sz="2200">
                <a:latin typeface="Arial"/>
                <a:ea typeface="WenQuanYi Micro Hei"/>
              </a:rPr>
              <a:t>NPROC_MU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fr-FR" sz="2200">
                <a:latin typeface="Arial"/>
                <a:ea typeface="WenQuanYi Micro Hei"/>
              </a:rPr>
              <a:t>Nr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fr-FR" sz="2200">
                <a:latin typeface="Arial"/>
                <a:ea typeface="WenQuanYi Micro Hei"/>
              </a:rPr>
              <a:t>Ntheta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fr-FR" sz="2200">
                <a:latin typeface="Arial"/>
                <a:ea typeface="WenQuanYi Micro Hei"/>
              </a:rPr>
              <a:t>Nphi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fr-FR" sz="2200">
                <a:latin typeface="Arial"/>
                <a:ea typeface="WenQuanYi Micro Hei"/>
              </a:rPr>
              <a:t>Nvpar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200">
                <a:latin typeface="Arial"/>
                <a:ea typeface="WenQuanYi Micro Hei"/>
              </a:rPr>
              <a:t>Nmu</a:t>
            </a:r>
            <a:endParaRPr/>
          </a:p>
        </p:txBody>
      </p:sp>
      <p:sp>
        <p:nvSpPr>
          <p:cNvPr id="83" name="CustomShape 3"/>
          <p:cNvSpPr/>
          <p:nvPr/>
        </p:nvSpPr>
        <p:spPr>
          <a:xfrm>
            <a:off x="5256000" y="2398680"/>
            <a:ext cx="3024000" cy="913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Paramètres pour affecter le nombre de processus</a:t>
            </a:r>
            <a:endParaRPr/>
          </a:p>
        </p:txBody>
      </p:sp>
      <p:sp>
        <p:nvSpPr>
          <p:cNvPr id="84" name="CustomShape 4"/>
          <p:cNvSpPr/>
          <p:nvPr/>
        </p:nvSpPr>
        <p:spPr>
          <a:xfrm>
            <a:off x="5112000" y="4680000"/>
            <a:ext cx="3024000" cy="6390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Paramètres pour la taille de la grille.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anchor="ctr" bIns="0" lIns="0" rIns="0" tIns="0"/>
          <a:p>
            <a:pPr algn="ctr">
              <a:lnSpc>
                <a:spcPct val="100000"/>
              </a:lnSpc>
            </a:pPr>
            <a:r>
              <a:rPr lang="fr-FR" sz="4400">
                <a:latin typeface="Arial"/>
              </a:rPr>
              <a:t>Introcution - Gysela5D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504000" y="1440000"/>
            <a:ext cx="9215640" cy="554364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fr-FR" sz="3200">
                <a:latin typeface="Arial"/>
                <a:ea typeface="WenQuanYi Micro Hei"/>
              </a:rPr>
              <a:t>Paramètres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fr-FR" sz="2400">
                <a:latin typeface="Arial"/>
                <a:ea typeface="WenQuanYi Micro Hei"/>
              </a:rPr>
              <a:t>asynchrone_wrinting : choix du mode de checkpoint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fr-FR" sz="2400">
                <a:latin typeface="Arial"/>
                <a:ea typeface="WenQuanYi Micro Hei"/>
              </a:rPr>
              <a:t>Deltat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fr-FR" sz="2400">
                <a:latin typeface="Arial"/>
                <a:ea typeface="WenQuanYi Micro Hei"/>
              </a:rPr>
              <a:t>dt_diag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fr-FR" sz="2400">
                <a:latin typeface="Arial"/>
                <a:ea typeface="WenQuanYi Micro Hei"/>
              </a:rPr>
              <a:t>Phi3D_dt_diag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fr-FR" sz="2400">
                <a:latin typeface="Arial"/>
                <a:ea typeface="WenQuanYi Micro Hei"/>
              </a:rPr>
              <a:t>Moments3D_dt_diag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7" name="CustomShape 3"/>
          <p:cNvSpPr/>
          <p:nvPr/>
        </p:nvSpPr>
        <p:spPr>
          <a:xfrm>
            <a:off x="5832000" y="3600000"/>
            <a:ext cx="3024000" cy="6382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Paramètres relatifs au diagnostics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anchor="ctr" bIns="0" lIns="0" rIns="0" tIns="0"/>
          <a:p>
            <a:pPr algn="ctr">
              <a:lnSpc>
                <a:spcPct val="100000"/>
              </a:lnSpc>
            </a:pPr>
            <a:r>
              <a:rPr lang="fr-FR" sz="4400">
                <a:latin typeface="Arial"/>
              </a:rPr>
              <a:t>Introcution - FTI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504000" y="1769040"/>
            <a:ext cx="8869680" cy="438444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fr-FR" sz="3200">
                <a:latin typeface="Arial"/>
                <a:ea typeface="WenQuanYi Micro Hei"/>
              </a:rPr>
              <a:t>FTI est une bibliothèque pour faire du checkpoints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fr-FR" sz="3200">
                <a:latin typeface="Arial"/>
                <a:ea typeface="WenQuanYi Micro Hei"/>
              </a:rPr>
              <a:t>Utilise des disques SSD locaux aux nœuds de calculs pour accélérer les checkpoints.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fr-FR" sz="3200">
                <a:latin typeface="Arial"/>
                <a:ea typeface="WenQuanYi Micro Hei"/>
              </a:rPr>
              <a:t>Utilise a processus dédié par noeud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fr-FR" sz="3200">
                <a:latin typeface="Arial"/>
                <a:ea typeface="WenQuanYi Micro Hei"/>
              </a:rPr>
              <a:t>Quatre niveaux dans FTI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anchor="ctr" bIns="0" lIns="0" rIns="0" tIns="0"/>
          <a:p>
            <a:pPr algn="ctr">
              <a:lnSpc>
                <a:spcPct val="100000"/>
              </a:lnSpc>
            </a:pPr>
            <a:r>
              <a:rPr lang="fr-FR" sz="4400">
                <a:latin typeface="Arial"/>
              </a:rPr>
              <a:t>Niveaux de FTI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504000" y="2023560"/>
            <a:ext cx="8869680" cy="438408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fr-FR" sz="3200">
                <a:latin typeface="Arial"/>
                <a:ea typeface="WenQuanYi Micro Hei"/>
              </a:rPr>
              <a:t>Level 1 : Chaque processus écrit son checkpoint sur le SSD.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92" name="Table 3"/>
          <p:cNvGraphicFramePr/>
          <p:nvPr/>
        </p:nvGraphicFramePr>
        <p:xfrm>
          <a:off x="936000" y="3203640"/>
          <a:ext cx="7920000" cy="2191680"/>
        </p:xfrm>
        <a:graphic>
          <a:graphicData uri="http://schemas.openxmlformats.org/drawingml/2006/table">
            <a:tbl>
              <a:tblPr/>
              <a:tblGrid>
                <a:gridCol w="3960360"/>
                <a:gridCol w="3960000"/>
              </a:tblGrid>
              <a:tr h="58428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2000">
                          <a:solidFill>
                            <a:srgbClr val="ffffff"/>
                          </a:solidFill>
                          <a:latin typeface="Calibri"/>
                        </a:rPr>
                        <a:t>Avantages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2000">
                          <a:solidFill>
                            <a:srgbClr val="ffffff"/>
                          </a:solidFill>
                          <a:latin typeface="Calibri"/>
                        </a:rPr>
                        <a:t>Inconvénients </a:t>
                      </a:r>
                      <a:endParaRPr/>
                    </a:p>
                  </a:txBody>
                  <a:tcPr/>
                </a:tc>
              </a:tr>
              <a:tr h="16077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  <a:buFont typeface="StarSymbol"/>
                        <a:buChar char="-"/>
                      </a:pPr>
                      <a:r>
                        <a:rPr lang="fr-FR" sz="2000">
                          <a:solidFill>
                            <a:srgbClr val="000000"/>
                          </a:solidFill>
                          <a:latin typeface="Calibri"/>
                        </a:rPr>
                        <a:t>Vitesse d’écriture ne diminue pas quand le nombre de nœud augmente.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  <a:buFont typeface="StarSymbol"/>
                        <a:buChar char="-"/>
                      </a:pPr>
                      <a:r>
                        <a:rPr lang="fr-FR" sz="2000">
                          <a:solidFill>
                            <a:srgbClr val="000000"/>
                          </a:solidFill>
                          <a:latin typeface="Calibri"/>
                        </a:rPr>
                        <a:t>Ne supporte pas les pannes matériels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StarSymbol"/>
                        <a:buChar char="-"/>
                      </a:pP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anchor="ctr" bIns="0" lIns="0" rIns="0" tIns="0"/>
          <a:p>
            <a:pPr algn="ctr">
              <a:lnSpc>
                <a:spcPct val="100000"/>
              </a:lnSpc>
            </a:pPr>
            <a:r>
              <a:rPr lang="fr-FR" sz="4400">
                <a:latin typeface="Arial"/>
              </a:rPr>
              <a:t>Niveaux de FTI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504000" y="2023560"/>
            <a:ext cx="8869680" cy="438408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fr-FR" sz="3200">
                <a:latin typeface="Arial"/>
                <a:ea typeface="WenQuanYi Micro Hei"/>
              </a:rPr>
              <a:t>Level 2 : Les processus s'envoient 2 par 2 leurs checkpoints.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95" name="Table 3"/>
          <p:cNvGraphicFramePr/>
          <p:nvPr/>
        </p:nvGraphicFramePr>
        <p:xfrm>
          <a:off x="936000" y="3203640"/>
          <a:ext cx="7920000" cy="2159640"/>
        </p:xfrm>
        <a:graphic>
          <a:graphicData uri="http://schemas.openxmlformats.org/drawingml/2006/table">
            <a:tbl>
              <a:tblPr/>
              <a:tblGrid>
                <a:gridCol w="3960360"/>
                <a:gridCol w="3960000"/>
              </a:tblGrid>
              <a:tr h="57600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2000">
                          <a:solidFill>
                            <a:srgbClr val="ffffff"/>
                          </a:solidFill>
                          <a:latin typeface="Calibri"/>
                        </a:rPr>
                        <a:t>Avantages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2000">
                          <a:solidFill>
                            <a:srgbClr val="ffffff"/>
                          </a:solidFill>
                          <a:latin typeface="Calibri"/>
                        </a:rPr>
                        <a:t>Inconvénients </a:t>
                      </a:r>
                      <a:endParaRPr/>
                    </a:p>
                  </a:txBody>
                  <a:tcPr/>
                </a:tc>
              </a:tr>
              <a:tr h="158400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  <a:buFont typeface="StarSymbol"/>
                        <a:buChar char="-"/>
                      </a:pPr>
                      <a:r>
                        <a:rPr lang="fr-FR" sz="2000">
                          <a:solidFill>
                            <a:srgbClr val="000000"/>
                          </a:solidFill>
                          <a:latin typeface="Calibri"/>
                        </a:rPr>
                        <a:t>Supporte une panne matérielle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  <a:buFont typeface="StarSymbol"/>
                        <a:buChar char="-"/>
                      </a:pPr>
                      <a:r>
                        <a:rPr lang="fr-FR" sz="2000">
                          <a:solidFill>
                            <a:srgbClr val="000000"/>
                          </a:solidFill>
                          <a:latin typeface="Calibri"/>
                        </a:rPr>
                        <a:t>Temps d’échange des données supplémentaire.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