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14"/>
  </p:notesMasterIdLst>
  <p:sldIdLst>
    <p:sldId id="257" r:id="rId2"/>
    <p:sldId id="258" r:id="rId3"/>
    <p:sldId id="261" r:id="rId4"/>
    <p:sldId id="259" r:id="rId5"/>
    <p:sldId id="260" r:id="rId6"/>
    <p:sldId id="262" r:id="rId7"/>
    <p:sldId id="263" r:id="rId8"/>
    <p:sldId id="271" r:id="rId9"/>
    <p:sldId id="270" r:id="rId10"/>
    <p:sldId id="267" r:id="rId11"/>
    <p:sldId id="272"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6699FF"/>
    <a:srgbClr val="99FF66"/>
    <a:srgbClr val="CC3399"/>
    <a:srgbClr val="FF3399"/>
    <a:srgbClr val="6666FF"/>
    <a:srgbClr val="660033"/>
    <a:srgbClr val="800000"/>
    <a:srgbClr val="CC00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52" autoAdjust="0"/>
  </p:normalViewPr>
  <p:slideViewPr>
    <p:cSldViewPr snapToGrid="0" showGuides="1">
      <p:cViewPr>
        <p:scale>
          <a:sx n="100" d="100"/>
          <a:sy n="100" d="100"/>
        </p:scale>
        <p:origin x="-486" y="-510"/>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data%20scientist%20dashboar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Downloads\data%20scientist%20dashboar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min\Downloads\data%20scientist%20dashboard.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data%20scientist%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data%20scientist%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wnloads\data%20scientist%20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ownloads\data%20scientist%20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ownloads\data%20scientist%20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ownloads\data%20scientist%20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Downloads\data%20scientist%20dashboar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[data scientist dashboard.xlsx]TOP 10 Designation Avg. Salary!PivotTable33</c:name>
    <c:fmtId val="-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TOP 10 Designation Avg. Salary</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2"/>
            </a:solidFill>
            <a:miter lim="800000"/>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2"/>
            </a:solidFill>
            <a:miter lim="800000"/>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2"/>
            </a:solidFill>
            <a:miter lim="800000"/>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2"/>
            </a:solidFill>
            <a:miter lim="800000"/>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2"/>
            </a:solidFill>
            <a:miter lim="800000"/>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'TOP 10 Designation Avg. Salary'!$B$3</c:f>
              <c:strCache>
                <c:ptCount val="1"/>
                <c:pt idx="0">
                  <c:v>Total</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'TOP 10 Designation Avg. Salary'!$A$4:$A$14</c:f>
              <c:strCache>
                <c:ptCount val="10"/>
                <c:pt idx="0">
                  <c:v>Data Analyst</c:v>
                </c:pt>
                <c:pt idx="1">
                  <c:v>Data Engineer</c:v>
                </c:pt>
                <c:pt idx="2">
                  <c:v>Data Scientist</c:v>
                </c:pt>
                <c:pt idx="3">
                  <c:v>Director II, Data Science - GRM Actuarial</c:v>
                </c:pt>
                <c:pt idx="4">
                  <c:v>Lead Data Scientist</c:v>
                </c:pt>
                <c:pt idx="5">
                  <c:v>Principal Data Scientist</c:v>
                </c:pt>
                <c:pt idx="6">
                  <c:v>Senior Data Analyst</c:v>
                </c:pt>
                <c:pt idx="7">
                  <c:v>Senior Data Engineer</c:v>
                </c:pt>
                <c:pt idx="8">
                  <c:v>Senior Data Scientist</c:v>
                </c:pt>
                <c:pt idx="9">
                  <c:v>Sr. Data Engineer</c:v>
                </c:pt>
              </c:strCache>
            </c:strRef>
          </c:cat>
          <c:val>
            <c:numRef>
              <c:f>'TOP 10 Designation Avg. Salary'!$B$4:$B$14</c:f>
              <c:numCache>
                <c:formatCode>"$"#,##0.00_);\("$"#,##0.00\)</c:formatCode>
                <c:ptCount val="10"/>
                <c:pt idx="0">
                  <c:v>994.5</c:v>
                </c:pt>
                <c:pt idx="1">
                  <c:v>4858</c:v>
                </c:pt>
                <c:pt idx="2">
                  <c:v>13909.5</c:v>
                </c:pt>
                <c:pt idx="3">
                  <c:v>762</c:v>
                </c:pt>
                <c:pt idx="4">
                  <c:v>1290</c:v>
                </c:pt>
                <c:pt idx="5">
                  <c:v>881.5</c:v>
                </c:pt>
                <c:pt idx="6">
                  <c:v>1001</c:v>
                </c:pt>
                <c:pt idx="7">
                  <c:v>1707</c:v>
                </c:pt>
                <c:pt idx="8">
                  <c:v>4585.5</c:v>
                </c:pt>
                <c:pt idx="9">
                  <c:v>690</c:v>
                </c:pt>
              </c:numCache>
            </c:numRef>
          </c:val>
          <c:smooth val="0"/>
        </c:ser>
        <c:dLbls>
          <c:dLblPos val="t"/>
          <c:showLegendKey val="0"/>
          <c:showVal val="1"/>
          <c:showCatName val="0"/>
          <c:showSerName val="0"/>
          <c:showPercent val="0"/>
          <c:showBubbleSize val="0"/>
        </c:dLbls>
        <c:marker val="1"/>
        <c:smooth val="0"/>
        <c:axId val="382682112"/>
        <c:axId val="382682896"/>
      </c:lineChart>
      <c:catAx>
        <c:axId val="382682112"/>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82682896"/>
        <c:crosses val="autoZero"/>
        <c:auto val="1"/>
        <c:lblAlgn val="ctr"/>
        <c:lblOffset val="100"/>
        <c:noMultiLvlLbl val="0"/>
      </c:catAx>
      <c:valAx>
        <c:axId val="38268289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quot;$&quot;#,##0.00_);\(&quot;$&quot;#,##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82682112"/>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scientist dashboard.xlsx]ranking of company!PivotTable75</c:name>
    <c:fmtId val="-1"/>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US"/>
              <a:t>Ranking of Company</a:t>
            </a:r>
          </a:p>
        </c:rich>
      </c:tx>
      <c:layout>
        <c:manualLayout>
          <c:xMode val="edge"/>
          <c:yMode val="edge"/>
          <c:x val="0.28465153519032232"/>
          <c:y val="2.4517286617560391E-2"/>
        </c:manualLayout>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circle"/>
          <c:size val="6"/>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w="9525" cap="flat" cmpd="sng" algn="ctr">
              <a:solidFill>
                <a:schemeClr val="accent2">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circle"/>
          <c:size val="6"/>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w="9525" cap="flat" cmpd="sng" algn="ctr">
              <a:solidFill>
                <a:schemeClr val="accent4">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circle"/>
          <c:size val="6"/>
          <c:spPr>
            <a:gradFill flip="none" rotWithShape="1">
              <a:gsLst>
                <a:gs pos="0">
                  <a:schemeClr val="accent6"/>
                </a:gs>
                <a:gs pos="75000">
                  <a:schemeClr val="accent6">
                    <a:lumMod val="60000"/>
                    <a:lumOff val="40000"/>
                  </a:schemeClr>
                </a:gs>
                <a:gs pos="51000">
                  <a:schemeClr val="accent6">
                    <a:alpha val="75000"/>
                  </a:schemeClr>
                </a:gs>
                <a:gs pos="100000">
                  <a:schemeClr val="accent6">
                    <a:lumMod val="20000"/>
                    <a:lumOff val="80000"/>
                    <a:alpha val="15000"/>
                  </a:schemeClr>
                </a:gs>
              </a:gsLst>
              <a:lin ang="5400000" scaled="0"/>
            </a:gradFill>
            <a:ln w="9525" cap="flat" cmpd="sng" algn="ctr">
              <a:solidFill>
                <a:schemeClr val="accent6">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circle"/>
          <c:size val="6"/>
          <c:spPr>
            <a:gradFill flip="none" rotWithShape="1">
              <a:gsLst>
                <a:gs pos="0">
                  <a:schemeClr val="accent2">
                    <a:lumMod val="60000"/>
                  </a:schemeClr>
                </a:gs>
                <a:gs pos="75000">
                  <a:schemeClr val="accent2">
                    <a:lumMod val="60000"/>
                    <a:lumMod val="60000"/>
                    <a:lumOff val="40000"/>
                  </a:schemeClr>
                </a:gs>
                <a:gs pos="51000">
                  <a:schemeClr val="accent2">
                    <a:lumMod val="60000"/>
                    <a:alpha val="75000"/>
                  </a:schemeClr>
                </a:gs>
                <a:gs pos="100000">
                  <a:schemeClr val="accent2">
                    <a:lumMod val="60000"/>
                    <a:lumMod val="20000"/>
                    <a:lumOff val="80000"/>
                    <a:alpha val="15000"/>
                  </a:schemeClr>
                </a:gs>
              </a:gsLst>
              <a:lin ang="5400000" scaled="0"/>
            </a:gradFill>
            <a:ln w="9525" cap="flat" cmpd="sng" algn="ctr">
              <a:solidFill>
                <a:schemeClr val="accent2">
                  <a:lumMod val="6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circle"/>
          <c:size val="6"/>
          <c:spPr>
            <a:gradFill flip="none" rotWithShape="1">
              <a:gsLst>
                <a:gs pos="0">
                  <a:schemeClr val="accent4">
                    <a:lumMod val="60000"/>
                  </a:schemeClr>
                </a:gs>
                <a:gs pos="75000">
                  <a:schemeClr val="accent4">
                    <a:lumMod val="60000"/>
                    <a:lumMod val="60000"/>
                    <a:lumOff val="40000"/>
                  </a:schemeClr>
                </a:gs>
                <a:gs pos="51000">
                  <a:schemeClr val="accent4">
                    <a:lumMod val="60000"/>
                    <a:alpha val="75000"/>
                  </a:schemeClr>
                </a:gs>
                <a:gs pos="100000">
                  <a:schemeClr val="accent4">
                    <a:lumMod val="60000"/>
                    <a:lumMod val="20000"/>
                    <a:lumOff val="80000"/>
                    <a:alpha val="15000"/>
                  </a:schemeClr>
                </a:gs>
              </a:gsLst>
              <a:lin ang="5400000" scaled="0"/>
            </a:gradFill>
            <a:ln w="9525" cap="flat" cmpd="sng" algn="ctr">
              <a:solidFill>
                <a:schemeClr val="accent4">
                  <a:lumMod val="6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circle"/>
          <c:size val="6"/>
          <c:spPr>
            <a:gradFill flip="none" rotWithShape="1">
              <a:gsLst>
                <a:gs pos="0">
                  <a:schemeClr val="accent6">
                    <a:lumMod val="60000"/>
                  </a:schemeClr>
                </a:gs>
                <a:gs pos="75000">
                  <a:schemeClr val="accent6">
                    <a:lumMod val="60000"/>
                    <a:lumMod val="60000"/>
                    <a:lumOff val="40000"/>
                  </a:schemeClr>
                </a:gs>
                <a:gs pos="51000">
                  <a:schemeClr val="accent6">
                    <a:lumMod val="60000"/>
                    <a:alpha val="75000"/>
                  </a:schemeClr>
                </a:gs>
                <a:gs pos="100000">
                  <a:schemeClr val="accent6">
                    <a:lumMod val="60000"/>
                    <a:lumMod val="20000"/>
                    <a:lumOff val="80000"/>
                    <a:alpha val="15000"/>
                  </a:schemeClr>
                </a:gs>
              </a:gsLst>
              <a:lin ang="5400000" scaled="0"/>
            </a:gradFill>
            <a:ln w="9525" cap="flat" cmpd="sng" algn="ctr">
              <a:solidFill>
                <a:schemeClr val="accent6">
                  <a:lumMod val="6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circle"/>
          <c:size val="6"/>
          <c:spPr>
            <a:gradFill flip="none" rotWithShape="1">
              <a:gsLst>
                <a:gs pos="0">
                  <a:schemeClr val="accent2">
                    <a:lumMod val="80000"/>
                    <a:lumOff val="20000"/>
                  </a:schemeClr>
                </a:gs>
                <a:gs pos="75000">
                  <a:schemeClr val="accent2">
                    <a:lumMod val="80000"/>
                    <a:lumOff val="20000"/>
                    <a:lumMod val="60000"/>
                    <a:lumOff val="40000"/>
                  </a:schemeClr>
                </a:gs>
                <a:gs pos="51000">
                  <a:schemeClr val="accent2">
                    <a:lumMod val="80000"/>
                    <a:lumOff val="20000"/>
                    <a:alpha val="75000"/>
                  </a:schemeClr>
                </a:gs>
                <a:gs pos="100000">
                  <a:schemeClr val="accent2">
                    <a:lumMod val="80000"/>
                    <a:lumOff val="20000"/>
                    <a:lumMod val="20000"/>
                    <a:lumOff val="80000"/>
                    <a:alpha val="15000"/>
                  </a:schemeClr>
                </a:gs>
              </a:gsLst>
              <a:lin ang="5400000" scaled="0"/>
            </a:gradFill>
            <a:ln w="9525" cap="flat" cmpd="sng" algn="ctr">
              <a:solidFill>
                <a:schemeClr val="accent2">
                  <a:lumMod val="80000"/>
                  <a:lumOff val="2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circle"/>
          <c:size val="6"/>
          <c:spPr>
            <a:gradFill flip="none" rotWithShape="1">
              <a:gsLst>
                <a:gs pos="0">
                  <a:schemeClr val="accent4">
                    <a:lumMod val="80000"/>
                    <a:lumOff val="20000"/>
                  </a:schemeClr>
                </a:gs>
                <a:gs pos="75000">
                  <a:schemeClr val="accent4">
                    <a:lumMod val="80000"/>
                    <a:lumOff val="20000"/>
                    <a:lumMod val="60000"/>
                    <a:lumOff val="40000"/>
                  </a:schemeClr>
                </a:gs>
                <a:gs pos="51000">
                  <a:schemeClr val="accent4">
                    <a:lumMod val="80000"/>
                    <a:lumOff val="20000"/>
                    <a:alpha val="75000"/>
                  </a:schemeClr>
                </a:gs>
                <a:gs pos="100000">
                  <a:schemeClr val="accent4">
                    <a:lumMod val="80000"/>
                    <a:lumOff val="20000"/>
                    <a:lumMod val="20000"/>
                    <a:lumOff val="80000"/>
                    <a:alpha val="15000"/>
                  </a:schemeClr>
                </a:gs>
              </a:gsLst>
              <a:lin ang="5400000" scaled="0"/>
            </a:gradFill>
            <a:ln w="9525" cap="flat" cmpd="sng" algn="ctr">
              <a:solidFill>
                <a:schemeClr val="accent4">
                  <a:lumMod val="80000"/>
                  <a:lumOff val="2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pivotFmt>
      <c:pivotFmt>
        <c:idx val="26"/>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'ranking of company'!$B$3:$B$4</c:f>
              <c:strCache>
                <c:ptCount val="1"/>
                <c:pt idx="0">
                  <c:v>2.1</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'ranking of company'!$A$5:$A$15</c:f>
              <c:strCache>
                <c:ptCount val="10"/>
                <c:pt idx="0">
                  <c:v>Autodesk
4.0</c:v>
                </c:pt>
                <c:pt idx="1">
                  <c:v>Central California Alliance for Health
3.5</c:v>
                </c:pt>
                <c:pt idx="2">
                  <c:v>Esri
3.5</c:v>
                </c:pt>
                <c:pt idx="3">
                  <c:v>ManTech
4.1</c:v>
                </c:pt>
                <c:pt idx="4">
                  <c:v>Novetta
4.0</c:v>
                </c:pt>
                <c:pt idx="5">
                  <c:v>Pfizer
4.0</c:v>
                </c:pt>
                <c:pt idx="6">
                  <c:v>Pinnacol Assurance
4.0</c:v>
                </c:pt>
                <c:pt idx="7">
                  <c:v>Sartorius
3.5</c:v>
                </c:pt>
                <c:pt idx="8">
                  <c:v>Sunovion
3.5</c:v>
                </c:pt>
                <c:pt idx="9">
                  <c:v>Texas Health Huguley Hospital
4.0</c:v>
                </c:pt>
              </c:strCache>
            </c:strRef>
          </c:cat>
          <c:val>
            <c:numRef>
              <c:f>'ranking of company'!$B$5:$B$15</c:f>
              <c:numCache>
                <c:formatCode>General</c:formatCode>
                <c:ptCount val="10"/>
              </c:numCache>
            </c:numRef>
          </c:val>
        </c:ser>
        <c:ser>
          <c:idx val="1"/>
          <c:order val="1"/>
          <c:tx>
            <c:strRef>
              <c:f>'ranking of company'!$C$3:$C$4</c:f>
              <c:strCache>
                <c:ptCount val="1"/>
                <c:pt idx="0">
                  <c:v>2.5</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'ranking of company'!$A$5:$A$15</c:f>
              <c:strCache>
                <c:ptCount val="10"/>
                <c:pt idx="0">
                  <c:v>Autodesk
4.0</c:v>
                </c:pt>
                <c:pt idx="1">
                  <c:v>Central California Alliance for Health
3.5</c:v>
                </c:pt>
                <c:pt idx="2">
                  <c:v>Esri
3.5</c:v>
                </c:pt>
                <c:pt idx="3">
                  <c:v>ManTech
4.1</c:v>
                </c:pt>
                <c:pt idx="4">
                  <c:v>Novetta
4.0</c:v>
                </c:pt>
                <c:pt idx="5">
                  <c:v>Pfizer
4.0</c:v>
                </c:pt>
                <c:pt idx="6">
                  <c:v>Pinnacol Assurance
4.0</c:v>
                </c:pt>
                <c:pt idx="7">
                  <c:v>Sartorius
3.5</c:v>
                </c:pt>
                <c:pt idx="8">
                  <c:v>Sunovion
3.5</c:v>
                </c:pt>
                <c:pt idx="9">
                  <c:v>Texas Health Huguley Hospital
4.0</c:v>
                </c:pt>
              </c:strCache>
            </c:strRef>
          </c:cat>
          <c:val>
            <c:numRef>
              <c:f>'ranking of company'!$C$5:$C$15</c:f>
              <c:numCache>
                <c:formatCode>General</c:formatCode>
                <c:ptCount val="10"/>
              </c:numCache>
            </c:numRef>
          </c:val>
        </c:ser>
        <c:ser>
          <c:idx val="2"/>
          <c:order val="2"/>
          <c:tx>
            <c:strRef>
              <c:f>'ranking of company'!$D$3:$D$4</c:f>
              <c:strCache>
                <c:ptCount val="1"/>
                <c:pt idx="0">
                  <c:v>3</c:v>
                </c:pt>
              </c:strCache>
            </c:strRef>
          </c:tx>
          <c:spPr>
            <a:gradFill flip="none" rotWithShape="1">
              <a:gsLst>
                <a:gs pos="0">
                  <a:schemeClr val="accent6"/>
                </a:gs>
                <a:gs pos="75000">
                  <a:schemeClr val="accent6">
                    <a:lumMod val="60000"/>
                    <a:lumOff val="40000"/>
                  </a:schemeClr>
                </a:gs>
                <a:gs pos="51000">
                  <a:schemeClr val="accent6">
                    <a:alpha val="75000"/>
                  </a:schemeClr>
                </a:gs>
                <a:gs pos="100000">
                  <a:schemeClr val="accent6">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'ranking of company'!$A$5:$A$15</c:f>
              <c:strCache>
                <c:ptCount val="10"/>
                <c:pt idx="0">
                  <c:v>Autodesk
4.0</c:v>
                </c:pt>
                <c:pt idx="1">
                  <c:v>Central California Alliance for Health
3.5</c:v>
                </c:pt>
                <c:pt idx="2">
                  <c:v>Esri
3.5</c:v>
                </c:pt>
                <c:pt idx="3">
                  <c:v>ManTech
4.1</c:v>
                </c:pt>
                <c:pt idx="4">
                  <c:v>Novetta
4.0</c:v>
                </c:pt>
                <c:pt idx="5">
                  <c:v>Pfizer
4.0</c:v>
                </c:pt>
                <c:pt idx="6">
                  <c:v>Pinnacol Assurance
4.0</c:v>
                </c:pt>
                <c:pt idx="7">
                  <c:v>Sartorius
3.5</c:v>
                </c:pt>
                <c:pt idx="8">
                  <c:v>Sunovion
3.5</c:v>
                </c:pt>
                <c:pt idx="9">
                  <c:v>Texas Health Huguley Hospital
4.0</c:v>
                </c:pt>
              </c:strCache>
            </c:strRef>
          </c:cat>
          <c:val>
            <c:numRef>
              <c:f>'ranking of company'!$D$5:$D$15</c:f>
              <c:numCache>
                <c:formatCode>General</c:formatCode>
                <c:ptCount val="10"/>
              </c:numCache>
            </c:numRef>
          </c:val>
        </c:ser>
        <c:ser>
          <c:idx val="3"/>
          <c:order val="3"/>
          <c:tx>
            <c:strRef>
              <c:f>'ranking of company'!$E$3:$E$4</c:f>
              <c:strCache>
                <c:ptCount val="1"/>
                <c:pt idx="0">
                  <c:v>3.5</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'ranking of company'!$A$5:$A$15</c:f>
              <c:strCache>
                <c:ptCount val="10"/>
                <c:pt idx="0">
                  <c:v>Autodesk
4.0</c:v>
                </c:pt>
                <c:pt idx="1">
                  <c:v>Central California Alliance for Health
3.5</c:v>
                </c:pt>
                <c:pt idx="2">
                  <c:v>Esri
3.5</c:v>
                </c:pt>
                <c:pt idx="3">
                  <c:v>ManTech
4.1</c:v>
                </c:pt>
                <c:pt idx="4">
                  <c:v>Novetta
4.0</c:v>
                </c:pt>
                <c:pt idx="5">
                  <c:v>Pfizer
4.0</c:v>
                </c:pt>
                <c:pt idx="6">
                  <c:v>Pinnacol Assurance
4.0</c:v>
                </c:pt>
                <c:pt idx="7">
                  <c:v>Sartorius
3.5</c:v>
                </c:pt>
                <c:pt idx="8">
                  <c:v>Sunovion
3.5</c:v>
                </c:pt>
                <c:pt idx="9">
                  <c:v>Texas Health Huguley Hospital
4.0</c:v>
                </c:pt>
              </c:strCache>
            </c:strRef>
          </c:cat>
          <c:val>
            <c:numRef>
              <c:f>'ranking of company'!$E$5:$E$15</c:f>
              <c:numCache>
                <c:formatCode>General</c:formatCode>
                <c:ptCount val="10"/>
                <c:pt idx="1">
                  <c:v>14</c:v>
                </c:pt>
                <c:pt idx="2">
                  <c:v>21</c:v>
                </c:pt>
                <c:pt idx="7">
                  <c:v>14</c:v>
                </c:pt>
                <c:pt idx="8">
                  <c:v>17.5</c:v>
                </c:pt>
              </c:numCache>
            </c:numRef>
          </c:val>
        </c:ser>
        <c:ser>
          <c:idx val="4"/>
          <c:order val="4"/>
          <c:tx>
            <c:strRef>
              <c:f>'ranking of company'!$F$3:$F$4</c:f>
              <c:strCache>
                <c:ptCount val="1"/>
                <c:pt idx="0">
                  <c:v>4</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'ranking of company'!$A$5:$A$15</c:f>
              <c:strCache>
                <c:ptCount val="10"/>
                <c:pt idx="0">
                  <c:v>Autodesk
4.0</c:v>
                </c:pt>
                <c:pt idx="1">
                  <c:v>Central California Alliance for Health
3.5</c:v>
                </c:pt>
                <c:pt idx="2">
                  <c:v>Esri
3.5</c:v>
                </c:pt>
                <c:pt idx="3">
                  <c:v>ManTech
4.1</c:v>
                </c:pt>
                <c:pt idx="4">
                  <c:v>Novetta
4.0</c:v>
                </c:pt>
                <c:pt idx="5">
                  <c:v>Pfizer
4.0</c:v>
                </c:pt>
                <c:pt idx="6">
                  <c:v>Pinnacol Assurance
4.0</c:v>
                </c:pt>
                <c:pt idx="7">
                  <c:v>Sartorius
3.5</c:v>
                </c:pt>
                <c:pt idx="8">
                  <c:v>Sunovion
3.5</c:v>
                </c:pt>
                <c:pt idx="9">
                  <c:v>Texas Health Huguley Hospital
4.0</c:v>
                </c:pt>
              </c:strCache>
            </c:strRef>
          </c:cat>
          <c:val>
            <c:numRef>
              <c:f>'ranking of company'!$F$5:$F$15</c:f>
              <c:numCache>
                <c:formatCode>General</c:formatCode>
                <c:ptCount val="10"/>
                <c:pt idx="0">
                  <c:v>16</c:v>
                </c:pt>
                <c:pt idx="4">
                  <c:v>24</c:v>
                </c:pt>
                <c:pt idx="5">
                  <c:v>28</c:v>
                </c:pt>
                <c:pt idx="6">
                  <c:v>16</c:v>
                </c:pt>
                <c:pt idx="9">
                  <c:v>16</c:v>
                </c:pt>
              </c:numCache>
            </c:numRef>
          </c:val>
        </c:ser>
        <c:ser>
          <c:idx val="5"/>
          <c:order val="5"/>
          <c:tx>
            <c:strRef>
              <c:f>'ranking of company'!$G$3:$G$4</c:f>
              <c:strCache>
                <c:ptCount val="1"/>
                <c:pt idx="0">
                  <c:v>4.1</c:v>
                </c:pt>
              </c:strCache>
            </c:strRef>
          </c:tx>
          <c: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'ranking of company'!$A$5:$A$15</c:f>
              <c:strCache>
                <c:ptCount val="10"/>
                <c:pt idx="0">
                  <c:v>Autodesk
4.0</c:v>
                </c:pt>
                <c:pt idx="1">
                  <c:v>Central California Alliance for Health
3.5</c:v>
                </c:pt>
                <c:pt idx="2">
                  <c:v>Esri
3.5</c:v>
                </c:pt>
                <c:pt idx="3">
                  <c:v>ManTech
4.1</c:v>
                </c:pt>
                <c:pt idx="4">
                  <c:v>Novetta
4.0</c:v>
                </c:pt>
                <c:pt idx="5">
                  <c:v>Pfizer
4.0</c:v>
                </c:pt>
                <c:pt idx="6">
                  <c:v>Pinnacol Assurance
4.0</c:v>
                </c:pt>
                <c:pt idx="7">
                  <c:v>Sartorius
3.5</c:v>
                </c:pt>
                <c:pt idx="8">
                  <c:v>Sunovion
3.5</c:v>
                </c:pt>
                <c:pt idx="9">
                  <c:v>Texas Health Huguley Hospital
4.0</c:v>
                </c:pt>
              </c:strCache>
            </c:strRef>
          </c:cat>
          <c:val>
            <c:numRef>
              <c:f>'ranking of company'!$G$5:$G$15</c:f>
              <c:numCache>
                <c:formatCode>General</c:formatCode>
                <c:ptCount val="10"/>
                <c:pt idx="3">
                  <c:v>16.399999999999999</c:v>
                </c:pt>
              </c:numCache>
            </c:numRef>
          </c:val>
        </c:ser>
        <c:ser>
          <c:idx val="6"/>
          <c:order val="6"/>
          <c:tx>
            <c:strRef>
              <c:f>'ranking of company'!$H$3:$H$4</c:f>
              <c:strCache>
                <c:ptCount val="1"/>
                <c:pt idx="0">
                  <c:v>4.5</c:v>
                </c:pt>
              </c:strCache>
            </c:strRef>
          </c:tx>
          <c:spPr>
            <a:gradFill flip="none" rotWithShape="1">
              <a:gsLst>
                <a:gs pos="0">
                  <a:schemeClr val="accent2">
                    <a:lumMod val="80000"/>
                    <a:lumOff val="20000"/>
                  </a:schemeClr>
                </a:gs>
                <a:gs pos="75000">
                  <a:schemeClr val="accent2">
                    <a:lumMod val="80000"/>
                    <a:lumOff val="20000"/>
                    <a:lumMod val="60000"/>
                    <a:lumOff val="40000"/>
                  </a:schemeClr>
                </a:gs>
                <a:gs pos="51000">
                  <a:schemeClr val="accent2">
                    <a:lumMod val="80000"/>
                    <a:lumOff val="20000"/>
                    <a:alpha val="75000"/>
                  </a:schemeClr>
                </a:gs>
                <a:gs pos="100000">
                  <a:schemeClr val="accent2">
                    <a:lumMod val="80000"/>
                    <a:lumOff val="20000"/>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'ranking of company'!$A$5:$A$15</c:f>
              <c:strCache>
                <c:ptCount val="10"/>
                <c:pt idx="0">
                  <c:v>Autodesk
4.0</c:v>
                </c:pt>
                <c:pt idx="1">
                  <c:v>Central California Alliance for Health
3.5</c:v>
                </c:pt>
                <c:pt idx="2">
                  <c:v>Esri
3.5</c:v>
                </c:pt>
                <c:pt idx="3">
                  <c:v>ManTech
4.1</c:v>
                </c:pt>
                <c:pt idx="4">
                  <c:v>Novetta
4.0</c:v>
                </c:pt>
                <c:pt idx="5">
                  <c:v>Pfizer
4.0</c:v>
                </c:pt>
                <c:pt idx="6">
                  <c:v>Pinnacol Assurance
4.0</c:v>
                </c:pt>
                <c:pt idx="7">
                  <c:v>Sartorius
3.5</c:v>
                </c:pt>
                <c:pt idx="8">
                  <c:v>Sunovion
3.5</c:v>
                </c:pt>
                <c:pt idx="9">
                  <c:v>Texas Health Huguley Hospital
4.0</c:v>
                </c:pt>
              </c:strCache>
            </c:strRef>
          </c:cat>
          <c:val>
            <c:numRef>
              <c:f>'ranking of company'!$H$5:$H$15</c:f>
              <c:numCache>
                <c:formatCode>General</c:formatCode>
                <c:ptCount val="10"/>
              </c:numCache>
            </c:numRef>
          </c:val>
        </c:ser>
        <c:ser>
          <c:idx val="7"/>
          <c:order val="7"/>
          <c:tx>
            <c:strRef>
              <c:f>'ranking of company'!$I$3:$I$4</c:f>
              <c:strCache>
                <c:ptCount val="1"/>
                <c:pt idx="0">
                  <c:v>5</c:v>
                </c:pt>
              </c:strCache>
            </c:strRef>
          </c:tx>
          <c:spPr>
            <a:gradFill flip="none" rotWithShape="1">
              <a:gsLst>
                <a:gs pos="0">
                  <a:schemeClr val="accent4">
                    <a:lumMod val="80000"/>
                    <a:lumOff val="20000"/>
                  </a:schemeClr>
                </a:gs>
                <a:gs pos="75000">
                  <a:schemeClr val="accent4">
                    <a:lumMod val="80000"/>
                    <a:lumOff val="20000"/>
                    <a:lumMod val="60000"/>
                    <a:lumOff val="40000"/>
                  </a:schemeClr>
                </a:gs>
                <a:gs pos="51000">
                  <a:schemeClr val="accent4">
                    <a:lumMod val="80000"/>
                    <a:lumOff val="20000"/>
                    <a:alpha val="75000"/>
                  </a:schemeClr>
                </a:gs>
                <a:gs pos="100000">
                  <a:schemeClr val="accent4">
                    <a:lumMod val="80000"/>
                    <a:lumOff val="20000"/>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'ranking of company'!$A$5:$A$15</c:f>
              <c:strCache>
                <c:ptCount val="10"/>
                <c:pt idx="0">
                  <c:v>Autodesk
4.0</c:v>
                </c:pt>
                <c:pt idx="1">
                  <c:v>Central California Alliance for Health
3.5</c:v>
                </c:pt>
                <c:pt idx="2">
                  <c:v>Esri
3.5</c:v>
                </c:pt>
                <c:pt idx="3">
                  <c:v>ManTech
4.1</c:v>
                </c:pt>
                <c:pt idx="4">
                  <c:v>Novetta
4.0</c:v>
                </c:pt>
                <c:pt idx="5">
                  <c:v>Pfizer
4.0</c:v>
                </c:pt>
                <c:pt idx="6">
                  <c:v>Pinnacol Assurance
4.0</c:v>
                </c:pt>
                <c:pt idx="7">
                  <c:v>Sartorius
3.5</c:v>
                </c:pt>
                <c:pt idx="8">
                  <c:v>Sunovion
3.5</c:v>
                </c:pt>
                <c:pt idx="9">
                  <c:v>Texas Health Huguley Hospital
4.0</c:v>
                </c:pt>
              </c:strCache>
            </c:strRef>
          </c:cat>
          <c:val>
            <c:numRef>
              <c:f>'ranking of company'!$I$5:$I$15</c:f>
              <c:numCache>
                <c:formatCode>General</c:formatCode>
                <c:ptCount val="10"/>
              </c:numCache>
            </c:numRef>
          </c:val>
        </c:ser>
        <c:dLbls>
          <c:showLegendKey val="0"/>
          <c:showVal val="1"/>
          <c:showCatName val="0"/>
          <c:showSerName val="0"/>
          <c:showPercent val="0"/>
          <c:showBubbleSize val="0"/>
        </c:dLbls>
        <c:gapWidth val="355"/>
        <c:overlap val="-70"/>
        <c:axId val="386087600"/>
        <c:axId val="386086032"/>
      </c:barChart>
      <c:catAx>
        <c:axId val="38608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086032"/>
        <c:crosses val="autoZero"/>
        <c:auto val="1"/>
        <c:lblAlgn val="ctr"/>
        <c:lblOffset val="100"/>
        <c:noMultiLvlLbl val="0"/>
      </c:catAx>
      <c:valAx>
        <c:axId val="386086032"/>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0876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[data scientist dashboard.xlsx]locationwise company!PivotTable102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i="1">
                <a:solidFill>
                  <a:schemeClr val="tx1">
                    <a:lumMod val="75000"/>
                    <a:lumOff val="25000"/>
                  </a:schemeClr>
                </a:solidFill>
              </a:rPr>
              <a:t>Location Wise Count</a:t>
            </a:r>
            <a:r>
              <a:rPr lang="en-US" b="1" i="1" baseline="0">
                <a:solidFill>
                  <a:schemeClr val="tx1">
                    <a:lumMod val="75000"/>
                    <a:lumOff val="25000"/>
                  </a:schemeClr>
                </a:solidFill>
              </a:rPr>
              <a:t> of Company</a:t>
            </a:r>
            <a:endParaRPr lang="en-US" b="1" i="1">
              <a:solidFill>
                <a:schemeClr val="tx1">
                  <a:lumMod val="75000"/>
                  <a:lumOff val="25000"/>
                </a:schemeClr>
              </a:solidFill>
            </a:endParaRPr>
          </a:p>
        </c:rich>
      </c:tx>
      <c:layout/>
      <c:overlay val="0"/>
      <c: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pivotFmt>
      <c:pivotFmt>
        <c:idx val="1"/>
        <c:spPr>
          <a:solidFill>
            <a:schemeClr val="accent5"/>
          </a:solidFill>
          <a:ln>
            <a:noFill/>
          </a:ln>
          <a:effectLst/>
        </c:spPr>
        <c:marker>
          <c:symbol val="none"/>
        </c:marker>
      </c:pivotFmt>
      <c:pivotFmt>
        <c:idx val="2"/>
        <c:spPr>
          <a:solidFill>
            <a:schemeClr val="accent5"/>
          </a:solidFill>
          <a:ln w="28575" cap="rnd">
            <a:solidFill>
              <a:schemeClr val="accent5"/>
            </a:solidFill>
            <a:round/>
          </a:ln>
          <a:effectLst/>
        </c:spPr>
        <c:marker>
          <c:symbol val="none"/>
        </c:marker>
      </c:pivotFmt>
      <c:pivotFmt>
        <c:idx val="3"/>
        <c:spPr>
          <a:solidFill>
            <a:schemeClr val="accent5"/>
          </a:solidFill>
          <a:ln w="28575" cap="rnd">
            <a:solidFill>
              <a:schemeClr val="accent5"/>
            </a:solidFill>
            <a:round/>
          </a:ln>
          <a:effectLst/>
        </c:spPr>
        <c:marker>
          <c:symbol val="none"/>
        </c:marker>
      </c:pivotFmt>
      <c:pivotFmt>
        <c:idx val="4"/>
        <c:spPr>
          <a:solidFill>
            <a:schemeClr val="accent5"/>
          </a:solidFill>
          <a:ln w="28575" cap="rnd">
            <a:solidFill>
              <a:schemeClr val="accent5"/>
            </a:solidFill>
            <a:round/>
          </a:ln>
          <a:effectLst/>
        </c:spPr>
        <c:marker>
          <c:symbol val="none"/>
        </c:marker>
      </c:pivotFmt>
    </c:pivotFmts>
    <c:plotArea>
      <c:layout/>
      <c:lineChart>
        <c:grouping val="stacked"/>
        <c:varyColors val="0"/>
        <c:ser>
          <c:idx val="0"/>
          <c:order val="0"/>
          <c:tx>
            <c:strRef>
              <c:f>'locationwise company'!$B$3</c:f>
              <c:strCache>
                <c:ptCount val="1"/>
                <c:pt idx="0">
                  <c:v>Total</c:v>
                </c:pt>
              </c:strCache>
            </c:strRef>
          </c:tx>
          <c:spPr>
            <a:ln w="28575" cap="rnd">
              <a:solidFill>
                <a:schemeClr val="accent5"/>
              </a:solidFill>
              <a:round/>
            </a:ln>
            <a:effectLst/>
          </c:spPr>
          <c:marker>
            <c:symbol val="none"/>
          </c:marker>
          <c:cat>
            <c:strRef>
              <c:f>'locationwise company'!$A$4:$A$204</c:f>
              <c:strCache>
                <c:ptCount val="200"/>
                <c:pt idx="0">
                  <c:v>Agoura Hills, CA</c:v>
                </c:pt>
                <c:pt idx="1">
                  <c:v>Alabaster, AL</c:v>
                </c:pt>
                <c:pt idx="2">
                  <c:v>Alameda, CA</c:v>
                </c:pt>
                <c:pt idx="3">
                  <c:v>Albuquerque, NM</c:v>
                </c:pt>
                <c:pt idx="4">
                  <c:v>Alexandria, VA</c:v>
                </c:pt>
                <c:pt idx="5">
                  <c:v>Aliso Viejo, CA</c:v>
                </c:pt>
                <c:pt idx="6">
                  <c:v>Allendale, NJ</c:v>
                </c:pt>
                <c:pt idx="7">
                  <c:v>Allentown, PA</c:v>
                </c:pt>
                <c:pt idx="8">
                  <c:v>Ann Arbor, MI</c:v>
                </c:pt>
                <c:pt idx="9">
                  <c:v>Annapolis Junction, MD</c:v>
                </c:pt>
                <c:pt idx="10">
                  <c:v>Arlington, VA</c:v>
                </c:pt>
                <c:pt idx="11">
                  <c:v>Armonk, NY</c:v>
                </c:pt>
                <c:pt idx="12">
                  <c:v>Arvada, CO</c:v>
                </c:pt>
                <c:pt idx="13">
                  <c:v>Ashburn, VA</c:v>
                </c:pt>
                <c:pt idx="14">
                  <c:v>Atlanta, GA</c:v>
                </c:pt>
                <c:pt idx="15">
                  <c:v>Atlanta, IN</c:v>
                </c:pt>
                <c:pt idx="16">
                  <c:v>Aurora, CO</c:v>
                </c:pt>
                <c:pt idx="17">
                  <c:v>Austin, TX</c:v>
                </c:pt>
                <c:pt idx="18">
                  <c:v>Baltimore, MD</c:v>
                </c:pt>
                <c:pt idx="19">
                  <c:v>Beavercreek, OH</c:v>
                </c:pt>
                <c:pt idx="20">
                  <c:v>Bedford, MA</c:v>
                </c:pt>
                <c:pt idx="21">
                  <c:v>Bellevue, WA</c:v>
                </c:pt>
                <c:pt idx="22">
                  <c:v>Birmingham, AL</c:v>
                </c:pt>
                <c:pt idx="23">
                  <c:v>Bloomington, IL</c:v>
                </c:pt>
                <c:pt idx="24">
                  <c:v>Blue Bell, PA</c:v>
                </c:pt>
                <c:pt idx="25">
                  <c:v>Boise, ID</c:v>
                </c:pt>
                <c:pt idx="26">
                  <c:v>Boston, MA</c:v>
                </c:pt>
                <c:pt idx="27">
                  <c:v>Brisbane, CA</c:v>
                </c:pt>
                <c:pt idx="28">
                  <c:v>Burbank, CA</c:v>
                </c:pt>
                <c:pt idx="29">
                  <c:v>Burleson, TX</c:v>
                </c:pt>
                <c:pt idx="30">
                  <c:v>Cambridge, MA</c:v>
                </c:pt>
                <c:pt idx="31">
                  <c:v>Cambridge, MD</c:v>
                </c:pt>
                <c:pt idx="32">
                  <c:v>Carle Place, NY</c:v>
                </c:pt>
                <c:pt idx="33">
                  <c:v>Cedar Rapids, IA</c:v>
                </c:pt>
                <c:pt idx="34">
                  <c:v>Chandler, AZ</c:v>
                </c:pt>
                <c:pt idx="35">
                  <c:v>Chantilly, VA</c:v>
                </c:pt>
                <c:pt idx="36">
                  <c:v>Charlotte, NC</c:v>
                </c:pt>
                <c:pt idx="37">
                  <c:v>Charlottesville, VA</c:v>
                </c:pt>
                <c:pt idx="38">
                  <c:v>Chattanooga, TN</c:v>
                </c:pt>
                <c:pt idx="39">
                  <c:v>Cherry Hill, NJ</c:v>
                </c:pt>
                <c:pt idx="40">
                  <c:v>Chicago, IL</c:v>
                </c:pt>
                <c:pt idx="41">
                  <c:v>Cincinnati, OH</c:v>
                </c:pt>
                <c:pt idx="42">
                  <c:v>Clearwater, FL</c:v>
                </c:pt>
                <c:pt idx="43">
                  <c:v>Clovis, CA</c:v>
                </c:pt>
                <c:pt idx="44">
                  <c:v>Columbia, MO</c:v>
                </c:pt>
                <c:pt idx="45">
                  <c:v>Columbia, SC</c:v>
                </c:pt>
                <c:pt idx="46">
                  <c:v>Concord, CA</c:v>
                </c:pt>
                <c:pt idx="47">
                  <c:v>Coraopolis, PA</c:v>
                </c:pt>
                <c:pt idx="48">
                  <c:v>Corvallis, OR</c:v>
                </c:pt>
                <c:pt idx="49">
                  <c:v>Cupertino, CA</c:v>
                </c:pt>
                <c:pt idx="50">
                  <c:v>Dallas, TX</c:v>
                </c:pt>
                <c:pt idx="51">
                  <c:v>Dayton, OH</c:v>
                </c:pt>
                <c:pt idx="52">
                  <c:v>Dearborn, MI</c:v>
                </c:pt>
                <c:pt idx="53">
                  <c:v>Denver, CO</c:v>
                </c:pt>
                <c:pt idx="54">
                  <c:v>Des Moines, IA</c:v>
                </c:pt>
                <c:pt idx="55">
                  <c:v>Detroit, MI</c:v>
                </c:pt>
                <c:pt idx="56">
                  <c:v>Dublin, CA</c:v>
                </c:pt>
                <c:pt idx="57">
                  <c:v>Durham, NC</c:v>
                </c:pt>
                <c:pt idx="58">
                  <c:v>Emeryville, CA</c:v>
                </c:pt>
                <c:pt idx="59">
                  <c:v>Ewing, NJ</c:v>
                </c:pt>
                <c:pt idx="60">
                  <c:v>Exton, PA</c:v>
                </c:pt>
                <c:pt idx="61">
                  <c:v>Fort Belvoir, VA</c:v>
                </c:pt>
                <c:pt idx="62">
                  <c:v>Fort Lauderdale, FL</c:v>
                </c:pt>
                <c:pt idx="63">
                  <c:v>Fort Lee, NJ</c:v>
                </c:pt>
                <c:pt idx="64">
                  <c:v>Fort Worth, TX</c:v>
                </c:pt>
                <c:pt idx="65">
                  <c:v>Foster City, CA</c:v>
                </c:pt>
                <c:pt idx="66">
                  <c:v>Framingham, MA</c:v>
                </c:pt>
                <c:pt idx="67">
                  <c:v>Franklin, TN</c:v>
                </c:pt>
                <c:pt idx="68">
                  <c:v>Frederick, MD</c:v>
                </c:pt>
                <c:pt idx="69">
                  <c:v>Fremont, CA</c:v>
                </c:pt>
                <c:pt idx="70">
                  <c:v>Gaithersburg, MD</c:v>
                </c:pt>
                <c:pt idx="71">
                  <c:v>Glen Burnie, MD</c:v>
                </c:pt>
                <c:pt idx="72">
                  <c:v>Green Bay, WI</c:v>
                </c:pt>
                <c:pt idx="73">
                  <c:v>Groton, CT</c:v>
                </c:pt>
                <c:pt idx="74">
                  <c:v>Hamilton, NJ</c:v>
                </c:pt>
                <c:pt idx="75">
                  <c:v>Hampton, VA</c:v>
                </c:pt>
                <c:pt idx="76">
                  <c:v>Harrisburg, PA</c:v>
                </c:pt>
                <c:pt idx="77">
                  <c:v>Hartford, CT</c:v>
                </c:pt>
                <c:pt idx="78">
                  <c:v>Herndon, VA</c:v>
                </c:pt>
                <c:pt idx="79">
                  <c:v>Highland, CA</c:v>
                </c:pt>
                <c:pt idx="80">
                  <c:v>Hillsboro, OR</c:v>
                </c:pt>
                <c:pt idx="81">
                  <c:v>Holyoke, MA</c:v>
                </c:pt>
                <c:pt idx="82">
                  <c:v>Hoopeston, IL</c:v>
                </c:pt>
                <c:pt idx="83">
                  <c:v>Houston, TX</c:v>
                </c:pt>
                <c:pt idx="84">
                  <c:v>Huntsville, AL</c:v>
                </c:pt>
                <c:pt idx="85">
                  <c:v>Indianapolis, IN</c:v>
                </c:pt>
                <c:pt idx="86">
                  <c:v>Ipswich, MA</c:v>
                </c:pt>
                <c:pt idx="87">
                  <c:v>Irvine, CA</c:v>
                </c:pt>
                <c:pt idx="88">
                  <c:v>Ithaca, NY</c:v>
                </c:pt>
                <c:pt idx="89">
                  <c:v>Jersey City, NJ</c:v>
                </c:pt>
                <c:pt idx="90">
                  <c:v>Kansas City, MO</c:v>
                </c:pt>
                <c:pt idx="91">
                  <c:v>King of Prussia, PA</c:v>
                </c:pt>
                <c:pt idx="92">
                  <c:v>Knoxville, TN</c:v>
                </c:pt>
                <c:pt idx="93">
                  <c:v>Lafayette, LA</c:v>
                </c:pt>
                <c:pt idx="94">
                  <c:v>Lake Forest, IL</c:v>
                </c:pt>
                <c:pt idx="95">
                  <c:v>Landover, MD</c:v>
                </c:pt>
                <c:pt idx="96">
                  <c:v>Laurel, MD</c:v>
                </c:pt>
                <c:pt idx="97">
                  <c:v>Lenexa, KS</c:v>
                </c:pt>
                <c:pt idx="98">
                  <c:v>Lewes, DE</c:v>
                </c:pt>
                <c:pt idx="99">
                  <c:v>Linthicum, MD</c:v>
                </c:pt>
                <c:pt idx="100">
                  <c:v>Logan, UT</c:v>
                </c:pt>
                <c:pt idx="101">
                  <c:v>Long Beach, NY</c:v>
                </c:pt>
                <c:pt idx="102">
                  <c:v>Longmont, CO</c:v>
                </c:pt>
                <c:pt idx="103">
                  <c:v>Los Angeles, CA</c:v>
                </c:pt>
                <c:pt idx="104">
                  <c:v>Louisville, KY</c:v>
                </c:pt>
                <c:pt idx="105">
                  <c:v>Lyndhurst, NJ</c:v>
                </c:pt>
                <c:pt idx="106">
                  <c:v>Madison, WI</c:v>
                </c:pt>
                <c:pt idx="107">
                  <c:v>Marietta, GA</c:v>
                </c:pt>
                <c:pt idx="108">
                  <c:v>Marlborough, MA</c:v>
                </c:pt>
                <c:pt idx="109">
                  <c:v>Maryland Heights, MO</c:v>
                </c:pt>
                <c:pt idx="110">
                  <c:v>Matawan, NJ</c:v>
                </c:pt>
                <c:pt idx="111">
                  <c:v>McLean, VA</c:v>
                </c:pt>
                <c:pt idx="112">
                  <c:v>Meridian, ID</c:v>
                </c:pt>
                <c:pt idx="113">
                  <c:v>Miami, FL</c:v>
                </c:pt>
                <c:pt idx="114">
                  <c:v>Millville, DE</c:v>
                </c:pt>
                <c:pt idx="115">
                  <c:v>Milpitas, CA</c:v>
                </c:pt>
                <c:pt idx="116">
                  <c:v>Milwaukee, WI</c:v>
                </c:pt>
                <c:pt idx="117">
                  <c:v>Minneapolis, MN</c:v>
                </c:pt>
                <c:pt idx="118">
                  <c:v>Mountain View, CA</c:v>
                </c:pt>
                <c:pt idx="119">
                  <c:v>Nashville, TN</c:v>
                </c:pt>
                <c:pt idx="120">
                  <c:v>Natick, MA</c:v>
                </c:pt>
                <c:pt idx="121">
                  <c:v>New Orleans, LA</c:v>
                </c:pt>
                <c:pt idx="122">
                  <c:v>New York, NY</c:v>
                </c:pt>
                <c:pt idx="123">
                  <c:v>Newark, NJ</c:v>
                </c:pt>
                <c:pt idx="124">
                  <c:v>Newton, MA</c:v>
                </c:pt>
                <c:pt idx="125">
                  <c:v>Novato, CA</c:v>
                </c:pt>
                <c:pt idx="126">
                  <c:v>Oak Ridge, TN</c:v>
                </c:pt>
                <c:pt idx="127">
                  <c:v>Oakland, CA</c:v>
                </c:pt>
                <c:pt idx="128">
                  <c:v>Olympia, WA</c:v>
                </c:pt>
                <c:pt idx="129">
                  <c:v>Omaha, NE</c:v>
                </c:pt>
                <c:pt idx="130">
                  <c:v>Orange, CA</c:v>
                </c:pt>
                <c:pt idx="131">
                  <c:v>Orlando, FL</c:v>
                </c:pt>
                <c:pt idx="132">
                  <c:v>Owensboro, KY</c:v>
                </c:pt>
                <c:pt idx="133">
                  <c:v>Palo Alto, CA</c:v>
                </c:pt>
                <c:pt idx="134">
                  <c:v>Parlier, CA</c:v>
                </c:pt>
                <c:pt idx="135">
                  <c:v>Patuxent River, MD</c:v>
                </c:pt>
                <c:pt idx="136">
                  <c:v>Pella, IA</c:v>
                </c:pt>
                <c:pt idx="137">
                  <c:v>Peoria, IL</c:v>
                </c:pt>
                <c:pt idx="138">
                  <c:v>Phila, PA</c:v>
                </c:pt>
                <c:pt idx="139">
                  <c:v>Philadelphia, PA</c:v>
                </c:pt>
                <c:pt idx="140">
                  <c:v>Phoenix, AZ</c:v>
                </c:pt>
                <c:pt idx="141">
                  <c:v>Pittsburgh, PA</c:v>
                </c:pt>
                <c:pt idx="142">
                  <c:v>Plano, TX</c:v>
                </c:pt>
                <c:pt idx="143">
                  <c:v>Plymouth Meeting, PA</c:v>
                </c:pt>
                <c:pt idx="144">
                  <c:v>Port Washington, NY</c:v>
                </c:pt>
                <c:pt idx="145">
                  <c:v>Portland, OR</c:v>
                </c:pt>
                <c:pt idx="146">
                  <c:v>Portsmouth, VA</c:v>
                </c:pt>
                <c:pt idx="147">
                  <c:v>Providence, RI</c:v>
                </c:pt>
                <c:pt idx="148">
                  <c:v>Quincy, MA</c:v>
                </c:pt>
                <c:pt idx="149">
                  <c:v>Raleigh, NC</c:v>
                </c:pt>
                <c:pt idx="150">
                  <c:v>Red Bank, NJ</c:v>
                </c:pt>
                <c:pt idx="151">
                  <c:v>Redlands, CA</c:v>
                </c:pt>
                <c:pt idx="152">
                  <c:v>Reston, VA</c:v>
                </c:pt>
                <c:pt idx="153">
                  <c:v>Richfield, OH</c:v>
                </c:pt>
                <c:pt idx="154">
                  <c:v>Richland, WA</c:v>
                </c:pt>
                <c:pt idx="155">
                  <c:v>Riverton, UT</c:v>
                </c:pt>
                <c:pt idx="156">
                  <c:v>Roanoke, VA</c:v>
                </c:pt>
                <c:pt idx="157">
                  <c:v>Rochester, NY</c:v>
                </c:pt>
                <c:pt idx="158">
                  <c:v>Rockville, MD</c:v>
                </c:pt>
                <c:pt idx="159">
                  <c:v>Saint Louis, MO</c:v>
                </c:pt>
                <c:pt idx="160">
                  <c:v>Salt Lake City, UT</c:v>
                </c:pt>
                <c:pt idx="161">
                  <c:v>San Antonio, TX</c:v>
                </c:pt>
                <c:pt idx="162">
                  <c:v>San Diego, CA</c:v>
                </c:pt>
                <c:pt idx="163">
                  <c:v>San Francisco, CA</c:v>
                </c:pt>
                <c:pt idx="164">
                  <c:v>San Jose, CA</c:v>
                </c:pt>
                <c:pt idx="165">
                  <c:v>San Mateo, CA</c:v>
                </c:pt>
                <c:pt idx="166">
                  <c:v>San Rafael, CA</c:v>
                </c:pt>
                <c:pt idx="167">
                  <c:v>San Ramon, CA</c:v>
                </c:pt>
                <c:pt idx="168">
                  <c:v>Santa Barbara, CA</c:v>
                </c:pt>
                <c:pt idx="169">
                  <c:v>Santa Clara, CA</c:v>
                </c:pt>
                <c:pt idx="170">
                  <c:v>Santa Fe Springs, Los Angeles, CA</c:v>
                </c:pt>
                <c:pt idx="171">
                  <c:v>Scotts Valley, CA</c:v>
                </c:pt>
                <c:pt idx="172">
                  <c:v>Scottsdale, AZ</c:v>
                </c:pt>
                <c:pt idx="173">
                  <c:v>Seattle, WA</c:v>
                </c:pt>
                <c:pt idx="174">
                  <c:v>Sheboygan, WI</c:v>
                </c:pt>
                <c:pt idx="175">
                  <c:v>Silver Spring, MD</c:v>
                </c:pt>
                <c:pt idx="176">
                  <c:v>South San Francisco, CA</c:v>
                </c:pt>
                <c:pt idx="177">
                  <c:v>Southfield, MI</c:v>
                </c:pt>
                <c:pt idx="178">
                  <c:v>Springfield, MA</c:v>
                </c:pt>
                <c:pt idx="179">
                  <c:v>Springfield, MO</c:v>
                </c:pt>
                <c:pt idx="180">
                  <c:v>Springfield, VA</c:v>
                </c:pt>
                <c:pt idx="181">
                  <c:v>Suitland, MD</c:v>
                </c:pt>
                <c:pt idx="182">
                  <c:v>Sunnyvale, CA</c:v>
                </c:pt>
                <c:pt idx="183">
                  <c:v>Syracuse, NY</c:v>
                </c:pt>
                <c:pt idx="184">
                  <c:v>Tacoma, WA</c:v>
                </c:pt>
                <c:pt idx="185">
                  <c:v>Tampa, FL</c:v>
                </c:pt>
                <c:pt idx="186">
                  <c:v>Vail, CO</c:v>
                </c:pt>
                <c:pt idx="187">
                  <c:v>Valencia, CA</c:v>
                </c:pt>
                <c:pt idx="188">
                  <c:v>Vancouver, WA</c:v>
                </c:pt>
                <c:pt idx="189">
                  <c:v>Waltham, MA</c:v>
                </c:pt>
                <c:pt idx="190">
                  <c:v>Washington, DC</c:v>
                </c:pt>
                <c:pt idx="191">
                  <c:v>Watertown, MA</c:v>
                </c:pt>
                <c:pt idx="192">
                  <c:v>West Palm Beach, FL</c:v>
                </c:pt>
                <c:pt idx="193">
                  <c:v>West Reading, PA</c:v>
                </c:pt>
                <c:pt idx="194">
                  <c:v>Westlake, OH</c:v>
                </c:pt>
                <c:pt idx="195">
                  <c:v>Winston-Salem, NC</c:v>
                </c:pt>
                <c:pt idx="196">
                  <c:v>Winter Park, FL</c:v>
                </c:pt>
                <c:pt idx="197">
                  <c:v>Woburn, MA</c:v>
                </c:pt>
                <c:pt idx="198">
                  <c:v>Woodbridge, NJ</c:v>
                </c:pt>
                <c:pt idx="199">
                  <c:v>Worcester, MA</c:v>
                </c:pt>
              </c:strCache>
            </c:strRef>
          </c:cat>
          <c:val>
            <c:numRef>
              <c:f>'locationwise company'!$B$4:$B$204</c:f>
              <c:numCache>
                <c:formatCode>General</c:formatCode>
                <c:ptCount val="200"/>
                <c:pt idx="0">
                  <c:v>1</c:v>
                </c:pt>
                <c:pt idx="1">
                  <c:v>1</c:v>
                </c:pt>
                <c:pt idx="2">
                  <c:v>2</c:v>
                </c:pt>
                <c:pt idx="3">
                  <c:v>3</c:v>
                </c:pt>
                <c:pt idx="4">
                  <c:v>2</c:v>
                </c:pt>
                <c:pt idx="5">
                  <c:v>2</c:v>
                </c:pt>
                <c:pt idx="6">
                  <c:v>1</c:v>
                </c:pt>
                <c:pt idx="7">
                  <c:v>2</c:v>
                </c:pt>
                <c:pt idx="8">
                  <c:v>1</c:v>
                </c:pt>
                <c:pt idx="9">
                  <c:v>3</c:v>
                </c:pt>
                <c:pt idx="10">
                  <c:v>4</c:v>
                </c:pt>
                <c:pt idx="11">
                  <c:v>3</c:v>
                </c:pt>
                <c:pt idx="12">
                  <c:v>1</c:v>
                </c:pt>
                <c:pt idx="13">
                  <c:v>1</c:v>
                </c:pt>
                <c:pt idx="14">
                  <c:v>3</c:v>
                </c:pt>
                <c:pt idx="15">
                  <c:v>1</c:v>
                </c:pt>
                <c:pt idx="16">
                  <c:v>1</c:v>
                </c:pt>
                <c:pt idx="17">
                  <c:v>8</c:v>
                </c:pt>
                <c:pt idx="18">
                  <c:v>3</c:v>
                </c:pt>
                <c:pt idx="19">
                  <c:v>3</c:v>
                </c:pt>
                <c:pt idx="20">
                  <c:v>2</c:v>
                </c:pt>
                <c:pt idx="21">
                  <c:v>2</c:v>
                </c:pt>
                <c:pt idx="22">
                  <c:v>1</c:v>
                </c:pt>
                <c:pt idx="23">
                  <c:v>1</c:v>
                </c:pt>
                <c:pt idx="24">
                  <c:v>2</c:v>
                </c:pt>
                <c:pt idx="25">
                  <c:v>1</c:v>
                </c:pt>
                <c:pt idx="26">
                  <c:v>23</c:v>
                </c:pt>
                <c:pt idx="27">
                  <c:v>1</c:v>
                </c:pt>
                <c:pt idx="28">
                  <c:v>4</c:v>
                </c:pt>
                <c:pt idx="29">
                  <c:v>4</c:v>
                </c:pt>
                <c:pt idx="30">
                  <c:v>47</c:v>
                </c:pt>
                <c:pt idx="31">
                  <c:v>1</c:v>
                </c:pt>
                <c:pt idx="32">
                  <c:v>1</c:v>
                </c:pt>
                <c:pt idx="33">
                  <c:v>2</c:v>
                </c:pt>
                <c:pt idx="34">
                  <c:v>2</c:v>
                </c:pt>
                <c:pt idx="35">
                  <c:v>6</c:v>
                </c:pt>
                <c:pt idx="36">
                  <c:v>6</c:v>
                </c:pt>
                <c:pt idx="37">
                  <c:v>2</c:v>
                </c:pt>
                <c:pt idx="38">
                  <c:v>1</c:v>
                </c:pt>
                <c:pt idx="39">
                  <c:v>1</c:v>
                </c:pt>
                <c:pt idx="40">
                  <c:v>32</c:v>
                </c:pt>
                <c:pt idx="41">
                  <c:v>5</c:v>
                </c:pt>
                <c:pt idx="42">
                  <c:v>4</c:v>
                </c:pt>
                <c:pt idx="43">
                  <c:v>2</c:v>
                </c:pt>
                <c:pt idx="44">
                  <c:v>2</c:v>
                </c:pt>
                <c:pt idx="45">
                  <c:v>1</c:v>
                </c:pt>
                <c:pt idx="46">
                  <c:v>3</c:v>
                </c:pt>
                <c:pt idx="47">
                  <c:v>2</c:v>
                </c:pt>
                <c:pt idx="48">
                  <c:v>1</c:v>
                </c:pt>
                <c:pt idx="49">
                  <c:v>2</c:v>
                </c:pt>
                <c:pt idx="50">
                  <c:v>6</c:v>
                </c:pt>
                <c:pt idx="51">
                  <c:v>1</c:v>
                </c:pt>
                <c:pt idx="52">
                  <c:v>2</c:v>
                </c:pt>
                <c:pt idx="53">
                  <c:v>5</c:v>
                </c:pt>
                <c:pt idx="54">
                  <c:v>2</c:v>
                </c:pt>
                <c:pt idx="55">
                  <c:v>2</c:v>
                </c:pt>
                <c:pt idx="56">
                  <c:v>2</c:v>
                </c:pt>
                <c:pt idx="57">
                  <c:v>4</c:v>
                </c:pt>
                <c:pt idx="58">
                  <c:v>1</c:v>
                </c:pt>
                <c:pt idx="59">
                  <c:v>2</c:v>
                </c:pt>
                <c:pt idx="60">
                  <c:v>2</c:v>
                </c:pt>
                <c:pt idx="61">
                  <c:v>4</c:v>
                </c:pt>
                <c:pt idx="62">
                  <c:v>2</c:v>
                </c:pt>
                <c:pt idx="63">
                  <c:v>3</c:v>
                </c:pt>
                <c:pt idx="64">
                  <c:v>1</c:v>
                </c:pt>
                <c:pt idx="65">
                  <c:v>1</c:v>
                </c:pt>
                <c:pt idx="66">
                  <c:v>1</c:v>
                </c:pt>
                <c:pt idx="67">
                  <c:v>2</c:v>
                </c:pt>
                <c:pt idx="68">
                  <c:v>2</c:v>
                </c:pt>
                <c:pt idx="69">
                  <c:v>2</c:v>
                </c:pt>
                <c:pt idx="70">
                  <c:v>6</c:v>
                </c:pt>
                <c:pt idx="71">
                  <c:v>1</c:v>
                </c:pt>
                <c:pt idx="72">
                  <c:v>2</c:v>
                </c:pt>
                <c:pt idx="73">
                  <c:v>2</c:v>
                </c:pt>
                <c:pt idx="74">
                  <c:v>2</c:v>
                </c:pt>
                <c:pt idx="75">
                  <c:v>3</c:v>
                </c:pt>
                <c:pt idx="76">
                  <c:v>1</c:v>
                </c:pt>
                <c:pt idx="77">
                  <c:v>3</c:v>
                </c:pt>
                <c:pt idx="78">
                  <c:v>10</c:v>
                </c:pt>
                <c:pt idx="79">
                  <c:v>4</c:v>
                </c:pt>
                <c:pt idx="80">
                  <c:v>2</c:v>
                </c:pt>
                <c:pt idx="81">
                  <c:v>1</c:v>
                </c:pt>
                <c:pt idx="82">
                  <c:v>4</c:v>
                </c:pt>
                <c:pt idx="83">
                  <c:v>4</c:v>
                </c:pt>
                <c:pt idx="84">
                  <c:v>6</c:v>
                </c:pt>
                <c:pt idx="85">
                  <c:v>9</c:v>
                </c:pt>
                <c:pt idx="86">
                  <c:v>2</c:v>
                </c:pt>
                <c:pt idx="87">
                  <c:v>1</c:v>
                </c:pt>
                <c:pt idx="88">
                  <c:v>3</c:v>
                </c:pt>
                <c:pt idx="89">
                  <c:v>2</c:v>
                </c:pt>
                <c:pt idx="90">
                  <c:v>1</c:v>
                </c:pt>
                <c:pt idx="91">
                  <c:v>1</c:v>
                </c:pt>
                <c:pt idx="92">
                  <c:v>4</c:v>
                </c:pt>
                <c:pt idx="93">
                  <c:v>2</c:v>
                </c:pt>
                <c:pt idx="94">
                  <c:v>1</c:v>
                </c:pt>
                <c:pt idx="95">
                  <c:v>1</c:v>
                </c:pt>
                <c:pt idx="96">
                  <c:v>1</c:v>
                </c:pt>
                <c:pt idx="97">
                  <c:v>3</c:v>
                </c:pt>
                <c:pt idx="98">
                  <c:v>2</c:v>
                </c:pt>
                <c:pt idx="99">
                  <c:v>1</c:v>
                </c:pt>
                <c:pt idx="100">
                  <c:v>1</c:v>
                </c:pt>
                <c:pt idx="101">
                  <c:v>1</c:v>
                </c:pt>
                <c:pt idx="102">
                  <c:v>1</c:v>
                </c:pt>
                <c:pt idx="103">
                  <c:v>4</c:v>
                </c:pt>
                <c:pt idx="104">
                  <c:v>2</c:v>
                </c:pt>
                <c:pt idx="105">
                  <c:v>1</c:v>
                </c:pt>
                <c:pt idx="106">
                  <c:v>2</c:v>
                </c:pt>
                <c:pt idx="107">
                  <c:v>3</c:v>
                </c:pt>
                <c:pt idx="108">
                  <c:v>6</c:v>
                </c:pt>
                <c:pt idx="109">
                  <c:v>2</c:v>
                </c:pt>
                <c:pt idx="110">
                  <c:v>1</c:v>
                </c:pt>
                <c:pt idx="111">
                  <c:v>3</c:v>
                </c:pt>
                <c:pt idx="112">
                  <c:v>1</c:v>
                </c:pt>
                <c:pt idx="113">
                  <c:v>1</c:v>
                </c:pt>
                <c:pt idx="114">
                  <c:v>4</c:v>
                </c:pt>
                <c:pt idx="115">
                  <c:v>1</c:v>
                </c:pt>
                <c:pt idx="116">
                  <c:v>5</c:v>
                </c:pt>
                <c:pt idx="117">
                  <c:v>2</c:v>
                </c:pt>
                <c:pt idx="118">
                  <c:v>8</c:v>
                </c:pt>
                <c:pt idx="119">
                  <c:v>5</c:v>
                </c:pt>
                <c:pt idx="120">
                  <c:v>3</c:v>
                </c:pt>
                <c:pt idx="121">
                  <c:v>2</c:v>
                </c:pt>
                <c:pt idx="122">
                  <c:v>55</c:v>
                </c:pt>
                <c:pt idx="123">
                  <c:v>1</c:v>
                </c:pt>
                <c:pt idx="124">
                  <c:v>2</c:v>
                </c:pt>
                <c:pt idx="125">
                  <c:v>1</c:v>
                </c:pt>
                <c:pt idx="126">
                  <c:v>1</c:v>
                </c:pt>
                <c:pt idx="127">
                  <c:v>1</c:v>
                </c:pt>
                <c:pt idx="128">
                  <c:v>1</c:v>
                </c:pt>
                <c:pt idx="129">
                  <c:v>4</c:v>
                </c:pt>
                <c:pt idx="130">
                  <c:v>3</c:v>
                </c:pt>
                <c:pt idx="131">
                  <c:v>2</c:v>
                </c:pt>
                <c:pt idx="132">
                  <c:v>4</c:v>
                </c:pt>
                <c:pt idx="133">
                  <c:v>7</c:v>
                </c:pt>
                <c:pt idx="134">
                  <c:v>1</c:v>
                </c:pt>
                <c:pt idx="135">
                  <c:v>1</c:v>
                </c:pt>
                <c:pt idx="136">
                  <c:v>1</c:v>
                </c:pt>
                <c:pt idx="137">
                  <c:v>2</c:v>
                </c:pt>
                <c:pt idx="138">
                  <c:v>2</c:v>
                </c:pt>
                <c:pt idx="139">
                  <c:v>5</c:v>
                </c:pt>
                <c:pt idx="140">
                  <c:v>6</c:v>
                </c:pt>
                <c:pt idx="141">
                  <c:v>12</c:v>
                </c:pt>
                <c:pt idx="142">
                  <c:v>2</c:v>
                </c:pt>
                <c:pt idx="143">
                  <c:v>2</c:v>
                </c:pt>
                <c:pt idx="144">
                  <c:v>1</c:v>
                </c:pt>
                <c:pt idx="145">
                  <c:v>1</c:v>
                </c:pt>
                <c:pt idx="146">
                  <c:v>1</c:v>
                </c:pt>
                <c:pt idx="147">
                  <c:v>1</c:v>
                </c:pt>
                <c:pt idx="148">
                  <c:v>3</c:v>
                </c:pt>
                <c:pt idx="149">
                  <c:v>1</c:v>
                </c:pt>
                <c:pt idx="150">
                  <c:v>1</c:v>
                </c:pt>
                <c:pt idx="151">
                  <c:v>4</c:v>
                </c:pt>
                <c:pt idx="152">
                  <c:v>1</c:v>
                </c:pt>
                <c:pt idx="153">
                  <c:v>3</c:v>
                </c:pt>
                <c:pt idx="154">
                  <c:v>10</c:v>
                </c:pt>
                <c:pt idx="155">
                  <c:v>3</c:v>
                </c:pt>
                <c:pt idx="156">
                  <c:v>1</c:v>
                </c:pt>
                <c:pt idx="157">
                  <c:v>7</c:v>
                </c:pt>
                <c:pt idx="158">
                  <c:v>11</c:v>
                </c:pt>
                <c:pt idx="159">
                  <c:v>2</c:v>
                </c:pt>
                <c:pt idx="160">
                  <c:v>6</c:v>
                </c:pt>
                <c:pt idx="161">
                  <c:v>3</c:v>
                </c:pt>
                <c:pt idx="162">
                  <c:v>9</c:v>
                </c:pt>
                <c:pt idx="163">
                  <c:v>49</c:v>
                </c:pt>
                <c:pt idx="164">
                  <c:v>13</c:v>
                </c:pt>
                <c:pt idx="165">
                  <c:v>1</c:v>
                </c:pt>
                <c:pt idx="166">
                  <c:v>2</c:v>
                </c:pt>
                <c:pt idx="167">
                  <c:v>1</c:v>
                </c:pt>
                <c:pt idx="168">
                  <c:v>1</c:v>
                </c:pt>
                <c:pt idx="169">
                  <c:v>2</c:v>
                </c:pt>
                <c:pt idx="170">
                  <c:v>1</c:v>
                </c:pt>
                <c:pt idx="171">
                  <c:v>4</c:v>
                </c:pt>
                <c:pt idx="172">
                  <c:v>1</c:v>
                </c:pt>
                <c:pt idx="173">
                  <c:v>5</c:v>
                </c:pt>
                <c:pt idx="174">
                  <c:v>1</c:v>
                </c:pt>
                <c:pt idx="175">
                  <c:v>3</c:v>
                </c:pt>
                <c:pt idx="176">
                  <c:v>8</c:v>
                </c:pt>
                <c:pt idx="177">
                  <c:v>1</c:v>
                </c:pt>
                <c:pt idx="178">
                  <c:v>5</c:v>
                </c:pt>
                <c:pt idx="179">
                  <c:v>2</c:v>
                </c:pt>
                <c:pt idx="180">
                  <c:v>3</c:v>
                </c:pt>
                <c:pt idx="181">
                  <c:v>1</c:v>
                </c:pt>
                <c:pt idx="182">
                  <c:v>2</c:v>
                </c:pt>
                <c:pt idx="183">
                  <c:v>1</c:v>
                </c:pt>
                <c:pt idx="184">
                  <c:v>1</c:v>
                </c:pt>
                <c:pt idx="185">
                  <c:v>3</c:v>
                </c:pt>
                <c:pt idx="186">
                  <c:v>3</c:v>
                </c:pt>
                <c:pt idx="187">
                  <c:v>1</c:v>
                </c:pt>
                <c:pt idx="188">
                  <c:v>2</c:v>
                </c:pt>
                <c:pt idx="189">
                  <c:v>1</c:v>
                </c:pt>
                <c:pt idx="190">
                  <c:v>11</c:v>
                </c:pt>
                <c:pt idx="191">
                  <c:v>1</c:v>
                </c:pt>
                <c:pt idx="192">
                  <c:v>2</c:v>
                </c:pt>
                <c:pt idx="193">
                  <c:v>2</c:v>
                </c:pt>
                <c:pt idx="194">
                  <c:v>2</c:v>
                </c:pt>
                <c:pt idx="195">
                  <c:v>10</c:v>
                </c:pt>
                <c:pt idx="196">
                  <c:v>2</c:v>
                </c:pt>
                <c:pt idx="197">
                  <c:v>1</c:v>
                </c:pt>
                <c:pt idx="198">
                  <c:v>2</c:v>
                </c:pt>
                <c:pt idx="199">
                  <c:v>5</c:v>
                </c:pt>
              </c:numCache>
            </c:numRef>
          </c:val>
          <c:smooth val="0"/>
        </c:ser>
        <c:dLbls>
          <c:showLegendKey val="0"/>
          <c:showVal val="0"/>
          <c:showCatName val="0"/>
          <c:showSerName val="0"/>
          <c:showPercent val="0"/>
          <c:showBubbleSize val="0"/>
        </c:dLbls>
        <c:smooth val="0"/>
        <c:axId val="386086816"/>
        <c:axId val="386085248"/>
      </c:lineChart>
      <c:catAx>
        <c:axId val="38608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085248"/>
        <c:crosses val="autoZero"/>
        <c:auto val="1"/>
        <c:lblAlgn val="ctr"/>
        <c:lblOffset val="100"/>
        <c:noMultiLvlLbl val="0"/>
      </c:catAx>
      <c:valAx>
        <c:axId val="386085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08681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scientist dashboard.xlsx]Headquaterwise High salary!PivotTable65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i="1"/>
              <a:t>Headquaterwsie High</a:t>
            </a:r>
            <a:r>
              <a:rPr lang="en-US" b="1" i="1" baseline="0"/>
              <a:t> Salaries Paid</a:t>
            </a:r>
            <a:endParaRPr lang="en-US" b="1" i="1"/>
          </a:p>
        </c:rich>
      </c:tx>
      <c:layout/>
      <c:overlay val="0"/>
      <c: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pivotFmt>
      <c:pivotFmt>
        <c:idx val="4"/>
        <c:spPr>
          <a:solidFill>
            <a:schemeClr val="accent1"/>
          </a:solidFill>
          <a:ln>
            <a:noFill/>
          </a:ln>
          <a:effectLst/>
          <a:sp3d/>
        </c:spPr>
      </c:pivotFmt>
      <c:pivotFmt>
        <c:idx val="5"/>
        <c:spPr>
          <a:solidFill>
            <a:schemeClr val="accent1"/>
          </a:solidFill>
          <a:ln>
            <a:noFill/>
          </a:ln>
          <a:effectLst/>
          <a:sp3d/>
        </c:spP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
        <c:idx val="93"/>
        <c:spPr>
          <a:solidFill>
            <a:schemeClr val="accent1"/>
          </a:solidFill>
          <a:ln>
            <a:noFill/>
          </a:ln>
          <a:effectLst/>
          <a:sp3d/>
        </c:spPr>
      </c:pivotFmt>
      <c:pivotFmt>
        <c:idx val="94"/>
        <c:spPr>
          <a:solidFill>
            <a:schemeClr val="accent1"/>
          </a:solidFill>
          <a:ln>
            <a:noFill/>
          </a:ln>
          <a:effectLst/>
          <a:sp3d/>
        </c:spPr>
      </c:pivotFmt>
      <c:pivotFmt>
        <c:idx val="9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a:sp3d/>
        </c:spPr>
      </c:pivotFmt>
      <c:pivotFmt>
        <c:idx val="97"/>
        <c:spPr>
          <a:solidFill>
            <a:schemeClr val="accent1"/>
          </a:solidFill>
          <a:ln>
            <a:noFill/>
          </a:ln>
          <a:effectLst/>
          <a:sp3d/>
        </c:spPr>
      </c:pivotFmt>
      <c:pivotFmt>
        <c:idx val="98"/>
        <c:spPr>
          <a:solidFill>
            <a:schemeClr val="accent1"/>
          </a:solidFill>
          <a:ln>
            <a:noFill/>
          </a:ln>
          <a:effectLst/>
          <a:sp3d/>
        </c:spPr>
      </c:pivotFmt>
      <c:pivotFmt>
        <c:idx val="99"/>
        <c:spPr>
          <a:solidFill>
            <a:schemeClr val="accent1"/>
          </a:solidFill>
          <a:ln>
            <a:noFill/>
          </a:ln>
          <a:effectLst/>
          <a:sp3d/>
        </c:spPr>
      </c:pivotFmt>
      <c:pivotFmt>
        <c:idx val="100"/>
        <c:spPr>
          <a:solidFill>
            <a:schemeClr val="accent1"/>
          </a:solidFill>
          <a:ln>
            <a:noFill/>
          </a:ln>
          <a:effectLst/>
          <a:sp3d/>
        </c:spPr>
      </c:pivotFmt>
      <c:pivotFmt>
        <c:idx val="101"/>
        <c:spPr>
          <a:solidFill>
            <a:schemeClr val="accent1"/>
          </a:solidFill>
          <a:ln>
            <a:noFill/>
          </a:ln>
          <a:effectLst/>
          <a:sp3d/>
        </c:spPr>
      </c:pivotFmt>
      <c:pivotFmt>
        <c:idx val="102"/>
        <c:spPr>
          <a:solidFill>
            <a:schemeClr val="accent1"/>
          </a:solidFill>
          <a:ln>
            <a:noFill/>
          </a:ln>
          <a:effectLst/>
          <a:sp3d/>
        </c:spPr>
      </c:pivotFmt>
      <c:pivotFmt>
        <c:idx val="103"/>
        <c:spPr>
          <a:solidFill>
            <a:schemeClr val="accent1"/>
          </a:solidFill>
          <a:ln>
            <a:noFill/>
          </a:ln>
          <a:effectLst/>
          <a:sp3d/>
        </c:spPr>
      </c:pivotFmt>
      <c:pivotFmt>
        <c:idx val="104"/>
        <c:spPr>
          <a:solidFill>
            <a:schemeClr val="accent1"/>
          </a:solidFill>
          <a:ln>
            <a:noFill/>
          </a:ln>
          <a:effectLst/>
          <a:sp3d/>
        </c:spPr>
      </c:pivotFmt>
      <c:pivotFmt>
        <c:idx val="105"/>
        <c:spPr>
          <a:solidFill>
            <a:schemeClr val="accent1"/>
          </a:solidFill>
          <a:ln>
            <a:noFill/>
          </a:ln>
          <a:effectLst/>
          <a:sp3d/>
        </c:spPr>
      </c:pivotFmt>
      <c:pivotFmt>
        <c:idx val="106"/>
        <c:spPr>
          <a:solidFill>
            <a:schemeClr val="accent1"/>
          </a:solidFill>
          <a:ln>
            <a:noFill/>
          </a:ln>
          <a:effectLst/>
          <a:sp3d/>
        </c:spPr>
      </c:pivotFmt>
      <c:pivotFmt>
        <c:idx val="107"/>
        <c:spPr>
          <a:solidFill>
            <a:schemeClr val="accent1"/>
          </a:solidFill>
          <a:ln>
            <a:noFill/>
          </a:ln>
          <a:effectLst/>
          <a:sp3d/>
        </c:spPr>
      </c:pivotFmt>
      <c:pivotFmt>
        <c:idx val="108"/>
        <c:spPr>
          <a:solidFill>
            <a:schemeClr val="accent1"/>
          </a:solidFill>
          <a:ln>
            <a:noFill/>
          </a:ln>
          <a:effectLst/>
          <a:sp3d/>
        </c:spPr>
      </c:pivotFmt>
      <c:pivotFmt>
        <c:idx val="109"/>
        <c:spPr>
          <a:solidFill>
            <a:schemeClr val="accent1"/>
          </a:solidFill>
          <a:ln>
            <a:noFill/>
          </a:ln>
          <a:effectLst/>
          <a:sp3d/>
        </c:spPr>
      </c:pivotFmt>
      <c:pivotFmt>
        <c:idx val="110"/>
        <c:spPr>
          <a:solidFill>
            <a:schemeClr val="accent1"/>
          </a:solidFill>
          <a:ln>
            <a:noFill/>
          </a:ln>
          <a:effectLst/>
          <a:sp3d/>
        </c:spPr>
      </c:pivotFmt>
      <c:pivotFmt>
        <c:idx val="111"/>
        <c:spPr>
          <a:solidFill>
            <a:schemeClr val="accent1"/>
          </a:solidFill>
          <a:ln>
            <a:noFill/>
          </a:ln>
          <a:effectLst/>
          <a:sp3d/>
        </c:spPr>
      </c:pivotFmt>
      <c:pivotFmt>
        <c:idx val="112"/>
        <c:spPr>
          <a:solidFill>
            <a:schemeClr val="accent1"/>
          </a:solidFill>
          <a:ln>
            <a:noFill/>
          </a:ln>
          <a:effectLst/>
          <a:sp3d/>
        </c:spPr>
      </c:pivotFmt>
      <c:pivotFmt>
        <c:idx val="113"/>
        <c:spPr>
          <a:solidFill>
            <a:schemeClr val="accent1"/>
          </a:solidFill>
          <a:ln>
            <a:noFill/>
          </a:ln>
          <a:effectLst/>
          <a:sp3d/>
        </c:spPr>
      </c:pivotFmt>
      <c:pivotFmt>
        <c:idx val="114"/>
        <c:spPr>
          <a:solidFill>
            <a:schemeClr val="accent1"/>
          </a:solidFill>
          <a:ln>
            <a:noFill/>
          </a:ln>
          <a:effectLst/>
          <a:sp3d/>
        </c:spPr>
      </c:pivotFmt>
      <c:pivotFmt>
        <c:idx val="115"/>
        <c:spPr>
          <a:solidFill>
            <a:schemeClr val="accent1"/>
          </a:solidFill>
          <a:ln>
            <a:noFill/>
          </a:ln>
          <a:effectLst/>
          <a:sp3d/>
        </c:spPr>
      </c:pivotFmt>
      <c:pivotFmt>
        <c:idx val="116"/>
        <c:spPr>
          <a:solidFill>
            <a:schemeClr val="accent1"/>
          </a:solidFill>
          <a:ln>
            <a:noFill/>
          </a:ln>
          <a:effectLst/>
          <a:sp3d/>
        </c:spPr>
      </c:pivotFmt>
      <c:pivotFmt>
        <c:idx val="117"/>
        <c:spPr>
          <a:solidFill>
            <a:schemeClr val="accent1"/>
          </a:solidFill>
          <a:ln>
            <a:noFill/>
          </a:ln>
          <a:effectLst/>
          <a:sp3d/>
        </c:spPr>
      </c:pivotFmt>
      <c:pivotFmt>
        <c:idx val="118"/>
        <c:spPr>
          <a:solidFill>
            <a:schemeClr val="accent1"/>
          </a:solidFill>
          <a:ln>
            <a:noFill/>
          </a:ln>
          <a:effectLst/>
          <a:sp3d/>
        </c:spPr>
      </c:pivotFmt>
      <c:pivotFmt>
        <c:idx val="119"/>
        <c:spPr>
          <a:solidFill>
            <a:schemeClr val="accent1"/>
          </a:solidFill>
          <a:ln>
            <a:noFill/>
          </a:ln>
          <a:effectLst/>
          <a:sp3d/>
        </c:spPr>
      </c:pivotFmt>
      <c:pivotFmt>
        <c:idx val="120"/>
        <c:spPr>
          <a:solidFill>
            <a:schemeClr val="accent1"/>
          </a:solidFill>
          <a:ln>
            <a:noFill/>
          </a:ln>
          <a:effectLst/>
          <a:sp3d/>
        </c:spPr>
      </c:pivotFmt>
      <c:pivotFmt>
        <c:idx val="121"/>
        <c:spPr>
          <a:solidFill>
            <a:schemeClr val="accent1"/>
          </a:solidFill>
          <a:ln>
            <a:noFill/>
          </a:ln>
          <a:effectLst/>
          <a:sp3d/>
        </c:spPr>
      </c:pivotFmt>
      <c:pivotFmt>
        <c:idx val="122"/>
        <c:spPr>
          <a:solidFill>
            <a:schemeClr val="accent1"/>
          </a:solidFill>
          <a:ln>
            <a:noFill/>
          </a:ln>
          <a:effectLst/>
          <a:sp3d/>
        </c:spPr>
      </c:pivotFmt>
      <c:pivotFmt>
        <c:idx val="123"/>
        <c:spPr>
          <a:solidFill>
            <a:schemeClr val="accent1"/>
          </a:solidFill>
          <a:ln>
            <a:noFill/>
          </a:ln>
          <a:effectLst/>
          <a:sp3d/>
        </c:spPr>
      </c:pivotFmt>
      <c:pivotFmt>
        <c:idx val="124"/>
        <c:spPr>
          <a:solidFill>
            <a:schemeClr val="accent1"/>
          </a:solidFill>
          <a:ln>
            <a:noFill/>
          </a:ln>
          <a:effectLst/>
          <a:sp3d/>
        </c:spPr>
      </c:pivotFmt>
      <c:pivotFmt>
        <c:idx val="125"/>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482648762776882E-2"/>
          <c:y val="0.38658646835812188"/>
          <c:w val="0.64426791501127545"/>
          <c:h val="0.58733413531641876"/>
        </c:manualLayout>
      </c:layout>
      <c:pie3DChart>
        <c:varyColors val="1"/>
        <c:ser>
          <c:idx val="0"/>
          <c:order val="0"/>
          <c:tx>
            <c:strRef>
              <c:f>'Headquaterwise High salary'!$B$3</c:f>
              <c:strCache>
                <c:ptCount val="1"/>
                <c:pt idx="0">
                  <c:v>Total</c:v>
                </c:pt>
              </c:strCache>
            </c:strRef>
          </c:tx>
          <c:explosion val="26"/>
          <c:dPt>
            <c:idx val="0"/>
            <c:bubble3D val="0"/>
            <c:spPr>
              <a:solidFill>
                <a:srgbClr val="660033"/>
              </a:solidFill>
              <a:ln>
                <a:noFill/>
              </a:ln>
              <a:effectLst/>
              <a:sp3d/>
            </c:spPr>
          </c:dPt>
          <c:dPt>
            <c:idx val="1"/>
            <c:bubble3D val="0"/>
            <c:spPr>
              <a:solidFill>
                <a:srgbClr val="800000"/>
              </a:solidFill>
              <a:ln>
                <a:noFill/>
              </a:ln>
              <a:effectLst/>
              <a:sp3d/>
            </c:spPr>
          </c:dPt>
          <c:dPt>
            <c:idx val="2"/>
            <c:bubble3D val="0"/>
            <c:spPr>
              <a:solidFill>
                <a:srgbClr val="6666FF"/>
              </a:solidFill>
              <a:ln>
                <a:noFill/>
              </a:ln>
              <a:effectLst/>
              <a:sp3d/>
            </c:spPr>
          </c:dPt>
          <c:dPt>
            <c:idx val="3"/>
            <c:bubble3D val="0"/>
            <c:spPr>
              <a:solidFill>
                <a:srgbClr val="CC00FF"/>
              </a:solidFill>
              <a:ln>
                <a:noFill/>
              </a:ln>
              <a:effectLst/>
              <a:sp3d/>
            </c:spPr>
          </c:dPt>
          <c:dPt>
            <c:idx val="4"/>
            <c:bubble3D val="0"/>
            <c:spPr>
              <a:solidFill>
                <a:srgbClr val="996633"/>
              </a:solidFill>
              <a:ln>
                <a:noFill/>
              </a:ln>
              <a:effectLst/>
              <a:sp3d/>
            </c:spPr>
          </c:dPt>
          <c:dPt>
            <c:idx val="5"/>
            <c:bubble3D val="0"/>
            <c:spPr>
              <a:solidFill>
                <a:srgbClr val="99CCFF"/>
              </a:solidFill>
              <a:ln>
                <a:noFill/>
              </a:ln>
              <a:effectLst/>
              <a:sp3d/>
            </c:spPr>
          </c:dPt>
          <c:dPt>
            <c:idx val="6"/>
            <c:bubble3D val="0"/>
            <c:spPr>
              <a:solidFill>
                <a:schemeClr val="accent1">
                  <a:lumMod val="60000"/>
                </a:schemeClr>
              </a:solidFill>
              <a:ln>
                <a:noFill/>
              </a:ln>
              <a:effectLst/>
              <a:sp3d/>
            </c:spPr>
          </c:dPt>
          <c:dPt>
            <c:idx val="7"/>
            <c:bubble3D val="0"/>
            <c:spPr>
              <a:solidFill>
                <a:srgbClr val="99FF66"/>
              </a:solidFill>
              <a:ln>
                <a:noFill/>
              </a:ln>
              <a:effectLst/>
              <a:sp3d/>
            </c:spPr>
          </c:dPt>
          <c:dPt>
            <c:idx val="8"/>
            <c:bubble3D val="0"/>
            <c:spPr>
              <a:solidFill>
                <a:srgbClr val="000066"/>
              </a:solidFill>
              <a:ln>
                <a:noFill/>
              </a:ln>
              <a:effectLst/>
              <a:sp3d/>
            </c:spPr>
          </c:dPt>
          <c:dPt>
            <c:idx val="9"/>
            <c:bubble3D val="0"/>
            <c:spPr>
              <a:solidFill>
                <a:schemeClr val="accent4">
                  <a:lumMod val="60000"/>
                </a:schemeClr>
              </a:solidFill>
              <a:ln>
                <a:noFill/>
              </a:ln>
              <a:effectLst/>
              <a:sp3d/>
            </c:spPr>
          </c:dPt>
          <c:dPt>
            <c:idx val="10"/>
            <c:bubble3D val="0"/>
            <c:spPr>
              <a:solidFill>
                <a:srgbClr val="CC3300"/>
              </a:solidFill>
              <a:ln>
                <a:noFill/>
              </a:ln>
              <a:effectLst/>
              <a:sp3d/>
            </c:spPr>
          </c:dPt>
          <c:dPt>
            <c:idx val="11"/>
            <c:bubble3D val="0"/>
            <c:spPr>
              <a:solidFill>
                <a:srgbClr val="66FFFF"/>
              </a:solidFill>
              <a:ln>
                <a:noFill/>
              </a:ln>
              <a:effectLst/>
              <a:sp3d/>
            </c:spPr>
          </c:dPt>
          <c:dPt>
            <c:idx val="12"/>
            <c:bubble3D val="0"/>
            <c:spPr>
              <a:solidFill>
                <a:srgbClr val="CCCCFF"/>
              </a:solidFill>
              <a:ln>
                <a:noFill/>
              </a:ln>
              <a:effectLst/>
              <a:sp3d/>
            </c:spPr>
          </c:dPt>
          <c:dPt>
            <c:idx val="13"/>
            <c:bubble3D val="0"/>
            <c:spPr>
              <a:solidFill>
                <a:srgbClr val="003300"/>
              </a:solidFill>
              <a:ln>
                <a:noFill/>
              </a:ln>
              <a:effectLst/>
              <a:sp3d/>
            </c:spPr>
          </c:dPt>
          <c:dPt>
            <c:idx val="14"/>
            <c:bubble3D val="0"/>
            <c:spPr>
              <a:solidFill>
                <a:srgbClr val="FF6600"/>
              </a:solidFill>
              <a:ln>
                <a:noFill/>
              </a:ln>
              <a:effectLst/>
              <a:sp3d/>
            </c:spPr>
          </c:dPt>
          <c:dPt>
            <c:idx val="15"/>
            <c:bubble3D val="0"/>
            <c:spPr>
              <a:solidFill>
                <a:srgbClr val="FFFF00"/>
              </a:solidFill>
              <a:ln>
                <a:noFill/>
              </a:ln>
              <a:effectLst/>
              <a:sp3d/>
            </c:spPr>
          </c:dPt>
          <c:dPt>
            <c:idx val="16"/>
            <c:bubble3D val="0"/>
            <c:spPr>
              <a:solidFill>
                <a:schemeClr val="bg2">
                  <a:lumMod val="50000"/>
                </a:schemeClr>
              </a:solidFill>
              <a:ln>
                <a:noFill/>
              </a:ln>
              <a:effectLst/>
              <a:sp3d/>
            </c:spPr>
          </c:dPt>
          <c:dPt>
            <c:idx val="17"/>
            <c:bubble3D val="0"/>
            <c:spPr>
              <a:solidFill>
                <a:schemeClr val="accent6">
                  <a:lumMod val="80000"/>
                  <a:lumOff val="20000"/>
                </a:schemeClr>
              </a:solidFill>
              <a:ln>
                <a:noFill/>
              </a:ln>
              <a:effectLst/>
              <a:sp3d/>
            </c:spPr>
          </c:dPt>
          <c:dPt>
            <c:idx val="18"/>
            <c:bubble3D val="0"/>
            <c:spPr>
              <a:solidFill>
                <a:srgbClr val="92D050"/>
              </a:solidFill>
              <a:ln>
                <a:noFill/>
              </a:ln>
              <a:effectLst/>
              <a:sp3d/>
            </c:spPr>
          </c:dPt>
          <c:dPt>
            <c:idx val="19"/>
            <c:bubble3D val="0"/>
            <c:spPr>
              <a:solidFill>
                <a:srgbClr val="FF0000"/>
              </a:solidFill>
              <a:ln>
                <a:noFill/>
              </a:ln>
              <a:effectLst/>
              <a:sp3d/>
            </c:spPr>
          </c:dPt>
          <c:dPt>
            <c:idx val="20"/>
            <c:bubble3D val="0"/>
            <c:spPr>
              <a:solidFill>
                <a:srgbClr val="CC0099"/>
              </a:solidFill>
              <a:ln>
                <a:noFill/>
              </a:ln>
              <a:effectLst/>
              <a:sp3d/>
            </c:spPr>
          </c:dPt>
          <c:dPt>
            <c:idx val="21"/>
            <c:bubble3D val="0"/>
            <c:spPr>
              <a:solidFill>
                <a:srgbClr val="27E5F9"/>
              </a:solidFill>
              <a:ln>
                <a:noFill/>
              </a:ln>
              <a:effectLst/>
              <a:sp3d/>
            </c:spPr>
          </c:dPt>
          <c:dPt>
            <c:idx val="22"/>
            <c:bubble3D val="0"/>
            <c:spPr>
              <a:solidFill>
                <a:srgbClr val="FFC000"/>
              </a:solidFill>
              <a:ln>
                <a:noFill/>
              </a:ln>
              <a:effectLst/>
              <a:sp3d/>
            </c:spPr>
          </c:dPt>
          <c:dPt>
            <c:idx val="23"/>
            <c:bubble3D val="0"/>
            <c:spPr>
              <a:solidFill>
                <a:srgbClr val="003300"/>
              </a:solidFill>
              <a:ln>
                <a:noFill/>
              </a:ln>
              <a:effectLst/>
              <a:sp3d/>
            </c:spPr>
          </c:dPt>
          <c:dPt>
            <c:idx val="24"/>
            <c:bubble3D val="0"/>
            <c:spPr>
              <a:solidFill>
                <a:srgbClr val="CC6600"/>
              </a:solidFill>
              <a:ln>
                <a:noFill/>
              </a:ln>
              <a:effectLst/>
              <a:sp3d/>
            </c:spPr>
          </c:dPt>
          <c:dPt>
            <c:idx val="25"/>
            <c:bubble3D val="0"/>
            <c:spPr>
              <a:solidFill>
                <a:srgbClr val="003399"/>
              </a:solidFill>
              <a:ln>
                <a:noFill/>
              </a:ln>
              <a:effectLst/>
              <a:sp3d/>
            </c:spPr>
          </c:dPt>
          <c:dPt>
            <c:idx val="26"/>
            <c:bubble3D val="0"/>
            <c:spPr>
              <a:solidFill>
                <a:srgbClr val="CC3399"/>
              </a:solidFill>
              <a:ln>
                <a:noFill/>
              </a:ln>
              <a:effectLst/>
              <a:sp3d/>
            </c:spPr>
          </c:dPt>
          <c:dPt>
            <c:idx val="27"/>
            <c:bubble3D val="0"/>
            <c:spPr>
              <a:solidFill>
                <a:srgbClr val="FF3399"/>
              </a:solidFill>
              <a:ln>
                <a:noFill/>
              </a:ln>
              <a:effectLst/>
              <a:sp3d/>
            </c:spPr>
          </c:dPt>
          <c:dPt>
            <c:idx val="28"/>
            <c:bubble3D val="0"/>
            <c:spPr>
              <a:solidFill>
                <a:srgbClr val="FF7C80"/>
              </a:solidFill>
              <a:ln>
                <a:noFill/>
              </a:ln>
              <a:effectLst/>
              <a:sp3d/>
            </c:spPr>
          </c:dPt>
          <c:dPt>
            <c:idx val="29"/>
            <c:bubble3D val="0"/>
            <c:spPr>
              <a:solidFill>
                <a:srgbClr val="6666FF"/>
              </a:solidFill>
              <a:ln>
                <a:noFill/>
              </a:ln>
              <a:effectLst/>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'Headquaterwise High salary'!$A$4:$A$34</c:f>
              <c:strCache>
                <c:ptCount val="30"/>
                <c:pt idx="0">
                  <c:v>Basel, Switzerland</c:v>
                </c:pt>
                <c:pt idx="1">
                  <c:v>Bedford, MA</c:v>
                </c:pt>
                <c:pt idx="2">
                  <c:v>Boston, MA</c:v>
                </c:pt>
                <c:pt idx="3">
                  <c:v>Burbank, CA</c:v>
                </c:pt>
                <c:pt idx="4">
                  <c:v>Cambridge, MA</c:v>
                </c:pt>
                <c:pt idx="5">
                  <c:v>Cambridge, United Kingdom</c:v>
                </c:pt>
                <c:pt idx="6">
                  <c:v>Chadds Ford, PA</c:v>
                </c:pt>
                <c:pt idx="7">
                  <c:v>Chicago, IL</c:v>
                </c:pt>
                <c:pt idx="8">
                  <c:v>Denver, CO</c:v>
                </c:pt>
                <c:pt idx="9">
                  <c:v>Herndon, VA</c:v>
                </c:pt>
                <c:pt idx="10">
                  <c:v>Indianapolis, IN</c:v>
                </c:pt>
                <c:pt idx="11">
                  <c:v>Los Angeles, CA</c:v>
                </c:pt>
                <c:pt idx="12">
                  <c:v>Marlborough, MA</c:v>
                </c:pt>
                <c:pt idx="13">
                  <c:v>Mc Lean, VA</c:v>
                </c:pt>
                <c:pt idx="14">
                  <c:v>Mountain View, CA</c:v>
                </c:pt>
                <c:pt idx="15">
                  <c:v>New York, NY</c:v>
                </c:pt>
                <c:pt idx="16">
                  <c:v>OSAKA, Japan</c:v>
                </c:pt>
                <c:pt idx="17">
                  <c:v>Palo Alto, CA</c:v>
                </c:pt>
                <c:pt idx="18">
                  <c:v>Pittsburgh, PA</c:v>
                </c:pt>
                <c:pt idx="19">
                  <c:v>Reston, VA</c:v>
                </c:pt>
                <c:pt idx="20">
                  <c:v>Richland, WA</c:v>
                </c:pt>
                <c:pt idx="21">
                  <c:v>Rockville, MD</c:v>
                </c:pt>
                <c:pt idx="22">
                  <c:v>Salt Lake City, UT</c:v>
                </c:pt>
                <c:pt idx="23">
                  <c:v>San Francisco, CA</c:v>
                </c:pt>
                <c:pt idx="24">
                  <c:v>San Jose, CA</c:v>
                </c:pt>
                <c:pt idx="25">
                  <c:v>San Mateo, CA</c:v>
                </c:pt>
                <c:pt idx="26">
                  <c:v>San Rafael, CA</c:v>
                </c:pt>
                <c:pt idx="27">
                  <c:v>Springfield, MA</c:v>
                </c:pt>
                <c:pt idx="28">
                  <c:v>Washington, DC</c:v>
                </c:pt>
                <c:pt idx="29">
                  <c:v>Winston-Salem, NC</c:v>
                </c:pt>
              </c:strCache>
            </c:strRef>
          </c:cat>
          <c:val>
            <c:numRef>
              <c:f>'Headquaterwise High salary'!$B$4:$B$34</c:f>
              <c:numCache>
                <c:formatCode>"$"#,##0.00_);\("$"#,##0.00\)</c:formatCode>
                <c:ptCount val="30"/>
                <c:pt idx="0">
                  <c:v>995</c:v>
                </c:pt>
                <c:pt idx="1">
                  <c:v>833</c:v>
                </c:pt>
                <c:pt idx="2">
                  <c:v>2274</c:v>
                </c:pt>
                <c:pt idx="3">
                  <c:v>806</c:v>
                </c:pt>
                <c:pt idx="4">
                  <c:v>2650</c:v>
                </c:pt>
                <c:pt idx="5">
                  <c:v>1421</c:v>
                </c:pt>
                <c:pt idx="6">
                  <c:v>1054</c:v>
                </c:pt>
                <c:pt idx="7">
                  <c:v>3905</c:v>
                </c:pt>
                <c:pt idx="8">
                  <c:v>935</c:v>
                </c:pt>
                <c:pt idx="9">
                  <c:v>868</c:v>
                </c:pt>
                <c:pt idx="10">
                  <c:v>906</c:v>
                </c:pt>
                <c:pt idx="11">
                  <c:v>903</c:v>
                </c:pt>
                <c:pt idx="12">
                  <c:v>980</c:v>
                </c:pt>
                <c:pt idx="13">
                  <c:v>958</c:v>
                </c:pt>
                <c:pt idx="14">
                  <c:v>2136</c:v>
                </c:pt>
                <c:pt idx="15">
                  <c:v>6577</c:v>
                </c:pt>
                <c:pt idx="16">
                  <c:v>2384</c:v>
                </c:pt>
                <c:pt idx="17">
                  <c:v>1512</c:v>
                </c:pt>
                <c:pt idx="18">
                  <c:v>1570</c:v>
                </c:pt>
                <c:pt idx="19">
                  <c:v>1534</c:v>
                </c:pt>
                <c:pt idx="20">
                  <c:v>1260</c:v>
                </c:pt>
                <c:pt idx="21">
                  <c:v>924</c:v>
                </c:pt>
                <c:pt idx="22">
                  <c:v>1135</c:v>
                </c:pt>
                <c:pt idx="23">
                  <c:v>6637</c:v>
                </c:pt>
                <c:pt idx="24">
                  <c:v>1504</c:v>
                </c:pt>
                <c:pt idx="25">
                  <c:v>825</c:v>
                </c:pt>
                <c:pt idx="26">
                  <c:v>1086</c:v>
                </c:pt>
                <c:pt idx="27">
                  <c:v>1835</c:v>
                </c:pt>
                <c:pt idx="28">
                  <c:v>1065</c:v>
                </c:pt>
                <c:pt idx="29">
                  <c:v>1817</c:v>
                </c:pt>
              </c:numCache>
            </c:numRef>
          </c:val>
        </c:ser>
        <c:dLbls>
          <c:dLblPos val="bestFit"/>
          <c:showLegendKey val="0"/>
          <c:showVal val="1"/>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[data scientist dashboard.xlsx]seniority of lower salary!PivotTable87</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Seniority</a:t>
            </a:r>
            <a:r>
              <a:rPr lang="en-US" baseline="0" dirty="0"/>
              <a:t> </a:t>
            </a:r>
            <a:r>
              <a:rPr lang="en-US" dirty="0"/>
              <a:t>Sum</a:t>
            </a:r>
            <a:r>
              <a:rPr lang="en-US" baseline="0" dirty="0"/>
              <a:t> of Lower </a:t>
            </a:r>
            <a:r>
              <a:rPr lang="en-US" baseline="0" dirty="0" smtClean="0"/>
              <a:t>Salary  </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'seniority of lower salary'!$B$3</c:f>
              <c:strCache>
                <c:ptCount val="1"/>
                <c:pt idx="0">
                  <c:v>Total</c:v>
                </c:pt>
              </c:strCache>
            </c:strRef>
          </c:tx>
          <c:spPr>
            <a:solidFill>
              <a:srgbClr val="FF0000"/>
            </a:solidFill>
            <a:ln>
              <a:noFill/>
            </a:ln>
            <a:effectLst>
              <a:outerShdw blurRad="57150" dist="19050" dir="5400000" algn="ctr" rotWithShape="0">
                <a:srgbClr val="000000">
                  <a:alpha val="63000"/>
                </a:srgbClr>
              </a:outerShdw>
            </a:effectLst>
            <a:sp3d/>
          </c:spPr>
          <c:cat>
            <c:strRef>
              <c:f>'seniority of lower salary'!$A$4:$A$7</c:f>
              <c:strCache>
                <c:ptCount val="3"/>
                <c:pt idx="0">
                  <c:v>JR</c:v>
                </c:pt>
                <c:pt idx="1">
                  <c:v>NA</c:v>
                </c:pt>
                <c:pt idx="2">
                  <c:v>SR</c:v>
                </c:pt>
              </c:strCache>
            </c:strRef>
          </c:cat>
          <c:val>
            <c:numRef>
              <c:f>'seniority of lower salary'!$B$4:$B$7</c:f>
              <c:numCache>
                <c:formatCode>"$"#,##0.00_);\("$"#,##0.00\)</c:formatCode>
                <c:ptCount val="3"/>
                <c:pt idx="0">
                  <c:v>155</c:v>
                </c:pt>
                <c:pt idx="1">
                  <c:v>35298</c:v>
                </c:pt>
                <c:pt idx="2">
                  <c:v>20015</c:v>
                </c:pt>
              </c:numCache>
            </c:numRef>
          </c:val>
          <c:smooth val="0"/>
        </c:ser>
        <c:dLbls>
          <c:showLegendKey val="0"/>
          <c:showVal val="0"/>
          <c:showCatName val="0"/>
          <c:showSerName val="0"/>
          <c:showPercent val="0"/>
          <c:showBubbleSize val="0"/>
        </c:dLbls>
        <c:axId val="384316600"/>
        <c:axId val="384320912"/>
        <c:axId val="317018904"/>
      </c:line3DChart>
      <c:catAx>
        <c:axId val="384316600"/>
        <c:scaling>
          <c:orientation val="minMax"/>
        </c:scaling>
        <c:delete val="0"/>
        <c:axPos val="b"/>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4320912"/>
        <c:crosses val="autoZero"/>
        <c:auto val="1"/>
        <c:lblAlgn val="ctr"/>
        <c:lblOffset val="100"/>
        <c:noMultiLvlLbl val="0"/>
      </c:catAx>
      <c:valAx>
        <c:axId val="384320912"/>
        <c:scaling>
          <c:orientation val="minMax"/>
        </c:scaling>
        <c:delete val="0"/>
        <c:axPos val="l"/>
        <c:majorGridlines>
          <c:spPr>
            <a:ln w="9525" cap="flat" cmpd="sng" algn="ctr">
              <a:solidFill>
                <a:schemeClr val="dk1">
                  <a:lumMod val="50000"/>
                  <a:lumOff val="50000"/>
                </a:schemeClr>
              </a:solidFill>
              <a:round/>
            </a:ln>
            <a:effectLst/>
          </c:spPr>
        </c:majorGridlines>
        <c:numFmt formatCode="&quot;$&quot;#,##0.00_);\(&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4316600"/>
        <c:crosses val="autoZero"/>
        <c:crossBetween val="between"/>
      </c:valAx>
      <c:serAx>
        <c:axId val="317018904"/>
        <c:scaling>
          <c:orientation val="minMax"/>
        </c:scaling>
        <c:delete val="0"/>
        <c:axPos val="b"/>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4320912"/>
        <c:crosses val="autoZero"/>
      </c:ser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BABABA"/>
              </a:solidFill>
              <a:ln w="19050">
                <a:noFill/>
              </a:ln>
              <a:effectLst/>
            </c:spPr>
            <c:extLst xmlns:c16r2="http://schemas.microsoft.com/office/drawing/2015/06/chart">
              <c:ext xmlns:c16="http://schemas.microsoft.com/office/drawing/2014/chart" uri="{C3380CC4-5D6E-409C-BE32-E72D297353CC}">
                <c16:uniqueId val="{00000001-5BA3-4B8D-89E2-DE51B1803F47}"/>
              </c:ext>
            </c:extLst>
          </c:dPt>
          <c:dPt>
            <c:idx val="1"/>
            <c:bubble3D val="0"/>
            <c:spPr>
              <a:solidFill>
                <a:srgbClr val="E6E6E6"/>
              </a:solidFill>
              <a:ln w="19050">
                <a:noFill/>
              </a:ln>
              <a:effectLst/>
            </c:spPr>
            <c:extLst xmlns:c16r2="http://schemas.microsoft.com/office/drawing/2015/06/chart">
              <c:ext xmlns:c16="http://schemas.microsoft.com/office/drawing/2014/chart" uri="{C3380CC4-5D6E-409C-BE32-E72D297353CC}">
                <c16:uniqueId val="{00000003-5BA3-4B8D-89E2-DE51B1803F47}"/>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5BA3-4B8D-89E2-DE51B1803F47}"/>
              </c:ext>
            </c:extLst>
          </c:dPt>
          <c:dPt>
            <c:idx val="3"/>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7-5BA3-4B8D-89E2-DE51B1803F47}"/>
              </c:ext>
            </c:extLst>
          </c:dPt>
          <c:cat>
            <c:strRef>
              <c:f>Sheet1!$A$2:$A$5</c:f>
              <c:strCache>
                <c:ptCount val="2"/>
                <c:pt idx="0">
                  <c:v>1st Qtr</c:v>
                </c:pt>
                <c:pt idx="1">
                  <c:v>2nd Qtr</c:v>
                </c:pt>
              </c:strCache>
            </c:strRef>
          </c:cat>
          <c:val>
            <c:numRef>
              <c:f>Sheet1!$B$2:$B$5</c:f>
              <c:numCache>
                <c:formatCode>General</c:formatCode>
                <c:ptCount val="4"/>
                <c:pt idx="0">
                  <c:v>3</c:v>
                </c:pt>
                <c:pt idx="1">
                  <c:v>7</c:v>
                </c:pt>
              </c:numCache>
            </c:numRef>
          </c:val>
          <c:extLst xmlns:c16r2="http://schemas.microsoft.com/office/drawing/2015/06/chart">
            <c:ext xmlns:c16="http://schemas.microsoft.com/office/drawing/2014/chart" uri="{C3380CC4-5D6E-409C-BE32-E72D297353CC}">
              <c16:uniqueId val="{00000008-5BA3-4B8D-89E2-DE51B1803F47}"/>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scientist dashboard.xlsx]Sum of Upper Salary by Degree!PivotTable24</c:name>
    <c:fmtId val="-1"/>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Sum of Upper Salary by Degree</a:t>
            </a:r>
          </a:p>
        </c:rich>
      </c:tx>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6"/>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6"/>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13"/>
        <c:spPr>
          <a:solidFill>
            <a:schemeClr val="accent6"/>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6"/>
          </a:solidFill>
          <a:ln>
            <a:noFill/>
          </a:ln>
          <a:effectLst/>
          <a:scene3d>
            <a:camera prst="orthographicFront"/>
            <a:lightRig rig="brightRoom" dir="t"/>
          </a:scene3d>
          <a:sp3d prstMaterial="flat">
            <a:bevelT w="50800" h="101600" prst="angle"/>
            <a:contourClr>
              <a:srgbClr val="000000"/>
            </a:contourClr>
          </a:sp3d>
        </c:spPr>
      </c:pivotFmt>
    </c:pivotFmts>
    <c:plotArea>
      <c:layout/>
      <c:doughnutChart>
        <c:varyColors val="1"/>
        <c:ser>
          <c:idx val="0"/>
          <c:order val="0"/>
          <c:tx>
            <c:strRef>
              <c:f>'Sum of Upper Salary by Degree'!$B$3</c:f>
              <c:strCache>
                <c:ptCount val="1"/>
                <c:pt idx="0">
                  <c:v>Total</c:v>
                </c:pt>
              </c:strCache>
            </c:strRef>
          </c:tx>
          <c:dPt>
            <c:idx val="0"/>
            <c:bubble3D val="0"/>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rgbClr val="FF0000"/>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rgbClr val="99FF66"/>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'Sum of Upper Salary by Degree'!$A$4:$A$6</c:f>
              <c:strCache>
                <c:ptCount val="3"/>
                <c:pt idx="0">
                  <c:v>MASTER</c:v>
                </c:pt>
                <c:pt idx="1">
                  <c:v>NA</c:v>
                </c:pt>
                <c:pt idx="2">
                  <c:v>PHD</c:v>
                </c:pt>
              </c:strCache>
            </c:strRef>
          </c:cat>
          <c:val>
            <c:numRef>
              <c:f>'Sum of Upper Salary by Degree'!$B$4:$B$6</c:f>
              <c:numCache>
                <c:formatCode>"$"#,##0.00_);\("$"#,##0.00\)</c:formatCode>
                <c:ptCount val="3"/>
                <c:pt idx="0">
                  <c:v>33532</c:v>
                </c:pt>
                <c:pt idx="1">
                  <c:v>45723</c:v>
                </c:pt>
                <c:pt idx="2">
                  <c:v>15880</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83190421075966769"/>
          <c:y val="0.46107089324639339"/>
          <c:w val="0.15437333117711854"/>
          <c:h val="0.4160052390927102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scientist dashboard.xlsx]various degree holder!PivotTable74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Various Degree Holder In Company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'various degree holder'!$B$3:$B$4</c:f>
              <c:strCache>
                <c:ptCount val="1"/>
                <c:pt idx="0">
                  <c:v>MASTER</c:v>
                </c:pt>
              </c:strCache>
            </c:strRef>
          </c:tx>
          <c:spPr>
            <a:solidFill>
              <a:srgbClr val="FF0000"/>
            </a:solidFill>
            <a:ln>
              <a:noFill/>
            </a:ln>
            <a:effectLst>
              <a:outerShdw blurRad="57150" dist="19050" dir="5400000" algn="ctr" rotWithShape="0">
                <a:srgbClr val="000000">
                  <a:alpha val="63000"/>
                </a:srgbClr>
              </a:outerShdw>
            </a:effectLst>
          </c:spPr>
          <c:invertIfNegative val="0"/>
          <c:cat>
            <c:strRef>
              <c:f>'various degree holder'!$A$5:$A$26</c:f>
              <c:strCache>
                <c:ptCount val="21"/>
                <c:pt idx="0">
                  <c:v>Advanced BioScience Laboratories
2.7</c:v>
                </c:pt>
                <c:pt idx="1">
                  <c:v>AstraZeneca
3.9</c:v>
                </c:pt>
                <c:pt idx="2">
                  <c:v>Beebe Healthcare
3.6</c:v>
                </c:pt>
                <c:pt idx="3">
                  <c:v>Esri
3.5</c:v>
                </c:pt>
                <c:pt idx="4">
                  <c:v>Fareportal
3.8</c:v>
                </c:pt>
                <c:pt idx="5">
                  <c:v>Kronos Bio</c:v>
                </c:pt>
                <c:pt idx="6">
                  <c:v>Liberty Mutual Insurance
3.3</c:v>
                </c:pt>
                <c:pt idx="7">
                  <c:v>MassMutual
3.6</c:v>
                </c:pt>
                <c:pt idx="8">
                  <c:v>MITRE
3.2</c:v>
                </c:pt>
                <c:pt idx="9">
                  <c:v>Novartis
3.8</c:v>
                </c:pt>
                <c:pt idx="10">
                  <c:v>Novetta
4.0</c:v>
                </c:pt>
                <c:pt idx="11">
                  <c:v>Numeric, LLC
3.2</c:v>
                </c:pt>
                <c:pt idx="12">
                  <c:v>Pfizer
4.0</c:v>
                </c:pt>
                <c:pt idx="13">
                  <c:v>PNNL
3.8</c:v>
                </c:pt>
                <c:pt idx="14">
                  <c:v>Q2 Solutions
2.9</c:v>
                </c:pt>
                <c:pt idx="15">
                  <c:v>Reynolds American
3.1</c:v>
                </c:pt>
                <c:pt idx="16">
                  <c:v>Rochester Regional Health
3.3</c:v>
                </c:pt>
                <c:pt idx="17">
                  <c:v>Software Engineering Institute
2.6</c:v>
                </c:pt>
                <c:pt idx="18">
                  <c:v>Takeda Pharmaceuticals
3.7</c:v>
                </c:pt>
                <c:pt idx="19">
                  <c:v>Tapjoy
3.9</c:v>
                </c:pt>
                <c:pt idx="20">
                  <c:v>The Church of Jesus Christ of Latter-day Saints
4.2</c:v>
                </c:pt>
              </c:strCache>
            </c:strRef>
          </c:cat>
          <c:val>
            <c:numRef>
              <c:f>'various degree holder'!$B$5:$B$26</c:f>
              <c:numCache>
                <c:formatCode>General</c:formatCode>
                <c:ptCount val="21"/>
                <c:pt idx="3">
                  <c:v>6</c:v>
                </c:pt>
                <c:pt idx="4">
                  <c:v>2</c:v>
                </c:pt>
                <c:pt idx="6">
                  <c:v>6</c:v>
                </c:pt>
                <c:pt idx="7">
                  <c:v>4</c:v>
                </c:pt>
                <c:pt idx="9">
                  <c:v>2</c:v>
                </c:pt>
                <c:pt idx="11">
                  <c:v>2</c:v>
                </c:pt>
                <c:pt idx="12">
                  <c:v>4</c:v>
                </c:pt>
                <c:pt idx="13">
                  <c:v>4</c:v>
                </c:pt>
                <c:pt idx="15">
                  <c:v>7</c:v>
                </c:pt>
                <c:pt idx="17">
                  <c:v>1</c:v>
                </c:pt>
                <c:pt idx="18">
                  <c:v>11</c:v>
                </c:pt>
                <c:pt idx="20">
                  <c:v>3</c:v>
                </c:pt>
              </c:numCache>
            </c:numRef>
          </c:val>
        </c:ser>
        <c:ser>
          <c:idx val="1"/>
          <c:order val="1"/>
          <c:tx>
            <c:strRef>
              <c:f>'various degree holder'!$C$3:$C$4</c:f>
              <c:strCache>
                <c:ptCount val="1"/>
                <c:pt idx="0">
                  <c:v>NA</c:v>
                </c:pt>
              </c:strCache>
            </c:strRef>
          </c:tx>
          <c:spPr>
            <a:solidFill>
              <a:srgbClr val="0066FF"/>
            </a:solidFill>
            <a:ln>
              <a:noFill/>
            </a:ln>
            <a:effectLst>
              <a:outerShdw blurRad="57150" dist="19050" dir="5400000" algn="ctr" rotWithShape="0">
                <a:srgbClr val="000000">
                  <a:alpha val="63000"/>
                </a:srgbClr>
              </a:outerShdw>
            </a:effectLst>
          </c:spPr>
          <c:invertIfNegative val="0"/>
          <c:cat>
            <c:strRef>
              <c:f>'various degree holder'!$A$5:$A$26</c:f>
              <c:strCache>
                <c:ptCount val="21"/>
                <c:pt idx="0">
                  <c:v>Advanced BioScience Laboratories
2.7</c:v>
                </c:pt>
                <c:pt idx="1">
                  <c:v>AstraZeneca
3.9</c:v>
                </c:pt>
                <c:pt idx="2">
                  <c:v>Beebe Healthcare
3.6</c:v>
                </c:pt>
                <c:pt idx="3">
                  <c:v>Esri
3.5</c:v>
                </c:pt>
                <c:pt idx="4">
                  <c:v>Fareportal
3.8</c:v>
                </c:pt>
                <c:pt idx="5">
                  <c:v>Kronos Bio</c:v>
                </c:pt>
                <c:pt idx="6">
                  <c:v>Liberty Mutual Insurance
3.3</c:v>
                </c:pt>
                <c:pt idx="7">
                  <c:v>MassMutual
3.6</c:v>
                </c:pt>
                <c:pt idx="8">
                  <c:v>MITRE
3.2</c:v>
                </c:pt>
                <c:pt idx="9">
                  <c:v>Novartis
3.8</c:v>
                </c:pt>
                <c:pt idx="10">
                  <c:v>Novetta
4.0</c:v>
                </c:pt>
                <c:pt idx="11">
                  <c:v>Numeric, LLC
3.2</c:v>
                </c:pt>
                <c:pt idx="12">
                  <c:v>Pfizer
4.0</c:v>
                </c:pt>
                <c:pt idx="13">
                  <c:v>PNNL
3.8</c:v>
                </c:pt>
                <c:pt idx="14">
                  <c:v>Q2 Solutions
2.9</c:v>
                </c:pt>
                <c:pt idx="15">
                  <c:v>Reynolds American
3.1</c:v>
                </c:pt>
                <c:pt idx="16">
                  <c:v>Rochester Regional Health
3.3</c:v>
                </c:pt>
                <c:pt idx="17">
                  <c:v>Software Engineering Institute
2.6</c:v>
                </c:pt>
                <c:pt idx="18">
                  <c:v>Takeda Pharmaceuticals
3.7</c:v>
                </c:pt>
                <c:pt idx="19">
                  <c:v>Tapjoy
3.9</c:v>
                </c:pt>
                <c:pt idx="20">
                  <c:v>The Church of Jesus Christ of Latter-day Saints
4.2</c:v>
                </c:pt>
              </c:strCache>
            </c:strRef>
          </c:cat>
          <c:val>
            <c:numRef>
              <c:f>'various degree holder'!$C$5:$C$26</c:f>
              <c:numCache>
                <c:formatCode>General</c:formatCode>
                <c:ptCount val="21"/>
                <c:pt idx="0">
                  <c:v>3</c:v>
                </c:pt>
                <c:pt idx="1">
                  <c:v>1</c:v>
                </c:pt>
                <c:pt idx="2">
                  <c:v>6</c:v>
                </c:pt>
                <c:pt idx="4">
                  <c:v>5</c:v>
                </c:pt>
                <c:pt idx="6">
                  <c:v>2</c:v>
                </c:pt>
                <c:pt idx="7">
                  <c:v>8</c:v>
                </c:pt>
                <c:pt idx="8">
                  <c:v>5</c:v>
                </c:pt>
                <c:pt idx="9">
                  <c:v>5</c:v>
                </c:pt>
                <c:pt idx="10">
                  <c:v>6</c:v>
                </c:pt>
                <c:pt idx="11">
                  <c:v>5</c:v>
                </c:pt>
                <c:pt idx="12">
                  <c:v>2</c:v>
                </c:pt>
                <c:pt idx="13">
                  <c:v>2</c:v>
                </c:pt>
                <c:pt idx="14">
                  <c:v>6</c:v>
                </c:pt>
                <c:pt idx="15">
                  <c:v>7</c:v>
                </c:pt>
                <c:pt idx="18">
                  <c:v>1</c:v>
                </c:pt>
                <c:pt idx="19">
                  <c:v>6</c:v>
                </c:pt>
                <c:pt idx="20">
                  <c:v>3</c:v>
                </c:pt>
              </c:numCache>
            </c:numRef>
          </c:val>
        </c:ser>
        <c:ser>
          <c:idx val="2"/>
          <c:order val="2"/>
          <c:tx>
            <c:strRef>
              <c:f>'various degree holder'!$D$3:$D$4</c:f>
              <c:strCache>
                <c:ptCount val="1"/>
                <c:pt idx="0">
                  <c:v>PHD</c:v>
                </c:pt>
              </c:strCache>
            </c:strRef>
          </c:tx>
          <c:spPr>
            <a:solidFill>
              <a:srgbClr val="DBDBDB"/>
            </a:solidFill>
            <a:ln>
              <a:noFill/>
            </a:ln>
            <a:effectLst>
              <a:outerShdw blurRad="57150" dist="19050" dir="5400000" algn="ctr" rotWithShape="0">
                <a:srgbClr val="000000">
                  <a:alpha val="63000"/>
                </a:srgbClr>
              </a:outerShdw>
            </a:effectLst>
          </c:spPr>
          <c:invertIfNegative val="0"/>
          <c:cat>
            <c:strRef>
              <c:f>'various degree holder'!$A$5:$A$26</c:f>
              <c:strCache>
                <c:ptCount val="21"/>
                <c:pt idx="0">
                  <c:v>Advanced BioScience Laboratories
2.7</c:v>
                </c:pt>
                <c:pt idx="1">
                  <c:v>AstraZeneca
3.9</c:v>
                </c:pt>
                <c:pt idx="2">
                  <c:v>Beebe Healthcare
3.6</c:v>
                </c:pt>
                <c:pt idx="3">
                  <c:v>Esri
3.5</c:v>
                </c:pt>
                <c:pt idx="4">
                  <c:v>Fareportal
3.8</c:v>
                </c:pt>
                <c:pt idx="5">
                  <c:v>Kronos Bio</c:v>
                </c:pt>
                <c:pt idx="6">
                  <c:v>Liberty Mutual Insurance
3.3</c:v>
                </c:pt>
                <c:pt idx="7">
                  <c:v>MassMutual
3.6</c:v>
                </c:pt>
                <c:pt idx="8">
                  <c:v>MITRE
3.2</c:v>
                </c:pt>
                <c:pt idx="9">
                  <c:v>Novartis
3.8</c:v>
                </c:pt>
                <c:pt idx="10">
                  <c:v>Novetta
4.0</c:v>
                </c:pt>
                <c:pt idx="11">
                  <c:v>Numeric, LLC
3.2</c:v>
                </c:pt>
                <c:pt idx="12">
                  <c:v>Pfizer
4.0</c:v>
                </c:pt>
                <c:pt idx="13">
                  <c:v>PNNL
3.8</c:v>
                </c:pt>
                <c:pt idx="14">
                  <c:v>Q2 Solutions
2.9</c:v>
                </c:pt>
                <c:pt idx="15">
                  <c:v>Reynolds American
3.1</c:v>
                </c:pt>
                <c:pt idx="16">
                  <c:v>Rochester Regional Health
3.3</c:v>
                </c:pt>
                <c:pt idx="17">
                  <c:v>Software Engineering Institute
2.6</c:v>
                </c:pt>
                <c:pt idx="18">
                  <c:v>Takeda Pharmaceuticals
3.7</c:v>
                </c:pt>
                <c:pt idx="19">
                  <c:v>Tapjoy
3.9</c:v>
                </c:pt>
                <c:pt idx="20">
                  <c:v>The Church of Jesus Christ of Latter-day Saints
4.2</c:v>
                </c:pt>
              </c:strCache>
            </c:strRef>
          </c:cat>
          <c:val>
            <c:numRef>
              <c:f>'various degree holder'!$D$5:$D$26</c:f>
              <c:numCache>
                <c:formatCode>General</c:formatCode>
                <c:ptCount val="21"/>
                <c:pt idx="0">
                  <c:v>4</c:v>
                </c:pt>
                <c:pt idx="1">
                  <c:v>8</c:v>
                </c:pt>
                <c:pt idx="5">
                  <c:v>6</c:v>
                </c:pt>
                <c:pt idx="6">
                  <c:v>2</c:v>
                </c:pt>
                <c:pt idx="7">
                  <c:v>2</c:v>
                </c:pt>
                <c:pt idx="8">
                  <c:v>3</c:v>
                </c:pt>
                <c:pt idx="12">
                  <c:v>1</c:v>
                </c:pt>
                <c:pt idx="13">
                  <c:v>4</c:v>
                </c:pt>
                <c:pt idx="16">
                  <c:v>7</c:v>
                </c:pt>
                <c:pt idx="17">
                  <c:v>10</c:v>
                </c:pt>
                <c:pt idx="18">
                  <c:v>2</c:v>
                </c:pt>
              </c:numCache>
            </c:numRef>
          </c:val>
        </c:ser>
        <c:dLbls>
          <c:showLegendKey val="0"/>
          <c:showVal val="0"/>
          <c:showCatName val="0"/>
          <c:showSerName val="0"/>
          <c:showPercent val="0"/>
          <c:showBubbleSize val="0"/>
        </c:dLbls>
        <c:gapWidth val="100"/>
        <c:overlap val="-24"/>
        <c:axId val="384315424"/>
        <c:axId val="384321696"/>
      </c:barChart>
      <c:catAx>
        <c:axId val="3843154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4321696"/>
        <c:crosses val="autoZero"/>
        <c:auto val="1"/>
        <c:lblAlgn val="ctr"/>
        <c:lblOffset val="100"/>
        <c:noMultiLvlLbl val="0"/>
      </c:catAx>
      <c:valAx>
        <c:axId val="38432169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43154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scientist dashboard.xlsx]agewise salary!PivotTable78</c:name>
    <c:fmtId val="-1"/>
  </c:pivotSource>
  <c:chart>
    <c:title>
      <c:tx>
        <c:rich>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r>
              <a:rPr lang="en-US"/>
              <a:t>Agewise</a:t>
            </a:r>
            <a:r>
              <a:rPr lang="en-US" baseline="0"/>
              <a:t> Avg. Salary</a:t>
            </a:r>
          </a:p>
          <a:p>
            <a:pPr>
              <a:defRPr/>
            </a:pP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endParaRPr lang="en-US"/>
        </a:p>
      </c:txPr>
    </c:title>
    <c:autoTitleDeleted val="0"/>
    <c:pivotFmts>
      <c:pivotFmt>
        <c:idx val="0"/>
        <c:spPr>
          <a:gradFill>
            <a:gsLst>
              <a:gs pos="100000">
                <a:schemeClr val="accent6"/>
              </a:gs>
              <a:gs pos="0">
                <a:schemeClr val="accent6">
                  <a:lumMod val="75000"/>
                </a:schemeClr>
              </a:gs>
            </a:gsLst>
            <a:lin ang="0" scaled="1"/>
          </a:gradFill>
          <a:ln>
            <a:noFill/>
          </a:ln>
          <a:effectLst>
            <a:innerShdw dist="12700" dir="16200000">
              <a:schemeClr val="lt1">
                <a:alpha val="75000"/>
              </a:schemeClr>
            </a:innerShdw>
          </a:effectLst>
        </c:spPr>
        <c:marker>
          <c:symbol val="circle"/>
          <c:size val="5"/>
          <c:spPr>
            <a:solidFill>
              <a:schemeClr val="accent6"/>
            </a:solidFill>
            <a:ln w="9525">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100000">
                <a:schemeClr val="accent6"/>
              </a:gs>
              <a:gs pos="0">
                <a:schemeClr val="accent6">
                  <a:lumMod val="75000"/>
                </a:schemeClr>
              </a:gs>
            </a:gsLst>
            <a:lin ang="0" scaled="1"/>
          </a:gradFill>
          <a:ln>
            <a:noFill/>
          </a:ln>
          <a:effectLst>
            <a:innerShdw dist="12700" dir="16200000">
              <a:schemeClr val="lt1">
                <a:alpha val="75000"/>
              </a:schemeClr>
            </a:innerShdw>
          </a:effectLst>
        </c:spPr>
        <c:marker>
          <c:symbol val="none"/>
        </c:marker>
      </c:pivotFmt>
      <c:pivotFmt>
        <c:idx val="2"/>
        <c:spPr>
          <a:gradFill>
            <a:gsLst>
              <a:gs pos="100000">
                <a:schemeClr val="accent6"/>
              </a:gs>
              <a:gs pos="0">
                <a:schemeClr val="accent6">
                  <a:lumMod val="75000"/>
                </a:schemeClr>
              </a:gs>
            </a:gsLst>
            <a:lin ang="0" scaled="1"/>
          </a:gradFill>
          <a:ln>
            <a:noFill/>
          </a:ln>
          <a:effectLst>
            <a:innerShdw dist="12700" dir="16200000">
              <a:schemeClr val="lt1">
                <a:alpha val="75000"/>
              </a:schemeClr>
            </a:innerShdw>
          </a:effectLst>
        </c:spPr>
        <c:marker>
          <c:symbol val="none"/>
        </c:marker>
      </c:pivotFmt>
      <c:pivotFmt>
        <c:idx val="3"/>
        <c:spPr>
          <a:gradFill>
            <a:gsLst>
              <a:gs pos="100000">
                <a:schemeClr val="accent6"/>
              </a:gs>
              <a:gs pos="0">
                <a:schemeClr val="accent6">
                  <a:lumMod val="75000"/>
                </a:schemeClr>
              </a:gs>
            </a:gsLst>
            <a:lin ang="0" scaled="1"/>
          </a:gradFill>
          <a:ln>
            <a:noFill/>
          </a:ln>
          <a:effectLst>
            <a:innerShdw dist="12700" dir="16200000">
              <a:schemeClr val="lt1">
                <a:alpha val="75000"/>
              </a:schemeClr>
            </a:innerShdw>
          </a:effectLst>
        </c:spPr>
        <c:marker>
          <c:symbol val="none"/>
        </c:marker>
      </c:pivotFmt>
      <c:pivotFmt>
        <c:idx val="4"/>
        <c:spPr>
          <a:gradFill>
            <a:gsLst>
              <a:gs pos="100000">
                <a:schemeClr val="accent6"/>
              </a:gs>
              <a:gs pos="0">
                <a:schemeClr val="accent6">
                  <a:lumMod val="75000"/>
                </a:schemeClr>
              </a:gs>
            </a:gsLst>
            <a:lin ang="0" scaled="1"/>
          </a:gradFill>
          <a:ln>
            <a:noFill/>
          </a:ln>
          <a:effectLst>
            <a:innerShdw dist="12700" dir="16200000">
              <a:schemeClr val="lt1">
                <a:alpha val="75000"/>
              </a:schemeClr>
            </a:innerShdw>
          </a:effectLst>
        </c:spPr>
        <c:marker>
          <c:symbol val="none"/>
        </c:marker>
      </c:pivotFmt>
    </c:pivotFmts>
    <c:plotArea>
      <c:layout/>
      <c:areaChart>
        <c:grouping val="stacked"/>
        <c:varyColors val="0"/>
        <c:ser>
          <c:idx val="0"/>
          <c:order val="0"/>
          <c:tx>
            <c:strRef>
              <c:f>'agewise salary'!$B$3</c:f>
              <c:strCache>
                <c:ptCount val="1"/>
                <c:pt idx="0">
                  <c:v>Total</c:v>
                </c:pt>
              </c:strCache>
            </c:strRef>
          </c:tx>
          <c:spPr>
            <a:gradFill>
              <a:gsLst>
                <a:gs pos="100000">
                  <a:schemeClr val="accent6"/>
                </a:gs>
                <a:gs pos="0">
                  <a:schemeClr val="accent6">
                    <a:lumMod val="75000"/>
                  </a:schemeClr>
                </a:gs>
              </a:gsLst>
              <a:lin ang="0" scaled="1"/>
            </a:gradFill>
            <a:ln>
              <a:noFill/>
            </a:ln>
            <a:effectLst>
              <a:innerShdw dist="12700" dir="16200000">
                <a:schemeClr val="lt1">
                  <a:alpha val="75000"/>
                </a:schemeClr>
              </a:innerShdw>
            </a:effectLst>
          </c:spPr>
          <c:cat>
            <c:strRef>
              <c:f>'agewise salary'!$A$4:$A$55</c:f>
              <c:strCache>
                <c:ptCount val="51"/>
                <c:pt idx="0">
                  <c:v>21</c:v>
                </c:pt>
                <c:pt idx="1">
                  <c:v>22</c:v>
                </c:pt>
                <c:pt idx="2">
                  <c:v>23</c:v>
                </c:pt>
                <c:pt idx="3">
                  <c:v>24</c:v>
                </c:pt>
                <c:pt idx="4">
                  <c:v>25</c:v>
                </c:pt>
                <c:pt idx="5">
                  <c:v>26</c:v>
                </c:pt>
                <c:pt idx="6">
                  <c:v>27</c:v>
                </c:pt>
                <c:pt idx="7">
                  <c:v>28</c:v>
                </c:pt>
                <c:pt idx="8">
                  <c:v>29</c:v>
                </c:pt>
                <c:pt idx="9">
                  <c:v>30</c:v>
                </c:pt>
                <c:pt idx="10">
                  <c:v>31</c:v>
                </c:pt>
                <c:pt idx="11">
                  <c:v>32</c:v>
                </c:pt>
                <c:pt idx="12">
                  <c:v>33</c:v>
                </c:pt>
                <c:pt idx="13">
                  <c:v>34</c:v>
                </c:pt>
                <c:pt idx="14">
                  <c:v>35</c:v>
                </c:pt>
                <c:pt idx="15">
                  <c:v>36</c:v>
                </c:pt>
                <c:pt idx="16">
                  <c:v>37</c:v>
                </c:pt>
                <c:pt idx="17">
                  <c:v>38</c:v>
                </c:pt>
                <c:pt idx="18">
                  <c:v>39</c:v>
                </c:pt>
                <c:pt idx="19">
                  <c:v>40</c:v>
                </c:pt>
                <c:pt idx="20">
                  <c:v>41</c:v>
                </c:pt>
                <c:pt idx="21">
                  <c:v>42</c:v>
                </c:pt>
                <c:pt idx="22">
                  <c:v>43</c:v>
                </c:pt>
                <c:pt idx="23">
                  <c:v>44</c:v>
                </c:pt>
                <c:pt idx="24">
                  <c:v>45</c:v>
                </c:pt>
                <c:pt idx="25">
                  <c:v>46</c:v>
                </c:pt>
                <c:pt idx="26">
                  <c:v>47</c:v>
                </c:pt>
                <c:pt idx="27">
                  <c:v>48</c:v>
                </c:pt>
                <c:pt idx="28">
                  <c:v>49</c:v>
                </c:pt>
                <c:pt idx="29">
                  <c:v>50</c:v>
                </c:pt>
                <c:pt idx="30">
                  <c:v>51</c:v>
                </c:pt>
                <c:pt idx="31">
                  <c:v>52</c:v>
                </c:pt>
                <c:pt idx="32">
                  <c:v>53</c:v>
                </c:pt>
                <c:pt idx="33">
                  <c:v>54</c:v>
                </c:pt>
                <c:pt idx="34">
                  <c:v>55</c:v>
                </c:pt>
                <c:pt idx="35">
                  <c:v>56</c:v>
                </c:pt>
                <c:pt idx="36">
                  <c:v>57</c:v>
                </c:pt>
                <c:pt idx="37">
                  <c:v>59</c:v>
                </c:pt>
                <c:pt idx="38">
                  <c:v>60</c:v>
                </c:pt>
                <c:pt idx="39">
                  <c:v>63</c:v>
                </c:pt>
                <c:pt idx="40">
                  <c:v>67</c:v>
                </c:pt>
                <c:pt idx="41">
                  <c:v>69</c:v>
                </c:pt>
                <c:pt idx="42">
                  <c:v>70</c:v>
                </c:pt>
                <c:pt idx="43">
                  <c:v>73</c:v>
                </c:pt>
                <c:pt idx="44">
                  <c:v>74</c:v>
                </c:pt>
                <c:pt idx="45">
                  <c:v>76</c:v>
                </c:pt>
                <c:pt idx="46">
                  <c:v>78</c:v>
                </c:pt>
                <c:pt idx="47">
                  <c:v>79</c:v>
                </c:pt>
                <c:pt idx="48">
                  <c:v>82</c:v>
                </c:pt>
                <c:pt idx="49">
                  <c:v>84</c:v>
                </c:pt>
                <c:pt idx="50">
                  <c:v>86</c:v>
                </c:pt>
              </c:strCache>
            </c:strRef>
          </c:cat>
          <c:val>
            <c:numRef>
              <c:f>'agewise salary'!$B$4:$B$55</c:f>
              <c:numCache>
                <c:formatCode>"$"#,##0.00_);\("$"#,##0.00\)</c:formatCode>
                <c:ptCount val="51"/>
                <c:pt idx="0">
                  <c:v>808.5</c:v>
                </c:pt>
                <c:pt idx="1">
                  <c:v>1230</c:v>
                </c:pt>
                <c:pt idx="2">
                  <c:v>342.5</c:v>
                </c:pt>
                <c:pt idx="3">
                  <c:v>1394.5</c:v>
                </c:pt>
                <c:pt idx="4">
                  <c:v>2533.5</c:v>
                </c:pt>
                <c:pt idx="5">
                  <c:v>802</c:v>
                </c:pt>
                <c:pt idx="6">
                  <c:v>361.5</c:v>
                </c:pt>
                <c:pt idx="7">
                  <c:v>585.5</c:v>
                </c:pt>
                <c:pt idx="8">
                  <c:v>577.5</c:v>
                </c:pt>
                <c:pt idx="9">
                  <c:v>376.5</c:v>
                </c:pt>
                <c:pt idx="10">
                  <c:v>399</c:v>
                </c:pt>
                <c:pt idx="11">
                  <c:v>715.5</c:v>
                </c:pt>
                <c:pt idx="12">
                  <c:v>766.5</c:v>
                </c:pt>
                <c:pt idx="13">
                  <c:v>152.5</c:v>
                </c:pt>
                <c:pt idx="14">
                  <c:v>285.5</c:v>
                </c:pt>
                <c:pt idx="15">
                  <c:v>106</c:v>
                </c:pt>
                <c:pt idx="16">
                  <c:v>1925</c:v>
                </c:pt>
                <c:pt idx="17">
                  <c:v>133</c:v>
                </c:pt>
                <c:pt idx="18">
                  <c:v>1168</c:v>
                </c:pt>
                <c:pt idx="19">
                  <c:v>787.5</c:v>
                </c:pt>
                <c:pt idx="20">
                  <c:v>132</c:v>
                </c:pt>
                <c:pt idx="21">
                  <c:v>44.5</c:v>
                </c:pt>
                <c:pt idx="22">
                  <c:v>297</c:v>
                </c:pt>
                <c:pt idx="23">
                  <c:v>361.5</c:v>
                </c:pt>
                <c:pt idx="24">
                  <c:v>867.5</c:v>
                </c:pt>
                <c:pt idx="25">
                  <c:v>250</c:v>
                </c:pt>
                <c:pt idx="26">
                  <c:v>225</c:v>
                </c:pt>
                <c:pt idx="27">
                  <c:v>506</c:v>
                </c:pt>
                <c:pt idx="28">
                  <c:v>185</c:v>
                </c:pt>
                <c:pt idx="29">
                  <c:v>81.5</c:v>
                </c:pt>
                <c:pt idx="30">
                  <c:v>441.5</c:v>
                </c:pt>
                <c:pt idx="31">
                  <c:v>686</c:v>
                </c:pt>
                <c:pt idx="32">
                  <c:v>837.5</c:v>
                </c:pt>
                <c:pt idx="33">
                  <c:v>509</c:v>
                </c:pt>
                <c:pt idx="34">
                  <c:v>318</c:v>
                </c:pt>
                <c:pt idx="35">
                  <c:v>1004.5</c:v>
                </c:pt>
                <c:pt idx="36">
                  <c:v>216</c:v>
                </c:pt>
                <c:pt idx="37">
                  <c:v>278</c:v>
                </c:pt>
                <c:pt idx="38">
                  <c:v>688.5</c:v>
                </c:pt>
                <c:pt idx="39">
                  <c:v>1723.5</c:v>
                </c:pt>
                <c:pt idx="40">
                  <c:v>174</c:v>
                </c:pt>
                <c:pt idx="41">
                  <c:v>199</c:v>
                </c:pt>
                <c:pt idx="42">
                  <c:v>240</c:v>
                </c:pt>
                <c:pt idx="43">
                  <c:v>595</c:v>
                </c:pt>
                <c:pt idx="44">
                  <c:v>203</c:v>
                </c:pt>
                <c:pt idx="45">
                  <c:v>106.5</c:v>
                </c:pt>
                <c:pt idx="46">
                  <c:v>312</c:v>
                </c:pt>
                <c:pt idx="47">
                  <c:v>130</c:v>
                </c:pt>
                <c:pt idx="48">
                  <c:v>963.5</c:v>
                </c:pt>
                <c:pt idx="49">
                  <c:v>178.5</c:v>
                </c:pt>
                <c:pt idx="50">
                  <c:v>817.5</c:v>
                </c:pt>
              </c:numCache>
            </c:numRef>
          </c:val>
        </c:ser>
        <c:dLbls>
          <c:showLegendKey val="0"/>
          <c:showVal val="0"/>
          <c:showCatName val="0"/>
          <c:showSerName val="0"/>
          <c:showPercent val="0"/>
          <c:showBubbleSize val="0"/>
        </c:dLbls>
        <c:dropLines>
          <c:spPr>
            <a:ln w="9525" cap="flat" cmpd="sng" algn="ctr">
              <a:solidFill>
                <a:srgbClr val="6699FF"/>
              </a:solidFill>
              <a:round/>
            </a:ln>
            <a:effectLst/>
          </c:spPr>
        </c:dropLines>
        <c:axId val="384318560"/>
        <c:axId val="384316992"/>
      </c:areaChart>
      <c:catAx>
        <c:axId val="384318560"/>
        <c:scaling>
          <c:orientation val="minMax"/>
        </c:scaling>
        <c:delete val="0"/>
        <c:axPos val="b"/>
        <c:numFmt formatCode="General" sourceLinked="1"/>
        <c:majorTickMark val="none"/>
        <c:minorTickMark val="none"/>
        <c:tickLblPos val="nextTo"/>
        <c:spPr>
          <a:noFill/>
          <a:ln w="9575" cap="flat" cmpd="sng" algn="ctr">
            <a:solidFill>
              <a:schemeClr val="lt1">
                <a:lumMod val="75000"/>
              </a:schemeClr>
            </a:solidFill>
            <a:round/>
            <a:headEnd type="none" w="sm" len="sm"/>
            <a:tailEnd type="none" w="sm" len="sm"/>
          </a:ln>
          <a:effectLst/>
        </c:spPr>
        <c:txPr>
          <a:bodyPr rot="-600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crossAx val="384316992"/>
        <c:crosses val="autoZero"/>
        <c:auto val="1"/>
        <c:lblAlgn val="ctr"/>
        <c:lblOffset val="100"/>
        <c:noMultiLvlLbl val="0"/>
      </c:catAx>
      <c:valAx>
        <c:axId val="384316992"/>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a:effectLst/>
          </c:spPr>
        </c:majorGridlines>
        <c:numFmt formatCode="&quot;$&quot;#,##0.00_);\(&quot;$&quot;#,##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84318560"/>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lt1">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[data scientist dashboard.xlsx]Top 5 Sectorwise Avg. Salary!PivotTable64</c:name>
    <c:fmtId val="-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Top 5 Sectorwise Avg. Salary </a:t>
            </a:r>
          </a:p>
        </c:rich>
      </c:tx>
      <c:layout/>
      <c:overlay val="0"/>
      <c:spPr>
        <a:noFill/>
        <a:ln>
          <a:noFill/>
        </a:ln>
        <a:effectLst>
          <a:glow rad="101600">
            <a:srgbClr val="89DDAF">
              <a:alpha val="40000"/>
            </a:srgbClr>
          </a:glow>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3"/>
            </a:solidFill>
            <a:miter lim="800000"/>
          </a:ln>
          <a:effectLst>
            <a:glow rad="63500">
              <a:schemeClr val="accent3">
                <a:satMod val="175000"/>
                <a:alpha val="25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pivotFmt>
      <c:pivotFmt>
        <c:idx val="1"/>
        <c:spPr>
          <a:noFill/>
          <a:ln w="9525" cap="flat" cmpd="sng" algn="ctr">
            <a:solidFill>
              <a:schemeClr val="accent3"/>
            </a:solidFill>
            <a:miter lim="800000"/>
          </a:ln>
          <a:effectLst>
            <a:glow rad="63500">
              <a:schemeClr val="accent3">
                <a:satMod val="175000"/>
                <a:alpha val="25000"/>
              </a:schemeClr>
            </a:glow>
          </a:effectLst>
        </c:spPr>
        <c:marker>
          <c:symbol val="none"/>
        </c:marker>
      </c:pivotFmt>
      <c:pivotFmt>
        <c:idx val="2"/>
        <c:spPr>
          <a:noFill/>
          <a:ln w="9525" cap="flat" cmpd="sng" algn="ctr">
            <a:solidFill>
              <a:schemeClr val="accent3"/>
            </a:solidFill>
            <a:miter lim="800000"/>
          </a:ln>
          <a:effectLst>
            <a:glow rad="63500">
              <a:schemeClr val="accent3">
                <a:satMod val="175000"/>
                <a:alpha val="25000"/>
              </a:schemeClr>
            </a:glow>
          </a:effectLst>
        </c:spPr>
        <c:marker>
          <c:symbol val="none"/>
        </c:marker>
      </c:pivotFmt>
      <c:pivotFmt>
        <c:idx val="3"/>
        <c:spPr>
          <a:noFill/>
          <a:ln w="9525" cap="flat" cmpd="sng" algn="ctr">
            <a:solidFill>
              <a:schemeClr val="accent3"/>
            </a:solidFill>
            <a:miter lim="800000"/>
          </a:ln>
          <a:effectLst>
            <a:glow rad="63500">
              <a:schemeClr val="accent3">
                <a:satMod val="175000"/>
                <a:alpha val="25000"/>
              </a:schemeClr>
            </a:glow>
          </a:effectLst>
        </c:spPr>
        <c:marker>
          <c:symbol val="none"/>
        </c:marker>
      </c:pivotFmt>
      <c:pivotFmt>
        <c:idx val="4"/>
        <c:spPr>
          <a:noFill/>
          <a:ln w="9525" cap="flat" cmpd="sng" algn="ctr">
            <a:solidFill>
              <a:schemeClr val="accent3"/>
            </a:solidFill>
            <a:miter lim="800000"/>
          </a:ln>
          <a:effectLst>
            <a:glow rad="63500">
              <a:schemeClr val="accent3">
                <a:satMod val="175000"/>
                <a:alpha val="25000"/>
              </a:schemeClr>
            </a:glow>
          </a:effectLst>
        </c:spPr>
        <c:marker>
          <c:symbol val="none"/>
        </c:marker>
      </c:pivotFmt>
    </c:pivotFmts>
    <c:plotArea>
      <c:layout/>
      <c:barChart>
        <c:barDir val="col"/>
        <c:grouping val="clustered"/>
        <c:varyColors val="0"/>
        <c:ser>
          <c:idx val="0"/>
          <c:order val="0"/>
          <c:tx>
            <c:strRef>
              <c:f>'Top 5 Sectorwise Avg. Salary'!$B$3</c:f>
              <c:strCache>
                <c:ptCount val="1"/>
                <c:pt idx="0">
                  <c:v>Total</c:v>
                </c:pt>
              </c:strCache>
            </c:strRef>
          </c:tx>
          <c:spPr>
            <a:solidFill>
              <a:srgbClr val="92D050"/>
            </a:solidFill>
            <a:ln w="9525" cap="flat" cmpd="sng" algn="ctr">
              <a:solidFill>
                <a:schemeClr val="accent3"/>
              </a:solidFill>
              <a:miter lim="800000"/>
            </a:ln>
            <a:effectLst>
              <a:glow rad="63500">
                <a:schemeClr val="accent3">
                  <a:satMod val="175000"/>
                  <a:alpha val="25000"/>
                </a:schemeClr>
              </a:glow>
            </a:effectLst>
          </c:spPr>
          <c:invertIfNegative val="0"/>
          <c:cat>
            <c:strRef>
              <c:f>'Top 5 Sectorwise Avg. Salary'!$A$4:$A$9</c:f>
              <c:strCache>
                <c:ptCount val="5"/>
                <c:pt idx="0">
                  <c:v>Biotech &amp; Pharmaceuticals</c:v>
                </c:pt>
                <c:pt idx="1">
                  <c:v>Business Services</c:v>
                </c:pt>
                <c:pt idx="2">
                  <c:v>Finance</c:v>
                </c:pt>
                <c:pt idx="3">
                  <c:v>Information Technology</c:v>
                </c:pt>
                <c:pt idx="4">
                  <c:v>Insurance</c:v>
                </c:pt>
              </c:strCache>
            </c:strRef>
          </c:cat>
          <c:val>
            <c:numRef>
              <c:f>'Top 5 Sectorwise Avg. Salary'!$B$4:$B$9</c:f>
              <c:numCache>
                <c:formatCode>"$"#,##0.00_);\("$"#,##0.00\)</c:formatCode>
                <c:ptCount val="5"/>
                <c:pt idx="0">
                  <c:v>12557.5</c:v>
                </c:pt>
                <c:pt idx="1">
                  <c:v>9477</c:v>
                </c:pt>
                <c:pt idx="2">
                  <c:v>4117.5</c:v>
                </c:pt>
                <c:pt idx="3">
                  <c:v>20374.5</c:v>
                </c:pt>
                <c:pt idx="4">
                  <c:v>7310</c:v>
                </c:pt>
              </c:numCache>
            </c:numRef>
          </c:val>
        </c:ser>
        <c:dLbls>
          <c:showLegendKey val="0"/>
          <c:showVal val="0"/>
          <c:showCatName val="0"/>
          <c:showSerName val="0"/>
          <c:showPercent val="0"/>
          <c:showBubbleSize val="0"/>
        </c:dLbls>
        <c:gapWidth val="315"/>
        <c:overlap val="-40"/>
        <c:axId val="384320520"/>
        <c:axId val="384322480"/>
      </c:barChart>
      <c:catAx>
        <c:axId val="3843205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84322480"/>
        <c:crosses val="autoZero"/>
        <c:auto val="1"/>
        <c:lblAlgn val="ctr"/>
        <c:lblOffset val="100"/>
        <c:noMultiLvlLbl val="0"/>
      </c:catAx>
      <c:valAx>
        <c:axId val="384322480"/>
        <c:scaling>
          <c:orientation val="minMax"/>
        </c:scaling>
        <c:delete val="0"/>
        <c:axPos val="l"/>
        <c:numFmt formatCode="&quot;$&quot;#,##0.00_);\(&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84320520"/>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[data scientist dashboard.xlsx]Top 15 Company Paid High Salary!PivotTable48</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15 Company</a:t>
            </a:r>
            <a:r>
              <a:rPr lang="en-US" baseline="0"/>
              <a:t> Paid High Salary</a:t>
            </a:r>
            <a:endParaRPr lang="en-US"/>
          </a:p>
        </c:rich>
      </c:tx>
      <c:layout/>
      <c:overlay val="0"/>
      <c:spPr>
        <a:gradFill flip="none" rotWithShape="1">
          <a:gsLst>
            <a:gs pos="10000">
              <a:schemeClr val="accent5">
                <a:lumMod val="67000"/>
              </a:schemeClr>
            </a:gs>
            <a:gs pos="48000">
              <a:schemeClr val="accent5">
                <a:lumMod val="97000"/>
                <a:lumOff val="3000"/>
              </a:schemeClr>
            </a:gs>
            <a:gs pos="100000">
              <a:schemeClr val="accent5">
                <a:lumMod val="60000"/>
                <a:lumOff val="40000"/>
              </a:schemeClr>
            </a:gs>
          </a:gsLst>
          <a:path path="shape">
            <a:fillToRect l="50000" t="50000" r="50000" b="50000"/>
          </a:path>
          <a:tileRect/>
        </a:gradFill>
        <a:ln>
          <a:noFill/>
        </a:ln>
        <a:effectLst>
          <a:glow rad="101600">
            <a:schemeClr val="accent1">
              <a:satMod val="175000"/>
              <a:alpha val="40000"/>
            </a:schemeClr>
          </a:glow>
        </a:effectLst>
        <a:scene3d>
          <a:camera prst="orthographicFront"/>
          <a:lightRig rig="threePt" dir="t"/>
        </a:scene3d>
        <a:sp3d>
          <a:bevelT w="12700"/>
        </a:sp3d>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'Top 15 Company Paid High Salary'!$B$3</c:f>
              <c:strCache>
                <c:ptCount val="1"/>
                <c:pt idx="0">
                  <c:v>Total</c:v>
                </c:pt>
              </c:strCache>
            </c:strRef>
          </c:tx>
          <c:spPr>
            <a:solidFill>
              <a:srgbClr val="FF7C80"/>
            </a:solidFill>
            <a:ln>
              <a:noFill/>
            </a:ln>
            <a:effectLst>
              <a:outerShdw blurRad="57150" dist="19050" dir="5400000" algn="ctr" rotWithShape="0">
                <a:srgbClr val="000000">
                  <a:alpha val="63000"/>
                </a:srgbClr>
              </a:outerShdw>
            </a:effectLst>
            <a:sp3d/>
          </c:spPr>
          <c:invertIfNegative val="0"/>
          <c:cat>
            <c:strRef>
              <c:f>'Top 15 Company Paid High Salary'!$A$4:$A$19</c:f>
              <c:strCache>
                <c:ptCount val="15"/>
                <c:pt idx="0">
                  <c:v>AstraZeneca
3.9</c:v>
                </c:pt>
                <c:pt idx="1">
                  <c:v>Kronos Bio</c:v>
                </c:pt>
                <c:pt idx="2">
                  <c:v>Liberty Mutual Insurance
3.3</c:v>
                </c:pt>
                <c:pt idx="3">
                  <c:v>MassMutual
3.6</c:v>
                </c:pt>
                <c:pt idx="4">
                  <c:v>MITRE
3.2</c:v>
                </c:pt>
                <c:pt idx="5">
                  <c:v>Novartis
3.8</c:v>
                </c:pt>
                <c:pt idx="6">
                  <c:v>Novetta
4.0</c:v>
                </c:pt>
                <c:pt idx="7">
                  <c:v>Numeric, LLC
3.2</c:v>
                </c:pt>
                <c:pt idx="8">
                  <c:v>Pfizer
4.0</c:v>
                </c:pt>
                <c:pt idx="9">
                  <c:v>PNNL
3.8</c:v>
                </c:pt>
                <c:pt idx="10">
                  <c:v>Reynolds American
3.1</c:v>
                </c:pt>
                <c:pt idx="11">
                  <c:v>Software Engineering Institute
2.6</c:v>
                </c:pt>
                <c:pt idx="12">
                  <c:v>Sunovion
3.5</c:v>
                </c:pt>
                <c:pt idx="13">
                  <c:v>Takeda Pharmaceuticals
3.7</c:v>
                </c:pt>
                <c:pt idx="14">
                  <c:v>Tapjoy
3.9</c:v>
                </c:pt>
              </c:strCache>
            </c:strRef>
          </c:cat>
          <c:val>
            <c:numRef>
              <c:f>'Top 15 Company Paid High Salary'!$B$4:$B$19</c:f>
              <c:numCache>
                <c:formatCode>"$"#,##0.00_);\("$"#,##0.00\)</c:formatCode>
                <c:ptCount val="15"/>
                <c:pt idx="0">
                  <c:v>1421</c:v>
                </c:pt>
                <c:pt idx="1">
                  <c:v>825</c:v>
                </c:pt>
                <c:pt idx="2">
                  <c:v>1881</c:v>
                </c:pt>
                <c:pt idx="3">
                  <c:v>1835</c:v>
                </c:pt>
                <c:pt idx="4">
                  <c:v>833</c:v>
                </c:pt>
                <c:pt idx="5">
                  <c:v>995</c:v>
                </c:pt>
                <c:pt idx="6">
                  <c:v>958</c:v>
                </c:pt>
                <c:pt idx="7">
                  <c:v>1054</c:v>
                </c:pt>
                <c:pt idx="8">
                  <c:v>1058</c:v>
                </c:pt>
                <c:pt idx="9">
                  <c:v>1090</c:v>
                </c:pt>
                <c:pt idx="10">
                  <c:v>1817</c:v>
                </c:pt>
                <c:pt idx="11">
                  <c:v>1570</c:v>
                </c:pt>
                <c:pt idx="12">
                  <c:v>980</c:v>
                </c:pt>
                <c:pt idx="13">
                  <c:v>2384</c:v>
                </c:pt>
                <c:pt idx="14">
                  <c:v>1105</c:v>
                </c:pt>
              </c:numCache>
            </c:numRef>
          </c:val>
        </c:ser>
        <c:dLbls>
          <c:showLegendKey val="0"/>
          <c:showVal val="0"/>
          <c:showCatName val="0"/>
          <c:showSerName val="0"/>
          <c:showPercent val="0"/>
          <c:showBubbleSize val="0"/>
        </c:dLbls>
        <c:gapWidth val="150"/>
        <c:shape val="box"/>
        <c:axId val="384319736"/>
        <c:axId val="384316208"/>
        <c:axId val="0"/>
      </c:bar3DChart>
      <c:catAx>
        <c:axId val="38431973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4316208"/>
        <c:crosses val="autoZero"/>
        <c:auto val="1"/>
        <c:lblAlgn val="ctr"/>
        <c:lblOffset val="100"/>
        <c:noMultiLvlLbl val="0"/>
      </c:catAx>
      <c:valAx>
        <c:axId val="384316208"/>
        <c:scaling>
          <c:orientation val="minMax"/>
        </c:scaling>
        <c:delete val="0"/>
        <c:axPos val="b"/>
        <c:numFmt formatCode="&quot;$&quot;#,##0.00_);\(&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431973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3">
  <a:schemeClr val="accent3"/>
</cs:colorStyle>
</file>

<file path=ppt/charts/colors9.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900"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900"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900"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18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11/02/2022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11-Feb-22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11-Feb-22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11-Feb-22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11-Feb-22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11-Feb-22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
        <p:nvSpPr>
          <p:cNvPr id="7" name="Freeform: Shape 7">
            <a:extLst>
              <a:ext uri="{FF2B5EF4-FFF2-40B4-BE49-F238E27FC236}">
                <a16:creationId xmlns=""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11-Feb-22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543479" y="3444079"/>
            <a:ext cx="9105058" cy="677108"/>
          </a:xfrm>
          <a:prstGeom prst="rect">
            <a:avLst/>
          </a:prstGeom>
          <a:noFill/>
        </p:spPr>
        <p:txBody>
          <a:bodyPr wrap="none" lIns="0" tIns="0" rIns="0" bIns="0" rtlCol="0">
            <a:spAutoFit/>
          </a:bodyPr>
          <a:lstStyle/>
          <a:p>
            <a:pPr algn="ctr">
              <a:tabLst>
                <a:tab pos="347663" algn="l"/>
              </a:tabLst>
            </a:pPr>
            <a:r>
              <a:rPr lang="en-US" sz="4400" b="1" dirty="0" smtClean="0">
                <a:solidFill>
                  <a:schemeClr val="bg1"/>
                </a:solidFill>
                <a:latin typeface="+mj-lt"/>
              </a:rPr>
              <a:t>DATA SCIENTIST SALARY ANALYSIS</a:t>
            </a:r>
            <a:endParaRPr lang="en-US" sz="4400" b="1" dirty="0">
              <a:solidFill>
                <a:schemeClr val="bg1"/>
              </a:solidFill>
              <a:latin typeface="+mj-lt"/>
            </a:endParaRPr>
          </a:p>
        </p:txBody>
      </p:sp>
      <p:sp>
        <p:nvSpPr>
          <p:cNvPr id="21" name="TextBox 20"/>
          <p:cNvSpPr txBox="1"/>
          <p:nvPr/>
        </p:nvSpPr>
        <p:spPr>
          <a:xfrm>
            <a:off x="4773491" y="4150067"/>
            <a:ext cx="2645019"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Power Point Presentation</a:t>
            </a:r>
          </a:p>
        </p:txBody>
      </p:sp>
      <p:sp>
        <p:nvSpPr>
          <p:cNvPr id="2" name="Oval 1">
            <a:extLst>
              <a:ext uri="{C183D7F6-B498-43B3-948B-1728B52AA6E4}">
                <adec:decorative xmlns=""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 xmlns:a16="http://schemas.microsoft.com/office/drawing/2014/main" id="{80AA5C56-EC57-4914-8118-68854697E0F3}"/>
              </a:ext>
            </a:extLst>
          </p:cNvPr>
          <p:cNvSpPr>
            <a:spLocks noGrp="1"/>
          </p:cNvSpPr>
          <p:nvPr>
            <p:ph type="title"/>
          </p:nvPr>
        </p:nvSpPr>
        <p:spPr/>
        <p:txBody>
          <a:bodyPr/>
          <a:lstStyle/>
          <a:p>
            <a:r>
              <a:rPr lang="en-US" dirty="0"/>
              <a:t>Slide 1</a:t>
            </a:r>
          </a:p>
        </p:txBody>
      </p:sp>
      <p:sp>
        <p:nvSpPr>
          <p:cNvPr id="4" name="TextBox 3"/>
          <p:cNvSpPr txBox="1"/>
          <p:nvPr/>
        </p:nvSpPr>
        <p:spPr>
          <a:xfrm>
            <a:off x="9173773" y="6318442"/>
            <a:ext cx="3018227" cy="369332"/>
          </a:xfrm>
          <a:prstGeom prst="rect">
            <a:avLst/>
          </a:prstGeom>
          <a:noFill/>
        </p:spPr>
        <p:txBody>
          <a:bodyPr wrap="square" rtlCol="0">
            <a:spAutoFit/>
          </a:bodyPr>
          <a:lstStyle/>
          <a:p>
            <a:r>
              <a:rPr lang="en-US" dirty="0" smtClean="0">
                <a:solidFill>
                  <a:schemeClr val="bg1"/>
                </a:solidFill>
              </a:rPr>
              <a:t>PRATIK BHUSHAN DEORE</a:t>
            </a:r>
            <a:endParaRPr lang="en-IN" dirty="0">
              <a:solidFill>
                <a:schemeClr val="bg1"/>
              </a:solidFill>
            </a:endParaRPr>
          </a:p>
        </p:txBody>
      </p:sp>
    </p:spTree>
    <p:extLst>
      <p:ext uri="{BB962C8B-B14F-4D97-AF65-F5344CB8AC3E}">
        <p14:creationId xmlns:p14="http://schemas.microsoft.com/office/powerpoint/2010/main" val="735082890"/>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904" y="910253"/>
            <a:ext cx="9514096" cy="5521746"/>
          </a:xfrm>
          <a:prstGeom prst="rect">
            <a:avLst/>
          </a:prstGeom>
        </p:spPr>
      </p:pic>
      <p:sp>
        <p:nvSpPr>
          <p:cNvPr id="2" name="Freeform 1">
            <a:extLst>
              <a:ext uri="{C183D7F6-B498-43B3-948B-1728B52AA6E4}">
                <adec:decorative xmlns=""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99" name="TextBox 98"/>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rgbClr val="FFFFFF"/>
                </a:solidFill>
              </a:rPr>
              <a:t>Your logo</a:t>
            </a:r>
          </a:p>
        </p:txBody>
      </p:sp>
      <p:sp>
        <p:nvSpPr>
          <p:cNvPr id="36" name="Rectangle 35">
            <a:extLst>
              <a:ext uri="{C183D7F6-B498-43B3-948B-1728B52AA6E4}">
                <adec:decorative xmlns="" xmlns:adec="http://schemas.microsoft.com/office/drawing/2017/decorative" val="1"/>
              </a:ext>
            </a:extLst>
          </p:cNvPr>
          <p:cNvSpPr/>
          <p:nvPr/>
        </p:nvSpPr>
        <p:spPr>
          <a:xfrm>
            <a:off x="4211960" y="1543243"/>
            <a:ext cx="5700304" cy="355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685687" y="2889551"/>
            <a:ext cx="2557586" cy="646331"/>
          </a:xfrm>
          <a:prstGeom prst="rect">
            <a:avLst/>
          </a:prstGeom>
          <a:noFill/>
        </p:spPr>
        <p:txBody>
          <a:bodyPr wrap="square" lIns="0" tIns="0" rIns="0" bIns="0" rtlCol="0">
            <a:spAutoFit/>
          </a:bodyPr>
          <a:lstStyle/>
          <a:p>
            <a:r>
              <a:rPr lang="en-US" sz="1400" dirty="0" smtClean="0">
                <a:solidFill>
                  <a:schemeClr val="bg1"/>
                </a:solidFill>
              </a:rPr>
              <a:t>Pfizer is highest ranking Company in town with </a:t>
            </a:r>
            <a:r>
              <a:rPr lang="en-US" sz="1400" dirty="0" smtClean="0">
                <a:solidFill>
                  <a:schemeClr val="bg1"/>
                </a:solidFill>
              </a:rPr>
              <a:t>28 count of 4 </a:t>
            </a:r>
            <a:r>
              <a:rPr lang="en-US" sz="1400" dirty="0" smtClean="0">
                <a:solidFill>
                  <a:schemeClr val="bg1"/>
                </a:solidFill>
              </a:rPr>
              <a:t>ranking.</a:t>
            </a:r>
            <a:endParaRPr lang="en-US" sz="1400" dirty="0">
              <a:solidFill>
                <a:schemeClr val="bg1"/>
              </a:solidFill>
            </a:endParaRPr>
          </a:p>
        </p:txBody>
      </p:sp>
      <p:sp>
        <p:nvSpPr>
          <p:cNvPr id="103" name="TextBox 102"/>
          <p:cNvSpPr txBox="1"/>
          <p:nvPr/>
        </p:nvSpPr>
        <p:spPr>
          <a:xfrm>
            <a:off x="646421" y="1389021"/>
            <a:ext cx="3001668" cy="984885"/>
          </a:xfrm>
          <a:prstGeom prst="rect">
            <a:avLst/>
          </a:prstGeom>
          <a:noFill/>
        </p:spPr>
        <p:txBody>
          <a:bodyPr wrap="square" lIns="0" tIns="0" rIns="0" bIns="0" rtlCol="0">
            <a:spAutoFit/>
          </a:bodyPr>
          <a:lstStyle/>
          <a:p>
            <a:pPr>
              <a:tabLst>
                <a:tab pos="347663" algn="l"/>
              </a:tabLst>
            </a:pPr>
            <a:r>
              <a:rPr lang="en-US" sz="3200" b="1" dirty="0" smtClean="0">
                <a:solidFill>
                  <a:srgbClr val="FFFFFF"/>
                </a:solidFill>
                <a:latin typeface="+mj-lt"/>
              </a:rPr>
              <a:t>Company Ranking</a:t>
            </a:r>
            <a:endParaRPr lang="en-US" sz="3200" b="1" dirty="0">
              <a:solidFill>
                <a:srgbClr val="FFFFFF"/>
              </a:solidFill>
              <a:latin typeface="+mj-lt"/>
            </a:endParaRPr>
          </a:p>
        </p:txBody>
      </p:sp>
      <p:cxnSp>
        <p:nvCxnSpPr>
          <p:cNvPr id="105" name="Straight Connector 104">
            <a:extLst>
              <a:ext uri="{C183D7F6-B498-43B3-948B-1728B52AA6E4}">
                <adec:decorative xmlns=""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 xmlns:a16="http://schemas.microsoft.com/office/drawing/2014/main" id="{B353CF45-7FD3-4F2B-B046-D14200DBD7E2}"/>
              </a:ext>
            </a:extLst>
          </p:cNvPr>
          <p:cNvSpPr>
            <a:spLocks noGrp="1"/>
          </p:cNvSpPr>
          <p:nvPr>
            <p:ph type="title"/>
          </p:nvPr>
        </p:nvSpPr>
        <p:spPr/>
        <p:txBody>
          <a:bodyPr/>
          <a:lstStyle/>
          <a:p>
            <a:r>
              <a:rPr lang="en-US" dirty="0"/>
              <a:t>Slide 10</a:t>
            </a:r>
          </a:p>
        </p:txBody>
      </p:sp>
      <p:graphicFrame>
        <p:nvGraphicFramePr>
          <p:cNvPr id="37" name="Chart 36"/>
          <p:cNvGraphicFramePr>
            <a:graphicFrameLocks/>
          </p:cNvGraphicFramePr>
          <p:nvPr>
            <p:extLst>
              <p:ext uri="{D42A27DB-BD31-4B8C-83A1-F6EECF244321}">
                <p14:modId xmlns:p14="http://schemas.microsoft.com/office/powerpoint/2010/main" val="423459124"/>
              </p:ext>
            </p:extLst>
          </p:nvPr>
        </p:nvGraphicFramePr>
        <p:xfrm>
          <a:off x="4300259" y="1592968"/>
          <a:ext cx="5700303" cy="36260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014289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701410" y="405436"/>
            <a:ext cx="3462946" cy="477054"/>
          </a:xfrm>
          <a:prstGeom prst="rect">
            <a:avLst/>
          </a:prstGeom>
          <a:noFill/>
        </p:spPr>
        <p:txBody>
          <a:bodyPr wrap="square" rtlCol="0">
            <a:spAutoFit/>
          </a:bodyPr>
          <a:lstStyle/>
          <a:p>
            <a:r>
              <a:rPr lang="en-US" sz="2500" b="1" dirty="0" smtClean="0">
                <a:solidFill>
                  <a:srgbClr val="B3355C"/>
                </a:solidFill>
              </a:rPr>
              <a:t>PROBLEM STATEMENT</a:t>
            </a:r>
            <a:endParaRPr lang="en-IN" sz="2500" b="1" dirty="0">
              <a:solidFill>
                <a:srgbClr val="B3355C"/>
              </a:solidFill>
            </a:endParaRPr>
          </a:p>
        </p:txBody>
      </p:sp>
      <p:sp>
        <p:nvSpPr>
          <p:cNvPr id="6" name="TextBox 5"/>
          <p:cNvSpPr txBox="1"/>
          <p:nvPr/>
        </p:nvSpPr>
        <p:spPr>
          <a:xfrm>
            <a:off x="701409" y="882490"/>
            <a:ext cx="9601689" cy="646331"/>
          </a:xfrm>
          <a:prstGeom prst="rect">
            <a:avLst/>
          </a:prstGeom>
          <a:noFill/>
        </p:spPr>
        <p:txBody>
          <a:bodyPr wrap="square" rtlCol="0">
            <a:spAutoFit/>
          </a:bodyPr>
          <a:lstStyle/>
          <a:p>
            <a:r>
              <a:rPr lang="en-US" dirty="0" smtClean="0">
                <a:latin typeface="Calibri Light" panose="020F0302020204030204" pitchFamily="34" charset="0"/>
                <a:ea typeface="Arial Unicode MS" panose="020B0604020202020204" pitchFamily="34" charset="-128"/>
                <a:cs typeface="Calibri Light" panose="020F0302020204030204" pitchFamily="34" charset="0"/>
              </a:rPr>
              <a:t>Different country have different value of designation of data scientist, so New York is having large number of count of company.</a:t>
            </a:r>
            <a:endParaRPr lang="en-IN" dirty="0">
              <a:latin typeface="Calibri Light" panose="020F0302020204030204" pitchFamily="34" charset="0"/>
              <a:ea typeface="Arial Unicode MS" panose="020B0604020202020204" pitchFamily="34" charset="-128"/>
              <a:cs typeface="Calibri Light" panose="020F0302020204030204" pitchFamily="34" charset="0"/>
            </a:endParaRPr>
          </a:p>
        </p:txBody>
      </p:sp>
    </p:spTree>
    <p:extLst>
      <p:ext uri="{BB962C8B-B14F-4D97-AF65-F5344CB8AC3E}">
        <p14:creationId xmlns:p14="http://schemas.microsoft.com/office/powerpoint/2010/main" val="255247325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2779392" y="165381"/>
            <a:ext cx="6633227"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DATA SCIENTIST SALARY ANALYSIS</a:t>
            </a:r>
            <a:endParaRPr lang="en-US" sz="3200" b="1" dirty="0">
              <a:solidFill>
                <a:srgbClr val="30353F"/>
              </a:solidFill>
              <a:latin typeface="+mj-lt"/>
            </a:endParaRP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 xmlns:a16="http://schemas.microsoft.com/office/drawing/2014/main" id="{189E3C56-F900-44E7-BF74-7509E4A585C5}"/>
              </a:ext>
              <a:ext uri="{C183D7F6-B498-43B3-948B-1728B52AA6E4}">
                <adec:decorative xmlns=""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 xmlns:a16="http://schemas.microsoft.com/office/drawing/2014/main" id="{57154957-68AB-414D-8F5B-A49D3A2612B1}"/>
              </a:ext>
            </a:extLst>
          </p:cNvPr>
          <p:cNvSpPr>
            <a:spLocks noGrp="1"/>
          </p:cNvSpPr>
          <p:nvPr>
            <p:ph type="title"/>
          </p:nvPr>
        </p:nvSpPr>
        <p:spPr/>
        <p:txBody>
          <a:bodyPr/>
          <a:lstStyle/>
          <a:p>
            <a:r>
              <a:rPr lang="en-US" dirty="0"/>
              <a:t>Slide 2</a:t>
            </a:r>
          </a:p>
        </p:txBody>
      </p:sp>
      <p:graphicFrame>
        <p:nvGraphicFramePr>
          <p:cNvPr id="34" name="Chart 33"/>
          <p:cNvGraphicFramePr>
            <a:graphicFrameLocks/>
          </p:cNvGraphicFramePr>
          <p:nvPr>
            <p:extLst>
              <p:ext uri="{D42A27DB-BD31-4B8C-83A1-F6EECF244321}">
                <p14:modId xmlns:p14="http://schemas.microsoft.com/office/powerpoint/2010/main" val="3120331932"/>
              </p:ext>
            </p:extLst>
          </p:nvPr>
        </p:nvGraphicFramePr>
        <p:xfrm>
          <a:off x="1070417" y="735875"/>
          <a:ext cx="10076554" cy="288607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70417" y="3865590"/>
            <a:ext cx="3462946" cy="477054"/>
          </a:xfrm>
          <a:prstGeom prst="rect">
            <a:avLst/>
          </a:prstGeom>
          <a:noFill/>
        </p:spPr>
        <p:txBody>
          <a:bodyPr wrap="square" rtlCol="0">
            <a:spAutoFit/>
          </a:bodyPr>
          <a:lstStyle/>
          <a:p>
            <a:r>
              <a:rPr lang="en-US" sz="2500" b="1" dirty="0" smtClean="0">
                <a:solidFill>
                  <a:srgbClr val="B3355C"/>
                </a:solidFill>
              </a:rPr>
              <a:t>PROBLEM STATEMENT</a:t>
            </a:r>
            <a:endParaRPr lang="en-IN" sz="2500" b="1" dirty="0">
              <a:solidFill>
                <a:srgbClr val="B3355C"/>
              </a:solidFill>
            </a:endParaRPr>
          </a:p>
        </p:txBody>
      </p:sp>
      <p:sp>
        <p:nvSpPr>
          <p:cNvPr id="4" name="TextBox 3"/>
          <p:cNvSpPr txBox="1"/>
          <p:nvPr/>
        </p:nvSpPr>
        <p:spPr>
          <a:xfrm>
            <a:off x="1070417" y="4642175"/>
            <a:ext cx="9786473" cy="646331"/>
          </a:xfrm>
          <a:prstGeom prst="rect">
            <a:avLst/>
          </a:prstGeom>
          <a:noFill/>
        </p:spPr>
        <p:txBody>
          <a:bodyPr wrap="square" rtlCol="0">
            <a:spAutoFit/>
          </a:bodyPr>
          <a:lstStyle/>
          <a:p>
            <a:r>
              <a:rPr lang="en-US" dirty="0" smtClean="0">
                <a:latin typeface="Calibri Light" panose="020F0302020204030204" pitchFamily="34" charset="0"/>
                <a:ea typeface="Arial Unicode MS" panose="020B0604020202020204" pitchFamily="34" charset="-128"/>
                <a:cs typeface="Calibri Light" panose="020F0302020204030204" pitchFamily="34" charset="0"/>
              </a:rPr>
              <a:t>This chart Represent the top 10 Designation </a:t>
            </a:r>
            <a:r>
              <a:rPr lang="en-US" dirty="0" smtClean="0">
                <a:latin typeface="Calibri Light" panose="020F0302020204030204" pitchFamily="34" charset="0"/>
                <a:ea typeface="Arial Unicode MS" panose="020B0604020202020204" pitchFamily="34" charset="-128"/>
                <a:cs typeface="Calibri Light" panose="020F0302020204030204" pitchFamily="34" charset="0"/>
              </a:rPr>
              <a:t>Salary So </a:t>
            </a:r>
            <a:r>
              <a:rPr lang="en-US" dirty="0" smtClean="0">
                <a:solidFill>
                  <a:srgbClr val="FF0000"/>
                </a:solidFill>
                <a:latin typeface="Calibri Light" panose="020F0302020204030204" pitchFamily="34" charset="0"/>
                <a:ea typeface="Arial Unicode MS" panose="020B0604020202020204" pitchFamily="34" charset="-128"/>
                <a:cs typeface="Calibri Light" panose="020F0302020204030204" pitchFamily="34" charset="0"/>
              </a:rPr>
              <a:t>Data Scientist </a:t>
            </a:r>
            <a:r>
              <a:rPr lang="en-US" dirty="0" smtClean="0">
                <a:latin typeface="Calibri Light" panose="020F0302020204030204" pitchFamily="34" charset="0"/>
                <a:ea typeface="Arial Unicode MS" panose="020B0604020202020204" pitchFamily="34" charset="-128"/>
                <a:cs typeface="Calibri Light" panose="020F0302020204030204" pitchFamily="34" charset="0"/>
              </a:rPr>
              <a:t>Designation have highest </a:t>
            </a:r>
            <a:r>
              <a:rPr lang="en-US" dirty="0" err="1" smtClean="0">
                <a:latin typeface="Calibri Light" panose="020F0302020204030204" pitchFamily="34" charset="0"/>
                <a:ea typeface="Arial Unicode MS" panose="020B0604020202020204" pitchFamily="34" charset="-128"/>
                <a:cs typeface="Calibri Light" panose="020F0302020204030204" pitchFamily="34" charset="0"/>
              </a:rPr>
              <a:t>Avg.Salary</a:t>
            </a:r>
            <a:r>
              <a:rPr lang="en-US" dirty="0" smtClean="0">
                <a:latin typeface="Calibri Light" panose="020F0302020204030204" pitchFamily="34" charset="0"/>
                <a:ea typeface="Arial Unicode MS" panose="020B0604020202020204" pitchFamily="34" charset="-128"/>
                <a:cs typeface="Calibri Light" panose="020F0302020204030204" pitchFamily="34" charset="0"/>
              </a:rPr>
              <a:t>. Lowest is </a:t>
            </a:r>
            <a:r>
              <a:rPr lang="en-US" dirty="0" smtClean="0">
                <a:solidFill>
                  <a:srgbClr val="FF0000"/>
                </a:solidFill>
                <a:latin typeface="Calibri Light" panose="020F0302020204030204" pitchFamily="34" charset="0"/>
                <a:ea typeface="Arial Unicode MS" panose="020B0604020202020204" pitchFamily="34" charset="-128"/>
                <a:cs typeface="Calibri Light" panose="020F0302020204030204" pitchFamily="34" charset="0"/>
              </a:rPr>
              <a:t>Data Engineer</a:t>
            </a:r>
            <a:r>
              <a:rPr lang="en-US" dirty="0" smtClean="0">
                <a:latin typeface="Calibri Light" panose="020F0302020204030204" pitchFamily="34" charset="0"/>
                <a:ea typeface="Arial Unicode MS" panose="020B0604020202020204" pitchFamily="34" charset="-128"/>
                <a:cs typeface="Calibri Light" panose="020F0302020204030204" pitchFamily="34" charset="0"/>
              </a:rPr>
              <a:t>.</a:t>
            </a:r>
            <a:endParaRPr lang="en-IN" dirty="0">
              <a:latin typeface="Calibri Light" panose="020F0302020204030204" pitchFamily="34" charset="0"/>
              <a:ea typeface="Arial Unicode MS" panose="020B0604020202020204" pitchFamily="34" charset="-128"/>
              <a:cs typeface="Calibri Light" panose="020F0302020204030204" pitchFamily="34" charset="0"/>
            </a:endParaRPr>
          </a:p>
        </p:txBody>
      </p:sp>
    </p:spTree>
    <p:extLst>
      <p:ext uri="{BB962C8B-B14F-4D97-AF65-F5344CB8AC3E}">
        <p14:creationId xmlns:p14="http://schemas.microsoft.com/office/powerpoint/2010/main" val="30413160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C183D7F6-B498-43B3-948B-1728B52AA6E4}">
                <adec:decorative xmlns=""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1" name="TextBox 20"/>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3</a:t>
            </a:r>
          </a:p>
        </p:txBody>
      </p:sp>
      <p:sp>
        <p:nvSpPr>
          <p:cNvPr id="4" name="Title 3" hidden="1">
            <a:extLst>
              <a:ext uri="{FF2B5EF4-FFF2-40B4-BE49-F238E27FC236}">
                <a16:creationId xmlns="" xmlns:a16="http://schemas.microsoft.com/office/drawing/2014/main" id="{19D7E498-2D9B-4F60-93FF-25DEC5873336}"/>
              </a:ext>
            </a:extLst>
          </p:cNvPr>
          <p:cNvSpPr>
            <a:spLocks noGrp="1"/>
          </p:cNvSpPr>
          <p:nvPr>
            <p:ph type="title"/>
          </p:nvPr>
        </p:nvSpPr>
        <p:spPr/>
        <p:txBody>
          <a:bodyPr/>
          <a:lstStyle/>
          <a:p>
            <a:r>
              <a:rPr lang="en-US" dirty="0"/>
              <a:t>Slide 3</a:t>
            </a:r>
          </a:p>
        </p:txBody>
      </p:sp>
      <p:graphicFrame>
        <p:nvGraphicFramePr>
          <p:cNvPr id="84" name="Chart 83"/>
          <p:cNvGraphicFramePr>
            <a:graphicFrameLocks/>
          </p:cNvGraphicFramePr>
          <p:nvPr>
            <p:extLst>
              <p:ext uri="{D42A27DB-BD31-4B8C-83A1-F6EECF244321}">
                <p14:modId xmlns:p14="http://schemas.microsoft.com/office/powerpoint/2010/main" val="2668333155"/>
              </p:ext>
            </p:extLst>
          </p:nvPr>
        </p:nvGraphicFramePr>
        <p:xfrm>
          <a:off x="1094705" y="214342"/>
          <a:ext cx="10957982" cy="4499325"/>
        </p:xfrm>
        <a:graphic>
          <a:graphicData uri="http://schemas.openxmlformats.org/drawingml/2006/chart">
            <c:chart xmlns:c="http://schemas.openxmlformats.org/drawingml/2006/chart" xmlns:r="http://schemas.openxmlformats.org/officeDocument/2006/relationships" r:id="rId2"/>
          </a:graphicData>
        </a:graphic>
      </p:graphicFrame>
      <p:sp>
        <p:nvSpPr>
          <p:cNvPr id="89" name="TextBox 88"/>
          <p:cNvSpPr txBox="1"/>
          <p:nvPr/>
        </p:nvSpPr>
        <p:spPr>
          <a:xfrm>
            <a:off x="709808" y="4475140"/>
            <a:ext cx="3462946" cy="477054"/>
          </a:xfrm>
          <a:prstGeom prst="rect">
            <a:avLst/>
          </a:prstGeom>
          <a:noFill/>
        </p:spPr>
        <p:txBody>
          <a:bodyPr wrap="square" rtlCol="0">
            <a:spAutoFit/>
          </a:bodyPr>
          <a:lstStyle/>
          <a:p>
            <a:r>
              <a:rPr lang="en-US" sz="2500" b="1" dirty="0" smtClean="0">
                <a:solidFill>
                  <a:srgbClr val="B3355C"/>
                </a:solidFill>
              </a:rPr>
              <a:t>PROBLEM STATEMENT</a:t>
            </a:r>
            <a:endParaRPr lang="en-IN" sz="2500" b="1" dirty="0">
              <a:solidFill>
                <a:srgbClr val="B3355C"/>
              </a:solidFill>
            </a:endParaRPr>
          </a:p>
        </p:txBody>
      </p:sp>
      <p:sp>
        <p:nvSpPr>
          <p:cNvPr id="93" name="TextBox 92"/>
          <p:cNvSpPr txBox="1"/>
          <p:nvPr/>
        </p:nvSpPr>
        <p:spPr>
          <a:xfrm>
            <a:off x="709808" y="5202840"/>
            <a:ext cx="9786473" cy="369332"/>
          </a:xfrm>
          <a:prstGeom prst="rect">
            <a:avLst/>
          </a:prstGeom>
          <a:noFill/>
        </p:spPr>
        <p:txBody>
          <a:bodyPr wrap="square" rtlCol="0">
            <a:spAutoFit/>
          </a:bodyPr>
          <a:lstStyle/>
          <a:p>
            <a:r>
              <a:rPr lang="en-US" dirty="0" smtClean="0">
                <a:latin typeface="Calibri Light" panose="020F0302020204030204" pitchFamily="34" charset="0"/>
                <a:ea typeface="Arial Unicode MS" panose="020B0604020202020204" pitchFamily="34" charset="-128"/>
                <a:cs typeface="Calibri Light" panose="020F0302020204030204" pitchFamily="34" charset="0"/>
              </a:rPr>
              <a:t>This pie chart represents the </a:t>
            </a:r>
            <a:r>
              <a:rPr lang="en-US" dirty="0" err="1" smtClean="0">
                <a:latin typeface="Calibri Light" panose="020F0302020204030204" pitchFamily="34" charset="0"/>
                <a:ea typeface="Arial Unicode MS" panose="020B0604020202020204" pitchFamily="34" charset="-128"/>
                <a:cs typeface="Calibri Light" panose="020F0302020204030204" pitchFamily="34" charset="0"/>
              </a:rPr>
              <a:t>Headquater</a:t>
            </a:r>
            <a:r>
              <a:rPr lang="en-US" dirty="0" smtClean="0">
                <a:latin typeface="Calibri Light" panose="020F0302020204030204" pitchFamily="34" charset="0"/>
                <a:ea typeface="Arial Unicode MS" panose="020B0604020202020204" pitchFamily="34" charset="-128"/>
                <a:cs typeface="Calibri Light" panose="020F0302020204030204" pitchFamily="34" charset="0"/>
              </a:rPr>
              <a:t> wise High Salaries. Every </a:t>
            </a:r>
            <a:r>
              <a:rPr lang="en-US" dirty="0" err="1" smtClean="0">
                <a:latin typeface="Calibri Light" panose="020F0302020204030204" pitchFamily="34" charset="0"/>
                <a:ea typeface="Arial Unicode MS" panose="020B0604020202020204" pitchFamily="34" charset="-128"/>
                <a:cs typeface="Calibri Light" panose="020F0302020204030204" pitchFamily="34" charset="0"/>
              </a:rPr>
              <a:t>Headquater</a:t>
            </a:r>
            <a:r>
              <a:rPr lang="en-US" dirty="0" smtClean="0">
                <a:latin typeface="Calibri Light" panose="020F0302020204030204" pitchFamily="34" charset="0"/>
                <a:ea typeface="Arial Unicode MS" panose="020B0604020202020204" pitchFamily="34" charset="-128"/>
                <a:cs typeface="Calibri Light" panose="020F0302020204030204" pitchFamily="34" charset="0"/>
              </a:rPr>
              <a:t> have different aspect. </a:t>
            </a:r>
            <a:endParaRPr lang="en-IN" dirty="0">
              <a:latin typeface="Calibri Light" panose="020F0302020204030204" pitchFamily="34" charset="0"/>
              <a:ea typeface="Arial Unicode MS" panose="020B0604020202020204" pitchFamily="34" charset="-128"/>
              <a:cs typeface="Calibri Light" panose="020F0302020204030204" pitchFamily="34" charset="0"/>
            </a:endParaRPr>
          </a:p>
        </p:txBody>
      </p:sp>
    </p:spTree>
    <p:extLst>
      <p:ext uri="{BB962C8B-B14F-4D97-AF65-F5344CB8AC3E}">
        <p14:creationId xmlns:p14="http://schemas.microsoft.com/office/powerpoint/2010/main" val="15197772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2" name="TextBox 41"/>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grpSp>
        <p:nvGrpSpPr>
          <p:cNvPr id="80" name="Group 79" descr="This is an icon of paper money."/>
          <p:cNvGrpSpPr/>
          <p:nvPr/>
        </p:nvGrpSpPr>
        <p:grpSpPr>
          <a:xfrm>
            <a:off x="841066" y="1240522"/>
            <a:ext cx="361038" cy="205107"/>
            <a:chOff x="3283332" y="3275035"/>
            <a:chExt cx="479215" cy="272245"/>
          </a:xfrm>
        </p:grpSpPr>
        <p:sp>
          <p:nvSpPr>
            <p:cNvPr id="81"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7" name="TextBox 106"/>
          <p:cNvSpPr txBox="1"/>
          <p:nvPr/>
        </p:nvSpPr>
        <p:spPr>
          <a:xfrm>
            <a:off x="2714801" y="1110054"/>
            <a:ext cx="661440" cy="466043"/>
          </a:xfrm>
          <a:prstGeom prst="rect">
            <a:avLst/>
          </a:prstGeom>
          <a:noFill/>
        </p:spPr>
        <p:txBody>
          <a:bodyPr wrap="none" lIns="0" tIns="0" rIns="0" bIns="0" rtlCol="0">
            <a:spAutoFit/>
          </a:bodyPr>
          <a:lstStyle/>
          <a:p>
            <a:r>
              <a:rPr lang="en-US" sz="3200" dirty="0">
                <a:solidFill>
                  <a:schemeClr val="bg1"/>
                </a:solidFill>
                <a:latin typeface="+mj-lt"/>
              </a:rPr>
              <a:t>35%</a:t>
            </a:r>
          </a:p>
        </p:txBody>
      </p:sp>
      <p:sp>
        <p:nvSpPr>
          <p:cNvPr id="108" name="TextBox 107"/>
          <p:cNvSpPr txBox="1"/>
          <p:nvPr/>
        </p:nvSpPr>
        <p:spPr>
          <a:xfrm>
            <a:off x="1518369" y="1139182"/>
            <a:ext cx="1171540" cy="215444"/>
          </a:xfrm>
          <a:prstGeom prst="rect">
            <a:avLst/>
          </a:prstGeom>
          <a:noFill/>
        </p:spPr>
        <p:txBody>
          <a:bodyPr wrap="square" lIns="0" tIns="0" rIns="0" bIns="0" rtlCol="0">
            <a:spAutoFit/>
          </a:bodyPr>
          <a:lstStyle/>
          <a:p>
            <a:r>
              <a:rPr lang="en-US" sz="1400" dirty="0" smtClean="0">
                <a:solidFill>
                  <a:schemeClr val="bg1"/>
                </a:solidFill>
              </a:rPr>
              <a:t>it </a:t>
            </a:r>
            <a:r>
              <a:rPr lang="en-US" sz="1400" dirty="0">
                <a:solidFill>
                  <a:schemeClr val="bg1"/>
                </a:solidFill>
              </a:rPr>
              <a:t>amet. </a:t>
            </a:r>
          </a:p>
        </p:txBody>
      </p:sp>
      <p:sp>
        <p:nvSpPr>
          <p:cNvPr id="91" name="Freeform 18" descr="This is an icon of a human being. "/>
          <p:cNvSpPr>
            <a:spLocks noEditPoints="1"/>
          </p:cNvSpPr>
          <p:nvPr/>
        </p:nvSpPr>
        <p:spPr bwMode="auto">
          <a:xfrm>
            <a:off x="4749270" y="1182277"/>
            <a:ext cx="24430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TextBox 108"/>
          <p:cNvSpPr txBox="1"/>
          <p:nvPr/>
        </p:nvSpPr>
        <p:spPr>
          <a:xfrm>
            <a:off x="6581930" y="1100092"/>
            <a:ext cx="661440" cy="466043"/>
          </a:xfrm>
          <a:prstGeom prst="rect">
            <a:avLst/>
          </a:prstGeom>
          <a:noFill/>
        </p:spPr>
        <p:txBody>
          <a:bodyPr wrap="none" lIns="0" tIns="0" rIns="0" bIns="0" rtlCol="0">
            <a:spAutoFit/>
          </a:bodyPr>
          <a:lstStyle/>
          <a:p>
            <a:r>
              <a:rPr lang="en-US" sz="3200" dirty="0">
                <a:solidFill>
                  <a:schemeClr val="bg1"/>
                </a:solidFill>
                <a:latin typeface="+mj-lt"/>
              </a:rPr>
              <a:t>60%</a:t>
            </a:r>
          </a:p>
        </p:txBody>
      </p:sp>
      <p:sp>
        <p:nvSpPr>
          <p:cNvPr id="110" name="TextBox 109"/>
          <p:cNvSpPr txBox="1"/>
          <p:nvPr/>
        </p:nvSpPr>
        <p:spPr>
          <a:xfrm>
            <a:off x="5385498" y="1129220"/>
            <a:ext cx="1171540" cy="407787"/>
          </a:xfrm>
          <a:prstGeom prst="rect">
            <a:avLst/>
          </a:prstGeom>
          <a:noFill/>
        </p:spPr>
        <p:txBody>
          <a:bodyPr wrap="square" lIns="0" tIns="0" rIns="0" bIns="0" rtlCol="0">
            <a:spAutoFit/>
          </a:bodyPr>
          <a:lstStyle/>
          <a:p>
            <a:r>
              <a:rPr lang="en-US" sz="1400" dirty="0">
                <a:solidFill>
                  <a:schemeClr val="bg1"/>
                </a:solidFill>
              </a:rPr>
              <a:t>Lorem ipsum dolor sit amet. </a:t>
            </a:r>
          </a:p>
        </p:txBody>
      </p:sp>
      <p:grpSp>
        <p:nvGrpSpPr>
          <p:cNvPr id="87" name="Group 86" descr="This is an icon of a chart. "/>
          <p:cNvGrpSpPr/>
          <p:nvPr/>
        </p:nvGrpSpPr>
        <p:grpSpPr>
          <a:xfrm>
            <a:off x="8574429" y="1249829"/>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1" name="TextBox 110"/>
          <p:cNvSpPr txBox="1"/>
          <p:nvPr/>
        </p:nvSpPr>
        <p:spPr>
          <a:xfrm>
            <a:off x="10466189" y="1110054"/>
            <a:ext cx="661440" cy="466043"/>
          </a:xfrm>
          <a:prstGeom prst="rect">
            <a:avLst/>
          </a:prstGeom>
          <a:noFill/>
        </p:spPr>
        <p:txBody>
          <a:bodyPr wrap="none" lIns="0" tIns="0" rIns="0" bIns="0" rtlCol="0">
            <a:spAutoFit/>
          </a:bodyPr>
          <a:lstStyle/>
          <a:p>
            <a:r>
              <a:rPr lang="en-US" sz="3200" dirty="0">
                <a:solidFill>
                  <a:schemeClr val="bg1"/>
                </a:solidFill>
                <a:latin typeface="+mj-lt"/>
              </a:rPr>
              <a:t>73%</a:t>
            </a:r>
          </a:p>
        </p:txBody>
      </p:sp>
      <p:sp>
        <p:nvSpPr>
          <p:cNvPr id="112" name="TextBox 111"/>
          <p:cNvSpPr txBox="1"/>
          <p:nvPr/>
        </p:nvSpPr>
        <p:spPr>
          <a:xfrm>
            <a:off x="9269757" y="1139182"/>
            <a:ext cx="1171540" cy="407787"/>
          </a:xfrm>
          <a:prstGeom prst="rect">
            <a:avLst/>
          </a:prstGeom>
          <a:noFill/>
        </p:spPr>
        <p:txBody>
          <a:bodyPr wrap="square" lIns="0" tIns="0" rIns="0" bIns="0" rtlCol="0">
            <a:spAutoFit/>
          </a:bodyPr>
          <a:lstStyle/>
          <a:p>
            <a:r>
              <a:rPr lang="en-US" sz="1400" dirty="0">
                <a:solidFill>
                  <a:schemeClr val="bg1"/>
                </a:solidFill>
              </a:rPr>
              <a:t>Lorem ipsum dolor sit amet. </a:t>
            </a:r>
          </a:p>
        </p:txBody>
      </p:sp>
      <p:sp>
        <p:nvSpPr>
          <p:cNvPr id="40" name="TextBox 39">
            <a:extLst>
              <a:ext uri="{FF2B5EF4-FFF2-40B4-BE49-F238E27FC236}">
                <a16:creationId xmlns="" xmlns:a16="http://schemas.microsoft.com/office/drawing/2014/main" id="{FFAEF1C8-817C-4EBC-A4FB-3ED2DB7FCBF8}"/>
              </a:ext>
            </a:extLst>
          </p:cNvPr>
          <p:cNvSpPr txBox="1"/>
          <p:nvPr/>
        </p:nvSpPr>
        <p:spPr>
          <a:xfrm>
            <a:off x="2765766" y="165381"/>
            <a:ext cx="6660478"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SENIORITY SUM OF LOWER SALARY</a:t>
            </a:r>
            <a:endParaRPr lang="en-US" sz="3200" b="1" dirty="0">
              <a:solidFill>
                <a:srgbClr val="30353F"/>
              </a:solidFill>
              <a:latin typeface="+mj-lt"/>
            </a:endParaRPr>
          </a:p>
        </p:txBody>
      </p:sp>
      <p:sp>
        <p:nvSpPr>
          <p:cNvPr id="2" name="Title 1" hidden="1">
            <a:extLst>
              <a:ext uri="{FF2B5EF4-FFF2-40B4-BE49-F238E27FC236}">
                <a16:creationId xmlns="" xmlns:a16="http://schemas.microsoft.com/office/drawing/2014/main" id="{8BD7D413-936A-4A2D-83E0-6714C8DB077C}"/>
              </a:ext>
            </a:extLst>
          </p:cNvPr>
          <p:cNvSpPr>
            <a:spLocks noGrp="1"/>
          </p:cNvSpPr>
          <p:nvPr>
            <p:ph type="title"/>
          </p:nvPr>
        </p:nvSpPr>
        <p:spPr/>
        <p:txBody>
          <a:bodyPr/>
          <a:lstStyle/>
          <a:p>
            <a:r>
              <a:rPr lang="en-US" dirty="0"/>
              <a:t>Slide 4</a:t>
            </a:r>
          </a:p>
        </p:txBody>
      </p:sp>
      <p:graphicFrame>
        <p:nvGraphicFramePr>
          <p:cNvPr id="41" name="Chart 40"/>
          <p:cNvGraphicFramePr>
            <a:graphicFrameLocks/>
          </p:cNvGraphicFramePr>
          <p:nvPr>
            <p:extLst>
              <p:ext uri="{D42A27DB-BD31-4B8C-83A1-F6EECF244321}">
                <p14:modId xmlns:p14="http://schemas.microsoft.com/office/powerpoint/2010/main" val="3457984119"/>
              </p:ext>
            </p:extLst>
          </p:nvPr>
        </p:nvGraphicFramePr>
        <p:xfrm>
          <a:off x="6143223" y="1182276"/>
          <a:ext cx="5304741" cy="3981473"/>
        </p:xfrm>
        <a:graphic>
          <a:graphicData uri="http://schemas.openxmlformats.org/drawingml/2006/chart">
            <c:chart xmlns:c="http://schemas.openxmlformats.org/drawingml/2006/chart" xmlns:r="http://schemas.openxmlformats.org/officeDocument/2006/relationships" r:id="rId2"/>
          </a:graphicData>
        </a:graphic>
      </p:graphicFrame>
      <p:sp>
        <p:nvSpPr>
          <p:cNvPr id="43" name="TextBox 42"/>
          <p:cNvSpPr txBox="1"/>
          <p:nvPr/>
        </p:nvSpPr>
        <p:spPr>
          <a:xfrm>
            <a:off x="856314" y="1265347"/>
            <a:ext cx="3462946" cy="477054"/>
          </a:xfrm>
          <a:prstGeom prst="rect">
            <a:avLst/>
          </a:prstGeom>
          <a:noFill/>
        </p:spPr>
        <p:txBody>
          <a:bodyPr wrap="square" rtlCol="0">
            <a:spAutoFit/>
          </a:bodyPr>
          <a:lstStyle/>
          <a:p>
            <a:r>
              <a:rPr lang="en-US" sz="2500" b="1" dirty="0" smtClean="0">
                <a:solidFill>
                  <a:srgbClr val="B3355C"/>
                </a:solidFill>
              </a:rPr>
              <a:t>PROBLEM STATEMENT</a:t>
            </a:r>
            <a:endParaRPr lang="en-IN" sz="2500" b="1" dirty="0">
              <a:solidFill>
                <a:srgbClr val="B3355C"/>
              </a:solidFill>
            </a:endParaRPr>
          </a:p>
        </p:txBody>
      </p:sp>
      <p:sp>
        <p:nvSpPr>
          <p:cNvPr id="44" name="TextBox 43"/>
          <p:cNvSpPr txBox="1"/>
          <p:nvPr/>
        </p:nvSpPr>
        <p:spPr>
          <a:xfrm>
            <a:off x="806927" y="2100550"/>
            <a:ext cx="3146887" cy="923330"/>
          </a:xfrm>
          <a:prstGeom prst="rect">
            <a:avLst/>
          </a:prstGeom>
          <a:noFill/>
        </p:spPr>
        <p:txBody>
          <a:bodyPr wrap="square" rtlCol="0">
            <a:spAutoFit/>
          </a:bodyPr>
          <a:lstStyle/>
          <a:p>
            <a:r>
              <a:rPr lang="en-US" dirty="0" smtClean="0">
                <a:latin typeface="Calibri Light" panose="020F0302020204030204" pitchFamily="34" charset="0"/>
                <a:ea typeface="Arial Unicode MS" panose="020B0604020202020204" pitchFamily="34" charset="-128"/>
                <a:cs typeface="Calibri Light" panose="020F0302020204030204" pitchFamily="34" charset="0"/>
              </a:rPr>
              <a:t>This Chart shows the Seniority sum of lower salary, JR is lowest all among.</a:t>
            </a:r>
            <a:endParaRPr lang="en-IN" dirty="0">
              <a:latin typeface="Calibri Light" panose="020F0302020204030204" pitchFamily="34" charset="0"/>
              <a:ea typeface="Arial Unicode MS" panose="020B0604020202020204" pitchFamily="34" charset="-128"/>
              <a:cs typeface="Calibri Light" panose="020F0302020204030204" pitchFamily="34" charset="0"/>
            </a:endParaRPr>
          </a:p>
        </p:txBody>
      </p:sp>
    </p:spTree>
    <p:extLst>
      <p:ext uri="{BB962C8B-B14F-4D97-AF65-F5344CB8AC3E}">
        <p14:creationId xmlns:p14="http://schemas.microsoft.com/office/powerpoint/2010/main" val="32933489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C183D7F6-B498-43B3-948B-1728B52AA6E4}">
                <adec:decorative xmlns=""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6" name="TextBox 15"/>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5</a:t>
            </a:r>
          </a:p>
        </p:txBody>
      </p:sp>
      <p:sp>
        <p:nvSpPr>
          <p:cNvPr id="123" name="TextBox 122"/>
          <p:cNvSpPr txBox="1"/>
          <p:nvPr/>
        </p:nvSpPr>
        <p:spPr>
          <a:xfrm>
            <a:off x="9220529" y="903690"/>
            <a:ext cx="64120" cy="276999"/>
          </a:xfrm>
          <a:prstGeom prst="rect">
            <a:avLst/>
          </a:prstGeom>
          <a:noFill/>
        </p:spPr>
        <p:txBody>
          <a:bodyPr wrap="none" lIns="0" tIns="0" rIns="0" bIns="0" rtlCol="0">
            <a:spAutoFit/>
          </a:bodyPr>
          <a:lstStyle/>
          <a:p>
            <a:pPr>
              <a:tabLst>
                <a:tab pos="347663" algn="l"/>
              </a:tabLst>
            </a:pPr>
            <a:r>
              <a:rPr lang="en-US" dirty="0" smtClean="0">
                <a:solidFill>
                  <a:srgbClr val="30353F"/>
                </a:solidFill>
                <a:latin typeface="+mj-lt"/>
              </a:rPr>
              <a:t> </a:t>
            </a:r>
            <a:endParaRPr lang="en-US" dirty="0">
              <a:solidFill>
                <a:srgbClr val="30353F"/>
              </a:solidFill>
              <a:latin typeface="+mj-lt"/>
            </a:endParaRPr>
          </a:p>
        </p:txBody>
      </p:sp>
      <p:sp>
        <p:nvSpPr>
          <p:cNvPr id="145" name="Rectangle 144">
            <a:extLst>
              <a:ext uri="{C183D7F6-B498-43B3-948B-1728B52AA6E4}">
                <adec:decorative xmlns="" xmlns:adec="http://schemas.microsoft.com/office/drawing/2017/decorative" val="1"/>
              </a:ext>
            </a:extLst>
          </p:cNvPr>
          <p:cNvSpPr/>
          <p:nvPr/>
        </p:nvSpPr>
        <p:spPr>
          <a:xfrm>
            <a:off x="8957488" y="2547286"/>
            <a:ext cx="2180381" cy="3447372"/>
          </a:xfrm>
          <a:prstGeom prst="rect">
            <a:avLst/>
          </a:prstGeom>
          <a:gradFill flip="none" rotWithShape="1">
            <a:gsLst>
              <a:gs pos="100000">
                <a:srgbClr val="BABABA">
                  <a:alpha val="0"/>
                </a:srgbClr>
              </a:gs>
              <a:gs pos="0">
                <a:srgbClr val="BABAB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C183D7F6-B498-43B3-948B-1728B52AA6E4}">
                <adec:decorative xmlns="" xmlns:adec="http://schemas.microsoft.com/office/drawing/2017/decorative" val="1"/>
              </a:ext>
            </a:extLst>
          </p:cNvPr>
          <p:cNvGrpSpPr/>
          <p:nvPr/>
        </p:nvGrpSpPr>
        <p:grpSpPr>
          <a:xfrm>
            <a:off x="8207524" y="1257300"/>
            <a:ext cx="3680308" cy="2453538"/>
            <a:chOff x="8149543" y="1192971"/>
            <a:chExt cx="4062503" cy="2708336"/>
          </a:xfrm>
        </p:grpSpPr>
        <p:sp>
          <p:nvSpPr>
            <p:cNvPr id="146" name="Oval 145"/>
            <p:cNvSpPr/>
            <p:nvPr/>
          </p:nvSpPr>
          <p:spPr>
            <a:xfrm>
              <a:off x="9386960"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p:cNvGrpSpPr/>
            <p:nvPr/>
          </p:nvGrpSpPr>
          <p:grpSpPr>
            <a:xfrm>
              <a:off x="8149543" y="1192971"/>
              <a:ext cx="4062503" cy="2708336"/>
              <a:chOff x="7701376" y="1492373"/>
              <a:chExt cx="3419288" cy="2279526"/>
            </a:xfrm>
          </p:grpSpPr>
          <p:graphicFrame>
            <p:nvGraphicFramePr>
              <p:cNvPr id="115" name="Chart 114"/>
              <p:cNvGraphicFramePr/>
              <p:nvPr>
                <p:extLst>
                  <p:ext uri="{D42A27DB-BD31-4B8C-83A1-F6EECF244321}">
                    <p14:modId xmlns:p14="http://schemas.microsoft.com/office/powerpoint/2010/main" val="2562691546"/>
                  </p:ext>
                </p:extLst>
              </p:nvPr>
            </p:nvGraphicFramePr>
            <p:xfrm>
              <a:off x="7701376" y="1492373"/>
              <a:ext cx="3419288" cy="2279526"/>
            </p:xfrm>
            <a:graphic>
              <a:graphicData uri="http://schemas.openxmlformats.org/drawingml/2006/chart">
                <c:chart xmlns:c="http://schemas.openxmlformats.org/drawingml/2006/chart" xmlns:r="http://schemas.openxmlformats.org/officeDocument/2006/relationships" r:id="rId2"/>
              </a:graphicData>
            </a:graphic>
          </p:graphicFrame>
          <p:sp>
            <p:nvSpPr>
              <p:cNvPr id="140" name="Freeform 34"/>
              <p:cNvSpPr>
                <a:spLocks noEditPoints="1"/>
              </p:cNvSpPr>
              <p:nvPr/>
            </p:nvSpPr>
            <p:spPr bwMode="auto">
              <a:xfrm>
                <a:off x="9041442" y="2272070"/>
                <a:ext cx="739156" cy="720135"/>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BABABA"/>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sp>
        <p:nvSpPr>
          <p:cNvPr id="35" name="TextBox 34">
            <a:extLst>
              <a:ext uri="{FF2B5EF4-FFF2-40B4-BE49-F238E27FC236}">
                <a16:creationId xmlns="" xmlns:a16="http://schemas.microsoft.com/office/drawing/2014/main" id="{0D497812-EAA0-46B1-8255-6A78E8C11B36}"/>
              </a:ext>
            </a:extLst>
          </p:cNvPr>
          <p:cNvSpPr txBox="1"/>
          <p:nvPr/>
        </p:nvSpPr>
        <p:spPr>
          <a:xfrm>
            <a:off x="3587304" y="165381"/>
            <a:ext cx="5017399"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UPPER SALARY BY DEGREE</a:t>
            </a:r>
            <a:endParaRPr lang="en-US" sz="3200" b="1" dirty="0">
              <a:solidFill>
                <a:srgbClr val="30353F"/>
              </a:solidFill>
              <a:latin typeface="+mj-lt"/>
            </a:endParaRPr>
          </a:p>
        </p:txBody>
      </p:sp>
      <p:sp>
        <p:nvSpPr>
          <p:cNvPr id="3" name="Title 2" hidden="1">
            <a:extLst>
              <a:ext uri="{FF2B5EF4-FFF2-40B4-BE49-F238E27FC236}">
                <a16:creationId xmlns="" xmlns:a16="http://schemas.microsoft.com/office/drawing/2014/main" id="{58A8366B-1D42-43D0-87E4-B7BC3F2C1B4C}"/>
              </a:ext>
            </a:extLst>
          </p:cNvPr>
          <p:cNvSpPr>
            <a:spLocks noGrp="1"/>
          </p:cNvSpPr>
          <p:nvPr>
            <p:ph type="title"/>
          </p:nvPr>
        </p:nvSpPr>
        <p:spPr/>
        <p:txBody>
          <a:bodyPr/>
          <a:lstStyle/>
          <a:p>
            <a:r>
              <a:rPr lang="en-US" dirty="0"/>
              <a:t>Slide 5</a:t>
            </a:r>
          </a:p>
        </p:txBody>
      </p:sp>
      <p:graphicFrame>
        <p:nvGraphicFramePr>
          <p:cNvPr id="36" name="Chart 35"/>
          <p:cNvGraphicFramePr>
            <a:graphicFrameLocks/>
          </p:cNvGraphicFramePr>
          <p:nvPr>
            <p:extLst>
              <p:ext uri="{D42A27DB-BD31-4B8C-83A1-F6EECF244321}">
                <p14:modId xmlns:p14="http://schemas.microsoft.com/office/powerpoint/2010/main" val="2638413091"/>
              </p:ext>
            </p:extLst>
          </p:nvPr>
        </p:nvGraphicFramePr>
        <p:xfrm>
          <a:off x="577402" y="1764918"/>
          <a:ext cx="5552941" cy="4229740"/>
        </p:xfrm>
        <a:graphic>
          <a:graphicData uri="http://schemas.openxmlformats.org/drawingml/2006/chart">
            <c:chart xmlns:c="http://schemas.openxmlformats.org/drawingml/2006/chart" xmlns:r="http://schemas.openxmlformats.org/officeDocument/2006/relationships" r:id="rId3"/>
          </a:graphicData>
        </a:graphic>
      </p:graphicFrame>
      <p:sp>
        <p:nvSpPr>
          <p:cNvPr id="38" name="TextBox 37"/>
          <p:cNvSpPr txBox="1"/>
          <p:nvPr/>
        </p:nvSpPr>
        <p:spPr>
          <a:xfrm>
            <a:off x="8316204" y="878709"/>
            <a:ext cx="3462946" cy="477054"/>
          </a:xfrm>
          <a:prstGeom prst="rect">
            <a:avLst/>
          </a:prstGeom>
          <a:noFill/>
        </p:spPr>
        <p:txBody>
          <a:bodyPr wrap="square" rtlCol="0">
            <a:spAutoFit/>
          </a:bodyPr>
          <a:lstStyle/>
          <a:p>
            <a:r>
              <a:rPr lang="en-US" sz="2500" b="1" dirty="0" smtClean="0">
                <a:solidFill>
                  <a:srgbClr val="B3355C"/>
                </a:solidFill>
              </a:rPr>
              <a:t>PROBLEM STATEMENT</a:t>
            </a:r>
            <a:endParaRPr lang="en-IN" sz="2500" b="1" dirty="0">
              <a:solidFill>
                <a:srgbClr val="B3355C"/>
              </a:solidFill>
            </a:endParaRPr>
          </a:p>
        </p:txBody>
      </p:sp>
      <p:sp>
        <p:nvSpPr>
          <p:cNvPr id="8" name="TextBox 7"/>
          <p:cNvSpPr txBox="1"/>
          <p:nvPr/>
        </p:nvSpPr>
        <p:spPr>
          <a:xfrm>
            <a:off x="9220529" y="3787449"/>
            <a:ext cx="1687877" cy="2585323"/>
          </a:xfrm>
          <a:prstGeom prst="rect">
            <a:avLst/>
          </a:prstGeom>
          <a:noFill/>
        </p:spPr>
        <p:txBody>
          <a:bodyPr wrap="square" rtlCol="0">
            <a:spAutoFit/>
          </a:bodyPr>
          <a:lstStyle/>
          <a:p>
            <a:r>
              <a:rPr lang="en-US" dirty="0" smtClean="0"/>
              <a:t>Master degree having highest value as compare to other </a:t>
            </a:r>
            <a:r>
              <a:rPr lang="en-US" dirty="0" err="1" smtClean="0"/>
              <a:t>degree.PHD</a:t>
            </a:r>
            <a:r>
              <a:rPr lang="en-US" dirty="0" smtClean="0"/>
              <a:t> have 17% of value for data </a:t>
            </a:r>
            <a:r>
              <a:rPr lang="en-US" dirty="0" err="1" smtClean="0"/>
              <a:t>scienctist</a:t>
            </a:r>
            <a:r>
              <a:rPr lang="en-US" dirty="0" smtClean="0"/>
              <a:t> value.</a:t>
            </a:r>
            <a:endParaRPr lang="en-IN" dirty="0"/>
          </a:p>
        </p:txBody>
      </p:sp>
    </p:spTree>
    <p:extLst>
      <p:ext uri="{BB962C8B-B14F-4D97-AF65-F5344CB8AC3E}">
        <p14:creationId xmlns:p14="http://schemas.microsoft.com/office/powerpoint/2010/main" val="167683789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C183D7F6-B498-43B3-948B-1728B52AA6E4}">
                <adec:decorative xmlns=""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4" name="TextBox 4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6</a:t>
            </a:r>
          </a:p>
        </p:txBody>
      </p:sp>
      <p:sp>
        <p:nvSpPr>
          <p:cNvPr id="62" name="TextBox 61">
            <a:extLst>
              <a:ext uri="{FF2B5EF4-FFF2-40B4-BE49-F238E27FC236}">
                <a16:creationId xmlns="" xmlns:a16="http://schemas.microsoft.com/office/drawing/2014/main" id="{5313BB7D-C5A8-4D5C-B6B7-D0CB9B8FB44E}"/>
              </a:ext>
            </a:extLst>
          </p:cNvPr>
          <p:cNvSpPr txBox="1"/>
          <p:nvPr/>
        </p:nvSpPr>
        <p:spPr>
          <a:xfrm>
            <a:off x="6038287" y="165381"/>
            <a:ext cx="115416"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 </a:t>
            </a:r>
            <a:endParaRPr lang="en-US" sz="3200" b="1" dirty="0">
              <a:solidFill>
                <a:srgbClr val="30353F"/>
              </a:solidFill>
              <a:latin typeface="+mj-lt"/>
            </a:endParaRPr>
          </a:p>
        </p:txBody>
      </p:sp>
      <p:sp>
        <p:nvSpPr>
          <p:cNvPr id="2" name="Title 1" hidden="1">
            <a:extLst>
              <a:ext uri="{FF2B5EF4-FFF2-40B4-BE49-F238E27FC236}">
                <a16:creationId xmlns="" xmlns:a16="http://schemas.microsoft.com/office/drawing/2014/main" id="{622A5C56-DFFD-4557-A19C-A250AFFB1D6C}"/>
              </a:ext>
            </a:extLst>
          </p:cNvPr>
          <p:cNvSpPr>
            <a:spLocks noGrp="1"/>
          </p:cNvSpPr>
          <p:nvPr>
            <p:ph type="title"/>
          </p:nvPr>
        </p:nvSpPr>
        <p:spPr/>
        <p:txBody>
          <a:bodyPr/>
          <a:lstStyle/>
          <a:p>
            <a:r>
              <a:rPr lang="en-US" dirty="0"/>
              <a:t>Slide 6</a:t>
            </a:r>
          </a:p>
        </p:txBody>
      </p:sp>
      <p:graphicFrame>
        <p:nvGraphicFramePr>
          <p:cNvPr id="63" name="Chart 62"/>
          <p:cNvGraphicFramePr>
            <a:graphicFrameLocks/>
          </p:cNvGraphicFramePr>
          <p:nvPr>
            <p:extLst>
              <p:ext uri="{D42A27DB-BD31-4B8C-83A1-F6EECF244321}">
                <p14:modId xmlns:p14="http://schemas.microsoft.com/office/powerpoint/2010/main" val="244679263"/>
              </p:ext>
            </p:extLst>
          </p:nvPr>
        </p:nvGraphicFramePr>
        <p:xfrm>
          <a:off x="855426" y="2641094"/>
          <a:ext cx="10481146" cy="3246342"/>
        </p:xfrm>
        <a:graphic>
          <a:graphicData uri="http://schemas.openxmlformats.org/drawingml/2006/chart">
            <c:chart xmlns:c="http://schemas.openxmlformats.org/drawingml/2006/chart" xmlns:r="http://schemas.openxmlformats.org/officeDocument/2006/relationships" r:id="rId2"/>
          </a:graphicData>
        </a:graphic>
      </p:graphicFrame>
      <p:sp>
        <p:nvSpPr>
          <p:cNvPr id="64" name="TextBox 63"/>
          <p:cNvSpPr txBox="1"/>
          <p:nvPr/>
        </p:nvSpPr>
        <p:spPr>
          <a:xfrm>
            <a:off x="917264" y="981739"/>
            <a:ext cx="3462946" cy="477054"/>
          </a:xfrm>
          <a:prstGeom prst="rect">
            <a:avLst/>
          </a:prstGeom>
          <a:noFill/>
        </p:spPr>
        <p:txBody>
          <a:bodyPr wrap="square" rtlCol="0">
            <a:spAutoFit/>
          </a:bodyPr>
          <a:lstStyle/>
          <a:p>
            <a:r>
              <a:rPr lang="en-US" sz="2500" b="1" dirty="0" smtClean="0">
                <a:solidFill>
                  <a:srgbClr val="B3355C"/>
                </a:solidFill>
              </a:rPr>
              <a:t>PROBLEM STATEMENT</a:t>
            </a:r>
            <a:endParaRPr lang="en-IN" sz="2500" b="1" dirty="0">
              <a:solidFill>
                <a:srgbClr val="B3355C"/>
              </a:solidFill>
            </a:endParaRPr>
          </a:p>
        </p:txBody>
      </p:sp>
      <p:sp>
        <p:nvSpPr>
          <p:cNvPr id="65" name="TextBox 64"/>
          <p:cNvSpPr txBox="1"/>
          <p:nvPr/>
        </p:nvSpPr>
        <p:spPr>
          <a:xfrm>
            <a:off x="949422" y="1577374"/>
            <a:ext cx="9971863" cy="646331"/>
          </a:xfrm>
          <a:prstGeom prst="rect">
            <a:avLst/>
          </a:prstGeom>
          <a:noFill/>
        </p:spPr>
        <p:txBody>
          <a:bodyPr wrap="square" rtlCol="0">
            <a:spAutoFit/>
          </a:bodyPr>
          <a:lstStyle/>
          <a:p>
            <a:r>
              <a:rPr lang="en-US" dirty="0" smtClean="0">
                <a:latin typeface="Calibri Light" panose="020F0302020204030204" pitchFamily="34" charset="0"/>
                <a:ea typeface="Arial Unicode MS" panose="020B0604020202020204" pitchFamily="34" charset="-128"/>
                <a:cs typeface="Calibri Light" panose="020F0302020204030204" pitchFamily="34" charset="0"/>
              </a:rPr>
              <a:t>This Chart shows how various Degree holder in company. Master is always in demand in town for various role of Data Scientist. PHD is lowest degree holder as camper to others degree.</a:t>
            </a:r>
            <a:endParaRPr lang="en-IN" dirty="0">
              <a:latin typeface="Calibri Light" panose="020F0302020204030204" pitchFamily="34" charset="0"/>
              <a:ea typeface="Arial Unicode MS" panose="020B0604020202020204" pitchFamily="34" charset="-128"/>
              <a:cs typeface="Calibri Light" panose="020F0302020204030204" pitchFamily="34" charset="0"/>
            </a:endParaRPr>
          </a:p>
        </p:txBody>
      </p:sp>
      <p:sp>
        <p:nvSpPr>
          <p:cNvPr id="9" name="TextBox 8">
            <a:extLst>
              <a:ext uri="{FF2B5EF4-FFF2-40B4-BE49-F238E27FC236}">
                <a16:creationId xmlns="" xmlns:a16="http://schemas.microsoft.com/office/drawing/2014/main" id="{0D497812-EAA0-46B1-8255-6A78E8C11B36}"/>
              </a:ext>
            </a:extLst>
          </p:cNvPr>
          <p:cNvSpPr txBox="1"/>
          <p:nvPr/>
        </p:nvSpPr>
        <p:spPr>
          <a:xfrm>
            <a:off x="2554973" y="165381"/>
            <a:ext cx="7082067"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Various Degree Holder In Company</a:t>
            </a:r>
            <a:endParaRPr lang="en-US" sz="3200" b="1" dirty="0">
              <a:solidFill>
                <a:srgbClr val="30353F"/>
              </a:solidFill>
              <a:latin typeface="+mj-lt"/>
            </a:endParaRPr>
          </a:p>
        </p:txBody>
      </p:sp>
    </p:spTree>
    <p:extLst>
      <p:ext uri="{BB962C8B-B14F-4D97-AF65-F5344CB8AC3E}">
        <p14:creationId xmlns:p14="http://schemas.microsoft.com/office/powerpoint/2010/main" val="198162277"/>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C183D7F6-B498-43B3-948B-1728B52AA6E4}">
                <adec:decorative xmlns="" xmlns:adec="http://schemas.microsoft.com/office/drawing/2017/decorative" val="1"/>
              </a:ext>
            </a:extLst>
          </p:cNvPr>
          <p:cNvSpPr/>
          <p:nvPr/>
        </p:nvSpPr>
        <p:spPr>
          <a:xfrm flipH="1">
            <a:off x="632820" y="2084749"/>
            <a:ext cx="588011" cy="588011"/>
          </a:xfrm>
          <a:prstGeom prst="ellipse">
            <a:avLst/>
          </a:prstGeom>
          <a:solidFill>
            <a:srgbClr val="667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C183D7F6-B498-43B3-948B-1728B52AA6E4}">
                <adec:decorative xmlns="" xmlns:adec="http://schemas.microsoft.com/office/drawing/2017/decorative" val="1"/>
              </a:ext>
            </a:extLst>
          </p:cNvPr>
          <p:cNvSpPr/>
          <p:nvPr/>
        </p:nvSpPr>
        <p:spPr>
          <a:xfrm flipH="1">
            <a:off x="632820" y="1002988"/>
            <a:ext cx="588011" cy="588011"/>
          </a:xfrm>
          <a:prstGeom prst="ellipse">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1" name="Group 120">
            <a:extLst>
              <a:ext uri="{C183D7F6-B498-43B3-948B-1728B52AA6E4}">
                <adec:decorative xmlns="" xmlns:adec="http://schemas.microsoft.com/office/drawing/2017/decorative" val="1"/>
              </a:ext>
            </a:extLst>
          </p:cNvPr>
          <p:cNvGrpSpPr/>
          <p:nvPr/>
        </p:nvGrpSpPr>
        <p:grpSpPr>
          <a:xfrm>
            <a:off x="139813" y="427243"/>
            <a:ext cx="8773082" cy="6003511"/>
            <a:chOff x="223691" y="1455469"/>
            <a:chExt cx="5660167" cy="4679192"/>
          </a:xfrm>
        </p:grpSpPr>
        <p:pic>
          <p:nvPicPr>
            <p:cNvPr id="122" name="Picture 121" descr="This is a computer monit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691" y="1455469"/>
              <a:ext cx="5660167" cy="4679192"/>
            </a:xfrm>
            <a:prstGeom prst="rect">
              <a:avLst/>
            </a:prstGeom>
          </p:spPr>
        </p:pic>
        <p:sp>
          <p:nvSpPr>
            <p:cNvPr id="123" name="Rectangle 122"/>
            <p:cNvSpPr/>
            <p:nvPr/>
          </p:nvSpPr>
          <p:spPr>
            <a:xfrm>
              <a:off x="2779454" y="4900079"/>
              <a:ext cx="548640" cy="326575"/>
            </a:xfrm>
            <a:prstGeom prst="rect">
              <a:avLst/>
            </a:prstGeom>
            <a:gradFill flip="none" rotWithShape="1">
              <a:gsLst>
                <a:gs pos="0">
                  <a:srgbClr val="C7C8CB"/>
                </a:gs>
                <a:gs pos="100000">
                  <a:srgbClr val="BCBD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4" name="Rectangle 123">
            <a:extLst>
              <a:ext uri="{C183D7F6-B498-43B3-948B-1728B52AA6E4}">
                <adec:decorative xmlns="" xmlns:adec="http://schemas.microsoft.com/office/drawing/2017/decorative" val="1"/>
              </a:ext>
            </a:extLst>
          </p:cNvPr>
          <p:cNvSpPr/>
          <p:nvPr/>
        </p:nvSpPr>
        <p:spPr>
          <a:xfrm>
            <a:off x="1926252" y="621193"/>
            <a:ext cx="6682875" cy="3739291"/>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140">
            <a:extLst>
              <a:ext uri="{C183D7F6-B498-43B3-948B-1728B52AA6E4}">
                <adec:decorative xmlns=""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7254240" y="1"/>
            <a:ext cx="4937760"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 xmlns:adec="http://schemas.microsoft.com/office/drawing/2017/decorative" val="1"/>
              </a:ext>
            </a:extLst>
          </p:cNvPr>
          <p:cNvSpPr/>
          <p:nvPr/>
        </p:nvSpPr>
        <p:spPr>
          <a:xfrm>
            <a:off x="7254240" y="0"/>
            <a:ext cx="493776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Oval 34">
            <a:extLst>
              <a:ext uri="{C183D7F6-B498-43B3-948B-1728B52AA6E4}">
                <adec:decorative xmlns="" xmlns:adec="http://schemas.microsoft.com/office/drawing/2017/decorative" val="1"/>
              </a:ext>
            </a:extLst>
          </p:cNvPr>
          <p:cNvSpPr/>
          <p:nvPr/>
        </p:nvSpPr>
        <p:spPr>
          <a:xfrm>
            <a:off x="8912895" y="832629"/>
            <a:ext cx="1620450" cy="16204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p:cNvSpPr txBox="1"/>
          <p:nvPr/>
        </p:nvSpPr>
        <p:spPr>
          <a:xfrm>
            <a:off x="7780020" y="3242496"/>
            <a:ext cx="3886200" cy="276999"/>
          </a:xfrm>
          <a:prstGeom prst="rect">
            <a:avLst/>
          </a:prstGeom>
          <a:noFill/>
        </p:spPr>
        <p:txBody>
          <a:bodyPr wrap="square" lIns="0" tIns="0" rIns="0" bIns="0" rtlCol="0">
            <a:spAutoFit/>
          </a:bodyPr>
          <a:lstStyle/>
          <a:p>
            <a:pPr algn="ctr"/>
            <a:r>
              <a:rPr lang="en-US" dirty="0" smtClean="0">
                <a:solidFill>
                  <a:schemeClr val="bg1"/>
                </a:solidFill>
              </a:rPr>
              <a:t>.</a:t>
            </a:r>
            <a:endParaRPr lang="en-US" dirty="0">
              <a:solidFill>
                <a:schemeClr val="bg1"/>
              </a:solidFill>
            </a:endParaRPr>
          </a:p>
        </p:txBody>
      </p:sp>
      <p:cxnSp>
        <p:nvCxnSpPr>
          <p:cNvPr id="151" name="Straight Connector 150">
            <a:extLst>
              <a:ext uri="{C183D7F6-B498-43B3-948B-1728B52AA6E4}">
                <adec:decorative xmlns="" xmlns:adec="http://schemas.microsoft.com/office/drawing/2017/decorative" val="1"/>
              </a:ext>
            </a:extLst>
          </p:cNvPr>
          <p:cNvCxnSpPr/>
          <p:nvPr/>
        </p:nvCxnSpPr>
        <p:spPr>
          <a:xfrm>
            <a:off x="8991600" y="279039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 xmlns:adec="http://schemas.microsoft.com/office/drawing/2017/decorative" val="1"/>
              </a:ext>
            </a:extLst>
          </p:cNvPr>
          <p:cNvCxnSpPr/>
          <p:nvPr/>
        </p:nvCxnSpPr>
        <p:spPr>
          <a:xfrm>
            <a:off x="9347735" y="5910588"/>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5" name="Freeform 34" descr="This image is an icon of three human beings and a circle. "/>
          <p:cNvSpPr>
            <a:spLocks noEditPoints="1"/>
          </p:cNvSpPr>
          <p:nvPr/>
        </p:nvSpPr>
        <p:spPr bwMode="auto">
          <a:xfrm>
            <a:off x="9347734" y="1266044"/>
            <a:ext cx="750772" cy="753618"/>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30353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hidden="1">
            <a:extLst>
              <a:ext uri="{FF2B5EF4-FFF2-40B4-BE49-F238E27FC236}">
                <a16:creationId xmlns="" xmlns:a16="http://schemas.microsoft.com/office/drawing/2014/main" id="{B61803F9-0687-42F2-AD52-B4E217229BB0}"/>
              </a:ext>
            </a:extLst>
          </p:cNvPr>
          <p:cNvSpPr>
            <a:spLocks noGrp="1"/>
          </p:cNvSpPr>
          <p:nvPr>
            <p:ph type="title"/>
          </p:nvPr>
        </p:nvSpPr>
        <p:spPr/>
        <p:txBody>
          <a:bodyPr/>
          <a:lstStyle/>
          <a:p>
            <a:r>
              <a:rPr lang="en-US" dirty="0"/>
              <a:t>Slide 7</a:t>
            </a:r>
          </a:p>
        </p:txBody>
      </p:sp>
      <p:graphicFrame>
        <p:nvGraphicFramePr>
          <p:cNvPr id="34" name="Chart 33"/>
          <p:cNvGraphicFramePr>
            <a:graphicFrameLocks/>
          </p:cNvGraphicFramePr>
          <p:nvPr>
            <p:extLst>
              <p:ext uri="{D42A27DB-BD31-4B8C-83A1-F6EECF244321}">
                <p14:modId xmlns:p14="http://schemas.microsoft.com/office/powerpoint/2010/main" val="3969032245"/>
              </p:ext>
            </p:extLst>
          </p:nvPr>
        </p:nvGraphicFramePr>
        <p:xfrm>
          <a:off x="734096" y="621193"/>
          <a:ext cx="6558349" cy="3899292"/>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8159058" y="2908109"/>
            <a:ext cx="3462946" cy="477054"/>
          </a:xfrm>
          <a:prstGeom prst="rect">
            <a:avLst/>
          </a:prstGeom>
          <a:noFill/>
        </p:spPr>
        <p:txBody>
          <a:bodyPr wrap="square" rtlCol="0">
            <a:spAutoFit/>
          </a:bodyPr>
          <a:lstStyle/>
          <a:p>
            <a:r>
              <a:rPr lang="en-US" sz="2500" b="1" dirty="0" smtClean="0">
                <a:solidFill>
                  <a:srgbClr val="B3355C"/>
                </a:solidFill>
              </a:rPr>
              <a:t>PROBLEM STATEMENT</a:t>
            </a:r>
            <a:endParaRPr lang="en-IN" sz="2500" b="1" dirty="0">
              <a:solidFill>
                <a:srgbClr val="B3355C"/>
              </a:solidFill>
            </a:endParaRPr>
          </a:p>
        </p:txBody>
      </p:sp>
      <p:sp>
        <p:nvSpPr>
          <p:cNvPr id="39" name="TextBox 38"/>
          <p:cNvSpPr txBox="1"/>
          <p:nvPr/>
        </p:nvSpPr>
        <p:spPr>
          <a:xfrm>
            <a:off x="8159059" y="3559647"/>
            <a:ext cx="3094740" cy="2031325"/>
          </a:xfrm>
          <a:prstGeom prst="rect">
            <a:avLst/>
          </a:prstGeom>
          <a:noFill/>
        </p:spPr>
        <p:txBody>
          <a:bodyPr wrap="square" rtlCol="0">
            <a:spAutoFit/>
          </a:bodyPr>
          <a:lstStyle/>
          <a:p>
            <a:r>
              <a:rPr lang="en-US" dirty="0" smtClean="0">
                <a:solidFill>
                  <a:schemeClr val="bg1"/>
                </a:solidFill>
                <a:latin typeface="Calibri Light" panose="020F0302020204030204" pitchFamily="34" charset="0"/>
                <a:ea typeface="Arial Unicode MS" panose="020B0604020202020204" pitchFamily="34" charset="-128"/>
                <a:cs typeface="Calibri Light" panose="020F0302020204030204" pitchFamily="34" charset="0"/>
              </a:rPr>
              <a:t>In the age of 25-26 people earning salary is highest as compare to other ages. It always depend on Experience.</a:t>
            </a:r>
          </a:p>
          <a:p>
            <a:r>
              <a:rPr lang="en-US" dirty="0" smtClean="0">
                <a:solidFill>
                  <a:schemeClr val="bg1"/>
                </a:solidFill>
                <a:latin typeface="Calibri Light" panose="020F0302020204030204" pitchFamily="34" charset="0"/>
                <a:ea typeface="Arial Unicode MS" panose="020B0604020202020204" pitchFamily="34" charset="-128"/>
                <a:cs typeface="Calibri Light" panose="020F0302020204030204" pitchFamily="34" charset="0"/>
              </a:rPr>
              <a:t>Data </a:t>
            </a:r>
            <a:r>
              <a:rPr lang="en-US" dirty="0" err="1" smtClean="0">
                <a:solidFill>
                  <a:schemeClr val="bg1"/>
                </a:solidFill>
                <a:latin typeface="Calibri Light" panose="020F0302020204030204" pitchFamily="34" charset="0"/>
                <a:ea typeface="Arial Unicode MS" panose="020B0604020202020204" pitchFamily="34" charset="-128"/>
                <a:cs typeface="Calibri Light" panose="020F0302020204030204" pitchFamily="34" charset="0"/>
              </a:rPr>
              <a:t>Scienist</a:t>
            </a:r>
            <a:r>
              <a:rPr lang="en-US" dirty="0" smtClean="0">
                <a:solidFill>
                  <a:schemeClr val="bg1"/>
                </a:solidFill>
                <a:latin typeface="Calibri Light" panose="020F0302020204030204" pitchFamily="34" charset="0"/>
                <a:ea typeface="Arial Unicode MS" panose="020B0604020202020204" pitchFamily="34" charset="-128"/>
                <a:cs typeface="Calibri Light" panose="020F0302020204030204" pitchFamily="34" charset="0"/>
              </a:rPr>
              <a:t> is new in town so in early age student having knowledge of DATA SCIENIST.</a:t>
            </a:r>
            <a:endParaRPr lang="en-IN" dirty="0">
              <a:solidFill>
                <a:schemeClr val="bg1"/>
              </a:solidFill>
              <a:latin typeface="Calibri Light" panose="020F0302020204030204" pitchFamily="34" charset="0"/>
              <a:ea typeface="Arial Unicode MS" panose="020B0604020202020204" pitchFamily="34" charset="-128"/>
              <a:cs typeface="Calibri Light" panose="020F0302020204030204" pitchFamily="34" charset="0"/>
            </a:endParaRPr>
          </a:p>
        </p:txBody>
      </p:sp>
    </p:spTree>
    <p:extLst>
      <p:ext uri="{BB962C8B-B14F-4D97-AF65-F5344CB8AC3E}">
        <p14:creationId xmlns:p14="http://schemas.microsoft.com/office/powerpoint/2010/main" val="172723783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Freeform 102">
            <a:extLst>
              <a:ext uri="{C183D7F6-B498-43B3-948B-1728B52AA6E4}">
                <adec:decorative xmlns=""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 xmlns:a16="http://schemas.microsoft.com/office/drawing/2014/main" id="{6972FD61-A278-4E69-85DE-75B38C250625}"/>
              </a:ext>
            </a:extLst>
          </p:cNvPr>
          <p:cNvSpPr txBox="1"/>
          <p:nvPr/>
        </p:nvSpPr>
        <p:spPr>
          <a:xfrm>
            <a:off x="3846190" y="265954"/>
            <a:ext cx="4499630" cy="492443"/>
          </a:xfrm>
          <a:prstGeom prst="rect">
            <a:avLst/>
          </a:prstGeom>
          <a:noFill/>
        </p:spPr>
        <p:txBody>
          <a:bodyPr wrap="none" lIns="0" tIns="0" rIns="0" bIns="0" rtlCol="0">
            <a:spAutoFit/>
          </a:bodyPr>
          <a:lstStyle/>
          <a:p>
            <a:pPr algn="ctr">
              <a:tabLst>
                <a:tab pos="347663" algn="l"/>
              </a:tabLst>
            </a:pPr>
            <a:r>
              <a:rPr lang="en-US" sz="3200" b="1" dirty="0" err="1" smtClean="0">
                <a:solidFill>
                  <a:srgbClr val="30353F"/>
                </a:solidFill>
                <a:latin typeface="+mj-lt"/>
              </a:rPr>
              <a:t>Sectorwise</a:t>
            </a:r>
            <a:r>
              <a:rPr lang="en-US" sz="3200" b="1" dirty="0" smtClean="0">
                <a:solidFill>
                  <a:srgbClr val="30353F"/>
                </a:solidFill>
                <a:latin typeface="+mj-lt"/>
              </a:rPr>
              <a:t> Avg. Salary</a:t>
            </a:r>
            <a:endParaRPr lang="en-US" sz="3200" b="1" dirty="0">
              <a:solidFill>
                <a:srgbClr val="30353F"/>
              </a:solidFill>
              <a:latin typeface="+mj-lt"/>
            </a:endParaRPr>
          </a:p>
        </p:txBody>
      </p:sp>
      <p:pic>
        <p:nvPicPr>
          <p:cNvPr id="49" name="Picture 48" descr="This is a logo that reads &quot;24Slides.&quot;">
            <a:hlinkClick r:id="rId2"/>
            <a:extLst>
              <a:ext uri="{FF2B5EF4-FFF2-40B4-BE49-F238E27FC236}">
                <a16:creationId xmlns=""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 xmlns:a16="http://schemas.microsoft.com/office/drawing/2014/main" id="{9197F7D1-3F80-4C57-BE5E-6B2971CB1586}"/>
              </a:ext>
            </a:extLst>
          </p:cNvPr>
          <p:cNvSpPr>
            <a:spLocks noGrp="1"/>
          </p:cNvSpPr>
          <p:nvPr>
            <p:ph type="title"/>
          </p:nvPr>
        </p:nvSpPr>
        <p:spPr/>
        <p:txBody>
          <a:bodyPr/>
          <a:lstStyle/>
          <a:p>
            <a:r>
              <a:rPr lang="en-US" dirty="0"/>
              <a:t>Slide 12</a:t>
            </a:r>
          </a:p>
        </p:txBody>
      </p:sp>
      <p:graphicFrame>
        <p:nvGraphicFramePr>
          <p:cNvPr id="10" name="Chart 9"/>
          <p:cNvGraphicFramePr>
            <a:graphicFrameLocks/>
          </p:cNvGraphicFramePr>
          <p:nvPr>
            <p:extLst>
              <p:ext uri="{D42A27DB-BD31-4B8C-83A1-F6EECF244321}">
                <p14:modId xmlns:p14="http://schemas.microsoft.com/office/powerpoint/2010/main" val="996435303"/>
              </p:ext>
            </p:extLst>
          </p:nvPr>
        </p:nvGraphicFramePr>
        <p:xfrm>
          <a:off x="715318" y="1252665"/>
          <a:ext cx="4502232" cy="4017818"/>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780493" y="1394332"/>
            <a:ext cx="3462946" cy="477054"/>
          </a:xfrm>
          <a:prstGeom prst="rect">
            <a:avLst/>
          </a:prstGeom>
          <a:noFill/>
        </p:spPr>
        <p:txBody>
          <a:bodyPr wrap="square" rtlCol="0">
            <a:spAutoFit/>
          </a:bodyPr>
          <a:lstStyle/>
          <a:p>
            <a:r>
              <a:rPr lang="en-US" sz="2500" b="1" dirty="0" smtClean="0">
                <a:solidFill>
                  <a:srgbClr val="B3355C"/>
                </a:solidFill>
              </a:rPr>
              <a:t>PROBLEM STATEMENT</a:t>
            </a:r>
            <a:endParaRPr lang="en-IN" sz="2500" b="1" dirty="0">
              <a:solidFill>
                <a:srgbClr val="B3355C"/>
              </a:solidFill>
            </a:endParaRPr>
          </a:p>
        </p:txBody>
      </p:sp>
      <p:sp>
        <p:nvSpPr>
          <p:cNvPr id="12" name="TextBox 11"/>
          <p:cNvSpPr txBox="1"/>
          <p:nvPr/>
        </p:nvSpPr>
        <p:spPr>
          <a:xfrm>
            <a:off x="5780493" y="2223987"/>
            <a:ext cx="4861003" cy="923330"/>
          </a:xfrm>
          <a:prstGeom prst="rect">
            <a:avLst/>
          </a:prstGeom>
          <a:noFill/>
        </p:spPr>
        <p:txBody>
          <a:bodyPr wrap="square" rtlCol="0">
            <a:spAutoFit/>
          </a:bodyPr>
          <a:lstStyle/>
          <a:p>
            <a:r>
              <a:rPr lang="en-US" dirty="0" smtClean="0">
                <a:latin typeface="Calibri Light" panose="020F0302020204030204" pitchFamily="34" charset="0"/>
                <a:ea typeface="Arial Unicode MS" panose="020B0604020202020204" pitchFamily="34" charset="-128"/>
                <a:cs typeface="Calibri Light" panose="020F0302020204030204" pitchFamily="34" charset="0"/>
              </a:rPr>
              <a:t>The highest Bar which is on top is Information Technology. Data Scientist is there in every sector. So CS/IT. The lowest is Finance Sector.</a:t>
            </a:r>
            <a:endParaRPr lang="en-IN" dirty="0">
              <a:latin typeface="Calibri Light" panose="020F0302020204030204" pitchFamily="34" charset="0"/>
              <a:ea typeface="Arial Unicode MS" panose="020B0604020202020204" pitchFamily="34" charset="-128"/>
              <a:cs typeface="Calibri Light" panose="020F0302020204030204" pitchFamily="34" charset="0"/>
            </a:endParaRPr>
          </a:p>
        </p:txBody>
      </p:sp>
    </p:spTree>
    <p:extLst>
      <p:ext uri="{BB962C8B-B14F-4D97-AF65-F5344CB8AC3E}">
        <p14:creationId xmlns:p14="http://schemas.microsoft.com/office/powerpoint/2010/main" val="399435887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C183D7F6-B498-43B3-948B-1728B52AA6E4}">
                <adec:decorative xmlns=""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3" name="TextBox 42"/>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8</a:t>
            </a:r>
          </a:p>
        </p:txBody>
      </p:sp>
      <p:sp>
        <p:nvSpPr>
          <p:cNvPr id="215" name="TextBox 214">
            <a:extLst>
              <a:ext uri="{FF2B5EF4-FFF2-40B4-BE49-F238E27FC236}">
                <a16:creationId xmlns="" xmlns:a16="http://schemas.microsoft.com/office/drawing/2014/main" id="{C4CB2807-C74A-41A8-931C-9C6AF92E9AE8}"/>
              </a:ext>
            </a:extLst>
          </p:cNvPr>
          <p:cNvSpPr txBox="1"/>
          <p:nvPr/>
        </p:nvSpPr>
        <p:spPr>
          <a:xfrm>
            <a:off x="3431014" y="165381"/>
            <a:ext cx="5329985"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Company Paid High Salary</a:t>
            </a:r>
            <a:endParaRPr lang="en-US" sz="3200" b="1" dirty="0">
              <a:solidFill>
                <a:srgbClr val="30353F"/>
              </a:solidFill>
              <a:latin typeface="+mj-lt"/>
            </a:endParaRPr>
          </a:p>
        </p:txBody>
      </p:sp>
      <p:sp>
        <p:nvSpPr>
          <p:cNvPr id="40" name="Title 39" hidden="1">
            <a:extLst>
              <a:ext uri="{FF2B5EF4-FFF2-40B4-BE49-F238E27FC236}">
                <a16:creationId xmlns="" xmlns:a16="http://schemas.microsoft.com/office/drawing/2014/main" id="{9E3012EF-6114-4C5E-B103-134AD1111079}"/>
              </a:ext>
            </a:extLst>
          </p:cNvPr>
          <p:cNvSpPr>
            <a:spLocks noGrp="1"/>
          </p:cNvSpPr>
          <p:nvPr>
            <p:ph type="title"/>
          </p:nvPr>
        </p:nvSpPr>
        <p:spPr/>
        <p:txBody>
          <a:bodyPr/>
          <a:lstStyle/>
          <a:p>
            <a:r>
              <a:rPr lang="en-US" dirty="0"/>
              <a:t>Slide 8</a:t>
            </a:r>
          </a:p>
        </p:txBody>
      </p:sp>
      <p:graphicFrame>
        <p:nvGraphicFramePr>
          <p:cNvPr id="216" name="Chart 215"/>
          <p:cNvGraphicFramePr>
            <a:graphicFrameLocks/>
          </p:cNvGraphicFramePr>
          <p:nvPr>
            <p:extLst>
              <p:ext uri="{D42A27DB-BD31-4B8C-83A1-F6EECF244321}">
                <p14:modId xmlns:p14="http://schemas.microsoft.com/office/powerpoint/2010/main" val="4025758989"/>
              </p:ext>
            </p:extLst>
          </p:nvPr>
        </p:nvGraphicFramePr>
        <p:xfrm>
          <a:off x="378187" y="1178169"/>
          <a:ext cx="7465047" cy="5428693"/>
        </p:xfrm>
        <a:graphic>
          <a:graphicData uri="http://schemas.openxmlformats.org/drawingml/2006/chart">
            <c:chart xmlns:c="http://schemas.openxmlformats.org/drawingml/2006/chart" xmlns:r="http://schemas.openxmlformats.org/officeDocument/2006/relationships" r:id="rId2"/>
          </a:graphicData>
        </a:graphic>
      </p:graphicFrame>
      <p:sp>
        <p:nvSpPr>
          <p:cNvPr id="217" name="TextBox 216"/>
          <p:cNvSpPr txBox="1"/>
          <p:nvPr/>
        </p:nvSpPr>
        <p:spPr>
          <a:xfrm>
            <a:off x="8016610" y="1178169"/>
            <a:ext cx="3462946" cy="477054"/>
          </a:xfrm>
          <a:prstGeom prst="rect">
            <a:avLst/>
          </a:prstGeom>
          <a:noFill/>
        </p:spPr>
        <p:txBody>
          <a:bodyPr wrap="square" rtlCol="0">
            <a:spAutoFit/>
          </a:bodyPr>
          <a:lstStyle/>
          <a:p>
            <a:r>
              <a:rPr lang="en-US" sz="2500" b="1" dirty="0" smtClean="0">
                <a:solidFill>
                  <a:srgbClr val="B3355C"/>
                </a:solidFill>
              </a:rPr>
              <a:t>PROBLEM STATEMENT</a:t>
            </a:r>
            <a:endParaRPr lang="en-IN" sz="2500" b="1" dirty="0">
              <a:solidFill>
                <a:srgbClr val="B3355C"/>
              </a:solidFill>
            </a:endParaRPr>
          </a:p>
        </p:txBody>
      </p:sp>
      <p:sp>
        <p:nvSpPr>
          <p:cNvPr id="218" name="TextBox 217"/>
          <p:cNvSpPr txBox="1"/>
          <p:nvPr/>
        </p:nvSpPr>
        <p:spPr>
          <a:xfrm>
            <a:off x="8016611" y="1713903"/>
            <a:ext cx="3890844" cy="923330"/>
          </a:xfrm>
          <a:prstGeom prst="rect">
            <a:avLst/>
          </a:prstGeom>
          <a:noFill/>
        </p:spPr>
        <p:txBody>
          <a:bodyPr wrap="square" rtlCol="0">
            <a:spAutoFit/>
          </a:bodyPr>
          <a:lstStyle/>
          <a:p>
            <a:r>
              <a:rPr lang="en-US" dirty="0" smtClean="0">
                <a:latin typeface="Calibri Light" panose="020F0302020204030204" pitchFamily="34" charset="0"/>
                <a:ea typeface="Arial Unicode MS" panose="020B0604020202020204" pitchFamily="34" charset="-128"/>
                <a:cs typeface="Calibri Light" panose="020F0302020204030204" pitchFamily="34" charset="0"/>
              </a:rPr>
              <a:t>Takeda Pharmaceuticals having highest Paid salary by company. Salary paid from this company is around $2500.00</a:t>
            </a:r>
            <a:endParaRPr lang="en-IN" dirty="0">
              <a:latin typeface="Calibri Light" panose="020F0302020204030204" pitchFamily="34" charset="0"/>
              <a:ea typeface="Arial Unicode MS" panose="020B0604020202020204" pitchFamily="34" charset="-128"/>
              <a:cs typeface="Calibri Light" panose="020F0302020204030204" pitchFamily="34" charset="0"/>
            </a:endParaRPr>
          </a:p>
        </p:txBody>
      </p:sp>
    </p:spTree>
    <p:extLst>
      <p:ext uri="{BB962C8B-B14F-4D97-AF65-F5344CB8AC3E}">
        <p14:creationId xmlns:p14="http://schemas.microsoft.com/office/powerpoint/2010/main" val="122175299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0</TotalTime>
  <Words>394</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Calibri</vt:lpstr>
      <vt:lpstr>Calibri Light</vt:lpstr>
      <vt:lpstr>Century Gothic</vt:lpstr>
      <vt:lpstr>Segoe UI Light</vt:lpstr>
      <vt:lpstr>Office Theme</vt:lpstr>
      <vt:lpstr>Slide 1</vt:lpstr>
      <vt:lpstr>Slide 2</vt:lpstr>
      <vt:lpstr>Slide 3</vt:lpstr>
      <vt:lpstr>Slide 4</vt:lpstr>
      <vt:lpstr>Slide 5</vt:lpstr>
      <vt:lpstr>Slide 6</vt:lpstr>
      <vt:lpstr>Slide 7</vt:lpstr>
      <vt:lpstr>Slide 12</vt:lpstr>
      <vt:lpstr>Slide 8</vt:lpstr>
      <vt:lpstr>Slide 10</vt:lpstr>
      <vt:lpstr>PowerPoint Presentation</vt:lpstr>
      <vt:lpstr>Slide 11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2022-02-11T15:26:25Z</dcterms:created>
  <dcterms:modified xsi:type="dcterms:W3CDTF">2022-02-11T17:54:36Z</dcterms:modified>
</cp:coreProperties>
</file>