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7" r:id="rId6"/>
    <p:sldId id="269" r:id="rId7"/>
    <p:sldId id="262" r:id="rId8"/>
    <p:sldId id="257" r:id="rId9"/>
    <p:sldId id="258" r:id="rId10"/>
    <p:sldId id="260" r:id="rId11"/>
    <p:sldId id="261" r:id="rId12"/>
    <p:sldId id="264"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4CA"/>
    <a:srgbClr val="FF9933"/>
    <a:srgbClr val="7F7F7F"/>
    <a:srgbClr val="404040"/>
    <a:srgbClr val="CE295E"/>
    <a:srgbClr val="A6A6A6"/>
    <a:srgbClr val="F2F2F2"/>
    <a:srgbClr val="BFBFBF"/>
    <a:srgbClr val="E37777"/>
    <a:srgbClr val="66C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44"/>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3/29/2022</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81363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67833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409535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73874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3.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tableu%20dashboard/movie_metadata.csv"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IMDB%20Movie%20Rating%20Analysis%20video%20ppr.zi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1" y="2832805"/>
            <a:ext cx="3304076" cy="1754326"/>
          </a:xfrm>
          <a:prstGeom prst="rect">
            <a:avLst/>
          </a:prstGeom>
          <a:noFill/>
        </p:spPr>
        <p:txBody>
          <a:bodyPr wrap="square" rtlCol="0" anchor="ctr">
            <a:spAutoFit/>
          </a:bodyPr>
          <a:lstStyle/>
          <a:p>
            <a:pPr algn="ctr"/>
            <a:r>
              <a:rPr lang="en-US" sz="3600" dirty="0">
                <a:solidFill>
                  <a:schemeClr val="accent6">
                    <a:lumMod val="75000"/>
                  </a:schemeClr>
                </a:solidFill>
                <a:latin typeface="Algerian" panose="04020705040A02060702" pitchFamily="82" charset="0"/>
              </a:rPr>
              <a:t>IMDB Movie Rating Analysis</a:t>
            </a:r>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pic>
        <p:nvPicPr>
          <p:cNvPr id="6" name="Graphic 5" descr="Drama">
            <a:extLst>
              <a:ext uri="{FF2B5EF4-FFF2-40B4-BE49-F238E27FC236}">
                <a16:creationId xmlns:a16="http://schemas.microsoft.com/office/drawing/2014/main" id="{90F055BF-949C-4B60-B310-1514A76624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9" y="4527836"/>
            <a:ext cx="914400" cy="914400"/>
          </a:xfrm>
          <a:prstGeom prst="rect">
            <a:avLst/>
          </a:prstGeom>
        </p:spPr>
      </p:pic>
      <p:pic>
        <p:nvPicPr>
          <p:cNvPr id="9" name="Graphic 8" descr="Film strip">
            <a:extLst>
              <a:ext uri="{FF2B5EF4-FFF2-40B4-BE49-F238E27FC236}">
                <a16:creationId xmlns:a16="http://schemas.microsoft.com/office/drawing/2014/main" id="{3EE41B78-88FA-4F5F-906B-4FDF8C27BB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1822388"/>
            <a:ext cx="914400" cy="914400"/>
          </a:xfrm>
          <a:prstGeom prst="rect">
            <a:avLst/>
          </a:prstGeom>
        </p:spPr>
      </p:pic>
    </p:spTree>
    <p:extLst>
      <p:ext uri="{BB962C8B-B14F-4D97-AF65-F5344CB8AC3E}">
        <p14:creationId xmlns:p14="http://schemas.microsoft.com/office/powerpoint/2010/main" val="3105940131"/>
      </p:ext>
    </p:extLst>
  </p:cSld>
  <p:clrMapOvr>
    <a:masterClrMapping/>
  </p:clrMapOvr>
  <p:transition spd="slow" advTm="1335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9625" y="1119112"/>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en-US" sz="1800" i="1" dirty="0">
                <a:solidFill>
                  <a:schemeClr val="tx1"/>
                </a:solidFill>
                <a:latin typeface="Arial" panose="020B0604020202020204" pitchFamily="34" charset="0"/>
                <a:cs typeface="Arial" panose="020B0604020202020204" pitchFamily="34" charset="0"/>
              </a:rPr>
              <a:t>1.Created and design IMDB database by checking the current version of imdb.com and built an Different Chart with respect to it.</a:t>
            </a:r>
          </a:p>
          <a:p>
            <a:pPr>
              <a:lnSpc>
                <a:spcPct val="150000"/>
              </a:lnSpc>
            </a:pPr>
            <a:r>
              <a:rPr lang="en-US" sz="1800" i="1" dirty="0">
                <a:solidFill>
                  <a:schemeClr val="tx1"/>
                </a:solidFill>
                <a:latin typeface="Arial" panose="020B0604020202020204" pitchFamily="34" charset="0"/>
                <a:cs typeface="Arial" panose="020B0604020202020204" pitchFamily="34" charset="0"/>
              </a:rPr>
              <a:t>2.Translated the Data into Different Charts to normalized tables Populated the real time data, analyzed and extracted raw data from the </a:t>
            </a:r>
            <a:r>
              <a:rPr lang="en-US" sz="1800" i="1" dirty="0" err="1">
                <a:solidFill>
                  <a:schemeClr val="tx1"/>
                </a:solidFill>
                <a:latin typeface="Arial" panose="020B0604020202020204" pitchFamily="34" charset="0"/>
                <a:cs typeface="Arial" panose="020B0604020202020204" pitchFamily="34" charset="0"/>
              </a:rPr>
              <a:t>imdb</a:t>
            </a:r>
            <a:r>
              <a:rPr lang="en-US" sz="1800" i="1" dirty="0">
                <a:solidFill>
                  <a:schemeClr val="tx1"/>
                </a:solidFill>
                <a:latin typeface="Arial" panose="020B0604020202020204" pitchFamily="34" charset="0"/>
                <a:cs typeface="Arial" panose="020B0604020202020204" pitchFamily="34" charset="0"/>
              </a:rPr>
              <a:t> website. After incorporation of data in the databases, the next step was to design an analysis model like estimating the gross collection of the movie on the basis of previous movie rating, celebrities, etc.. </a:t>
            </a:r>
          </a:p>
          <a:p>
            <a:pPr>
              <a:lnSpc>
                <a:spcPct val="150000"/>
              </a:lnSpc>
            </a:pPr>
            <a:r>
              <a:rPr lang="en-US" sz="1800" i="1" dirty="0">
                <a:solidFill>
                  <a:schemeClr val="tx1"/>
                </a:solidFill>
                <a:latin typeface="Arial" panose="020B0604020202020204" pitchFamily="34" charset="0"/>
                <a:cs typeface="Arial" panose="020B0604020202020204" pitchFamily="34" charset="0"/>
              </a:rPr>
              <a:t>3.Analyzed few general user questions on Tableau Software which provided Amazing Data Visualization and helps in faster data interpretation.</a:t>
            </a:r>
            <a:endParaRPr lang="en-IN" sz="1800" i="1"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10</a:t>
            </a:fld>
            <a:endParaRPr lang="en-US" dirty="0"/>
          </a:p>
        </p:txBody>
      </p:sp>
      <p:grpSp>
        <p:nvGrpSpPr>
          <p:cNvPr id="12" name="Group 11" descr="This is an icon of coins.">
            <a:extLst>
              <a:ext uri="{FF2B5EF4-FFF2-40B4-BE49-F238E27FC236}">
                <a16:creationId xmlns:a16="http://schemas.microsoft.com/office/drawing/2014/main"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grpSp>
        <p:nvGrpSpPr>
          <p:cNvPr id="101" name="Group 100" descr="This is an icon of a credit card. ">
            <a:extLst>
              <a:ext uri="{FF2B5EF4-FFF2-40B4-BE49-F238E27FC236}">
                <a16:creationId xmlns:a16="http://schemas.microsoft.com/office/drawing/2014/main"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41143170"/>
      </p:ext>
    </p:extLst>
  </p:cSld>
  <p:clrMapOvr>
    <a:masterClrMapping/>
  </p:clrMapOvr>
  <mc:AlternateContent xmlns:mc="http://schemas.openxmlformats.org/markup-compatibility/2006" xmlns:p14="http://schemas.microsoft.com/office/powerpoint/2010/main">
    <mc:Choice Requires="p14">
      <p:transition spd="slow" p14:dur="4000" advTm="63702">
        <p14:vortex dir="r"/>
      </p:transition>
    </mc:Choice>
    <mc:Fallback xmlns="">
      <p:transition spd="slow" advTm="6370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pic>
        <p:nvPicPr>
          <p:cNvPr id="15" name="Graphic 14" descr="Film strip">
            <a:extLst>
              <a:ext uri="{FF2B5EF4-FFF2-40B4-BE49-F238E27FC236}">
                <a16:creationId xmlns:a16="http://schemas.microsoft.com/office/drawing/2014/main" id="{0F1FED4B-86F1-4650-BE03-0EB95CF571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800" y="1484587"/>
            <a:ext cx="914400" cy="914400"/>
          </a:xfrm>
          <a:prstGeom prst="rect">
            <a:avLst/>
          </a:prstGeom>
        </p:spPr>
      </p:pic>
      <p:pic>
        <p:nvPicPr>
          <p:cNvPr id="16" name="Graphic 15" descr="Drama">
            <a:extLst>
              <a:ext uri="{FF2B5EF4-FFF2-40B4-BE49-F238E27FC236}">
                <a16:creationId xmlns:a16="http://schemas.microsoft.com/office/drawing/2014/main" id="{3181D828-6284-414E-B0CF-645BD81724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4527836"/>
            <a:ext cx="914400" cy="914400"/>
          </a:xfrm>
          <a:prstGeom prst="rect">
            <a:avLst/>
          </a:prstGeom>
        </p:spPr>
      </p:pic>
      <p:sp>
        <p:nvSpPr>
          <p:cNvPr id="3" name="TextBox 2">
            <a:extLst>
              <a:ext uri="{FF2B5EF4-FFF2-40B4-BE49-F238E27FC236}">
                <a16:creationId xmlns:a16="http://schemas.microsoft.com/office/drawing/2014/main" id="{0A02553E-CB34-4195-AA68-D02F7BEFBA20}"/>
              </a:ext>
            </a:extLst>
          </p:cNvPr>
          <p:cNvSpPr txBox="1"/>
          <p:nvPr/>
        </p:nvSpPr>
        <p:spPr>
          <a:xfrm>
            <a:off x="11865542" y="662357"/>
            <a:ext cx="45719" cy="253916"/>
          </a:xfrm>
          <a:prstGeom prst="rect">
            <a:avLst/>
          </a:prstGeom>
          <a:noFill/>
        </p:spPr>
        <p:txBody>
          <a:bodyPr wrap="square" rtlCol="0">
            <a:spAutoFit/>
          </a:bodyPr>
          <a:lstStyle/>
          <a:p>
            <a:r>
              <a:rPr lang="en-IN" sz="1050" dirty="0">
                <a:solidFill>
                  <a:schemeClr val="accent1"/>
                </a:solidFill>
              </a:rPr>
              <a:t>9</a:t>
            </a:r>
            <a:endParaRPr lang="en-IN" sz="1050" dirty="0"/>
          </a:p>
        </p:txBody>
      </p:sp>
    </p:spTree>
    <p:extLst>
      <p:ext uri="{BB962C8B-B14F-4D97-AF65-F5344CB8AC3E}">
        <p14:creationId xmlns:p14="http://schemas.microsoft.com/office/powerpoint/2010/main" val="686076518"/>
      </p:ext>
    </p:extLst>
  </p:cSld>
  <p:clrMapOvr>
    <a:masterClrMapping/>
  </p:clrMapOvr>
  <mc:AlternateContent xmlns:mc="http://schemas.openxmlformats.org/markup-compatibility/2006" xmlns:p14="http://schemas.microsoft.com/office/powerpoint/2010/main">
    <mc:Choice Requires="p14">
      <p:transition spd="slow" p14:dur="1500" advTm="3075">
        <p14:window dir="vert"/>
      </p:transition>
    </mc:Choice>
    <mc:Fallback xmlns="">
      <p:transition spd="slow" advTm="307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579D-F882-4DFD-B603-2BF97E2EA717}"/>
              </a:ext>
            </a:extLst>
          </p:cNvPr>
          <p:cNvSpPr>
            <a:spLocks noGrp="1"/>
          </p:cNvSpPr>
          <p:nvPr>
            <p:ph type="title"/>
          </p:nvPr>
        </p:nvSpPr>
        <p:spPr/>
        <p:txBody>
          <a:bodyPr/>
          <a:lstStyle/>
          <a:p>
            <a:r>
              <a:rPr lang="en-IN" dirty="0"/>
              <a:t>Problem STAMENT &amp; SOURCE OF DATA</a:t>
            </a:r>
          </a:p>
        </p:txBody>
      </p:sp>
      <p:sp>
        <p:nvSpPr>
          <p:cNvPr id="3" name="Footer Placeholder 2">
            <a:extLst>
              <a:ext uri="{FF2B5EF4-FFF2-40B4-BE49-F238E27FC236}">
                <a16:creationId xmlns:a16="http://schemas.microsoft.com/office/drawing/2014/main" id="{B9CA4C3E-69DE-40C9-8AD6-FE608BB7D7F0}"/>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2C4F456F-D018-4D98-8D25-939EA7142667}"/>
              </a:ext>
            </a:extLst>
          </p:cNvPr>
          <p:cNvSpPr>
            <a:spLocks noGrp="1"/>
          </p:cNvSpPr>
          <p:nvPr>
            <p:ph type="sldNum" sz="quarter" idx="12"/>
          </p:nvPr>
        </p:nvSpPr>
        <p:spPr/>
        <p:txBody>
          <a:bodyPr/>
          <a:lstStyle/>
          <a:p>
            <a:fld id="{0FD50806-BABF-4915-9689-3B9956D1C75C}" type="slidenum">
              <a:rPr lang="en-US" smtClean="0"/>
              <a:pPr/>
              <a:t>2</a:t>
            </a:fld>
            <a:endParaRPr lang="en-US" dirty="0"/>
          </a:p>
        </p:txBody>
      </p:sp>
      <p:sp>
        <p:nvSpPr>
          <p:cNvPr id="6" name="TextBox 47">
            <a:extLst>
              <a:ext uri="{FF2B5EF4-FFF2-40B4-BE49-F238E27FC236}">
                <a16:creationId xmlns:a16="http://schemas.microsoft.com/office/drawing/2014/main" id="{D2326064-1E1B-4110-9AF7-56691B6D6237}"/>
              </a:ext>
            </a:extLst>
          </p:cNvPr>
          <p:cNvSpPr txBox="1"/>
          <p:nvPr/>
        </p:nvSpPr>
        <p:spPr>
          <a:xfrm>
            <a:off x="481262" y="2396621"/>
            <a:ext cx="5207267" cy="83099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0000"/>
                </a:solidFill>
                <a:latin typeface="Arial" panose="020B0604020202020204" pitchFamily="34" charset="0"/>
                <a:cs typeface="Arial" panose="020B0604020202020204" pitchFamily="34" charset="0"/>
              </a:rPr>
              <a:t>Problem Statement:-</a:t>
            </a:r>
          </a:p>
          <a:p>
            <a:endParaRPr lang="en-US" sz="2000" dirty="0">
              <a:solidFill>
                <a:srgbClr val="FF0000"/>
              </a:solidFill>
              <a:latin typeface="Bookman Old Style" panose="02050604050505020204" pitchFamily="18" charset="0"/>
            </a:endParaRPr>
          </a:p>
          <a:p>
            <a:r>
              <a:rPr lang="en-US" sz="1600" dirty="0">
                <a:solidFill>
                  <a:srgbClr val="FF0000"/>
                </a:solidFill>
                <a:latin typeface="Arial" panose="020B0604020202020204" pitchFamily="34" charset="0"/>
                <a:cs typeface="Arial" panose="020B0604020202020204" pitchFamily="34" charset="0"/>
              </a:rPr>
              <a:t>IMDB MOVIES RATING ANALYSIS</a:t>
            </a:r>
          </a:p>
        </p:txBody>
      </p:sp>
      <p:pic>
        <p:nvPicPr>
          <p:cNvPr id="9" name="Picture 8">
            <a:extLst>
              <a:ext uri="{FF2B5EF4-FFF2-40B4-BE49-F238E27FC236}">
                <a16:creationId xmlns:a16="http://schemas.microsoft.com/office/drawing/2014/main" id="{9B1D5D8D-4465-4C6E-BE0A-62B5103EB0AA}"/>
              </a:ext>
            </a:extLst>
          </p:cNvPr>
          <p:cNvPicPr>
            <a:picLocks noChangeAspect="1"/>
          </p:cNvPicPr>
          <p:nvPr/>
        </p:nvPicPr>
        <p:blipFill>
          <a:blip r:embed="rId2"/>
          <a:stretch>
            <a:fillRect/>
          </a:stretch>
        </p:blipFill>
        <p:spPr>
          <a:xfrm>
            <a:off x="4167739" y="1482624"/>
            <a:ext cx="8024261" cy="4957269"/>
          </a:xfrm>
          <a:prstGeom prst="rect">
            <a:avLst/>
          </a:prstGeom>
        </p:spPr>
      </p:pic>
      <p:sp>
        <p:nvSpPr>
          <p:cNvPr id="10" name="TextBox 9">
            <a:extLst>
              <a:ext uri="{FF2B5EF4-FFF2-40B4-BE49-F238E27FC236}">
                <a16:creationId xmlns:a16="http://schemas.microsoft.com/office/drawing/2014/main" id="{0A60D61B-BE2D-4ABC-92D1-7E69481939DF}"/>
              </a:ext>
            </a:extLst>
          </p:cNvPr>
          <p:cNvSpPr txBox="1"/>
          <p:nvPr/>
        </p:nvSpPr>
        <p:spPr>
          <a:xfrm>
            <a:off x="394636" y="3850105"/>
            <a:ext cx="4815039" cy="1138773"/>
          </a:xfrm>
          <a:prstGeom prst="rect">
            <a:avLst/>
          </a:prstGeom>
          <a:noFill/>
        </p:spPr>
        <p:txBody>
          <a:bodyPr wrap="square" rtlCol="0">
            <a:spAutoFit/>
          </a:bodyPr>
          <a:lstStyle/>
          <a:p>
            <a:r>
              <a:rPr lang="en-IN" b="1" dirty="0">
                <a:solidFill>
                  <a:srgbClr val="00B0F0"/>
                </a:solidFill>
                <a:latin typeface="Arial" panose="020B0604020202020204" pitchFamily="34" charset="0"/>
                <a:cs typeface="Arial" panose="020B0604020202020204" pitchFamily="34" charset="0"/>
              </a:rPr>
              <a:t>Source of Data :-</a:t>
            </a:r>
          </a:p>
          <a:p>
            <a:endParaRPr lang="en-IN" dirty="0">
              <a:solidFill>
                <a:srgbClr val="00B0F0"/>
              </a:solidFill>
              <a:latin typeface="Arial" panose="020B0604020202020204" pitchFamily="34" charset="0"/>
              <a:cs typeface="Arial" panose="020B0604020202020204" pitchFamily="34" charset="0"/>
            </a:endParaRPr>
          </a:p>
          <a:p>
            <a:r>
              <a:rPr lang="en-IN" sz="1600" dirty="0">
                <a:solidFill>
                  <a:srgbClr val="00B0F0"/>
                </a:solidFill>
                <a:latin typeface="Arial" panose="020B0604020202020204" pitchFamily="34" charset="0"/>
                <a:cs typeface="Arial" panose="020B0604020202020204" pitchFamily="34" charset="0"/>
                <a:hlinkClick r:id="rId3" action="ppaction://hlinkfile"/>
              </a:rPr>
              <a:t>https://drive.google.com/file/d/19NLDirAs5VTYBrmsixhy97NHhePJMK9C/view?usp=sharing</a:t>
            </a:r>
            <a:endParaRPr lang="en-IN" sz="16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886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7752">
        <p15:prstTrans prst="curtains"/>
      </p:transition>
    </mc:Choice>
    <mc:Fallback xmlns="">
      <p:transition spd="slow" advTm="17752">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a:xfrm>
            <a:off x="838199" y="510646"/>
            <a:ext cx="10586235" cy="513770"/>
          </a:xfrm>
        </p:spPr>
        <p:txBody>
          <a:bodyPr/>
          <a:lstStyle/>
          <a:p>
            <a:r>
              <a:rPr lang="en-US" dirty="0"/>
              <a:t>SUMMARY</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a:xfrm>
            <a:off x="10263187" y="6501282"/>
            <a:ext cx="1572186" cy="285428"/>
          </a:xfrm>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a:xfrm>
            <a:off x="11677649" y="578365"/>
            <a:ext cx="421915" cy="376235"/>
          </a:xfrm>
        </p:spPr>
        <p:txBody>
          <a:bodyPr/>
          <a:lstStyle/>
          <a:p>
            <a:fld id="{0FD50806-BABF-4915-9689-3B9956D1C75C}" type="slidenum">
              <a:rPr lang="en-US" smtClean="0"/>
              <a:pPr/>
              <a:t>3</a:t>
            </a:fld>
            <a:endParaRPr lang="en-US" dirty="0"/>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1217413"/>
            <a:ext cx="12192000" cy="528386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3CA121E-D0EC-40AD-95EB-8A6BC5C1A315}"/>
              </a:ext>
            </a:extLst>
          </p:cNvPr>
          <p:cNvSpPr txBox="1"/>
          <p:nvPr/>
        </p:nvSpPr>
        <p:spPr>
          <a:xfrm>
            <a:off x="154004" y="1217413"/>
            <a:ext cx="11681369" cy="3805594"/>
          </a:xfrm>
          <a:prstGeom prst="rect">
            <a:avLst/>
          </a:prstGeom>
          <a:noFill/>
        </p:spPr>
        <p:txBody>
          <a:bodyPr wrap="square" rtlCol="0">
            <a:spAutoFit/>
          </a:bodyPr>
          <a:lstStyle/>
          <a:p>
            <a:pPr algn="just">
              <a:lnSpc>
                <a:spcPct val="200000"/>
              </a:lnSpc>
            </a:pPr>
            <a:r>
              <a:rPr lang="en-US" sz="2000" dirty="0">
                <a:latin typeface="Arial" panose="020B0604020202020204" pitchFamily="34" charset="0"/>
                <a:cs typeface="Arial" panose="020B0604020202020204" pitchFamily="34" charset="0"/>
              </a:rPr>
              <a:t>The Internet Movie Database(IMDB) is an online database of information related to movies, TV shows, celebrities, genre, reviews, etc. The IMDB website enables registered users to rate different movies, TV shows and actors on a scale of 1 to 10. It also enables users to search different movies or TV shows of different genres on a single platform.</a:t>
            </a:r>
          </a:p>
          <a:p>
            <a:pPr algn="just">
              <a:lnSpc>
                <a:spcPct val="200000"/>
              </a:lnSpc>
            </a:pPr>
            <a:r>
              <a:rPr lang="en-US" sz="2000" dirty="0">
                <a:latin typeface="Arial" panose="020B0604020202020204" pitchFamily="34" charset="0"/>
                <a:cs typeface="Arial" panose="020B0604020202020204" pitchFamily="34" charset="0"/>
              </a:rPr>
              <a:t>This Data Represents Analysis With The Countries &amp; Gross </a:t>
            </a:r>
          </a:p>
          <a:p>
            <a:pPr algn="just">
              <a:lnSpc>
                <a:spcPct val="250000"/>
              </a:lnSpc>
            </a:pP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82F22F9-EBF1-4ABB-8EEE-2DEB4C8CF03B}"/>
              </a:ext>
            </a:extLst>
          </p:cNvPr>
          <p:cNvSpPr txBox="1"/>
          <p:nvPr/>
        </p:nvSpPr>
        <p:spPr>
          <a:xfrm>
            <a:off x="838199" y="5023007"/>
            <a:ext cx="8228799" cy="923330"/>
          </a:xfrm>
          <a:prstGeom prst="rect">
            <a:avLst/>
          </a:prstGeom>
          <a:noFill/>
        </p:spPr>
        <p:txBody>
          <a:bodyPr wrap="square" rtlCol="0">
            <a:spAutoFit/>
          </a:bodyPr>
          <a:lstStyle/>
          <a:p>
            <a:r>
              <a:rPr lang="en-US" dirty="0"/>
              <a:t>Video Link:- </a:t>
            </a:r>
          </a:p>
          <a:p>
            <a:r>
              <a:rPr lang="en-IN" dirty="0">
                <a:hlinkClick r:id="rId3" action="ppaction://hlinkfile"/>
              </a:rPr>
              <a:t>https://drive.google.com/file/d/1lk70VlKbI7Og8QfIZlYragh5_rArhLwB/view?usp=sharing</a:t>
            </a:r>
            <a:endParaRPr lang="en-IN" dirty="0"/>
          </a:p>
        </p:txBody>
      </p:sp>
    </p:spTree>
    <p:extLst>
      <p:ext uri="{BB962C8B-B14F-4D97-AF65-F5344CB8AC3E}">
        <p14:creationId xmlns:p14="http://schemas.microsoft.com/office/powerpoint/2010/main" val="1809021403"/>
      </p:ext>
    </p:extLst>
  </p:cSld>
  <p:clrMapOvr>
    <a:masterClrMapping/>
  </p:clrMapOvr>
  <p:transition spd="slow" advTm="41991">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TOP 10 GENRESWISE OF MOVIES PRODUCTION</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4</a:t>
            </a:fld>
            <a:endParaRPr lang="en-US" dirty="0"/>
          </a:p>
        </p:txBody>
      </p:sp>
      <p:sp>
        <p:nvSpPr>
          <p:cNvPr id="39" name="Rectangle: Rounded Corners 38">
            <a:extLst>
              <a:ext uri="{FF2B5EF4-FFF2-40B4-BE49-F238E27FC236}">
                <a16:creationId xmlns:a16="http://schemas.microsoft.com/office/drawing/2014/main" id="{3473A0FD-0576-413F-B773-3FD940B32A03}"/>
              </a:ext>
              <a:ext uri="{C183D7F6-B498-43B3-948B-1728B52AA6E4}">
                <adec:decorative xmlns:adec="http://schemas.microsoft.com/office/drawing/2017/decorative" val="1"/>
              </a:ext>
            </a:extLst>
          </p:cNvPr>
          <p:cNvSpPr/>
          <p:nvPr/>
        </p:nvSpPr>
        <p:spPr>
          <a:xfrm rot="18900000">
            <a:off x="-1093205" y="4720525"/>
            <a:ext cx="1585044" cy="1585044"/>
          </a:xfrm>
          <a:prstGeom prst="roundRect">
            <a:avLst>
              <a:gd name="adj" fmla="val 1108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62482-E3E6-4492-8A0F-4EB079969074}"/>
              </a:ext>
              <a:ext uri="{C183D7F6-B498-43B3-948B-1728B52AA6E4}">
                <adec:decorative xmlns:adec="http://schemas.microsoft.com/office/drawing/2017/decorative" val="1"/>
              </a:ext>
            </a:extLst>
          </p:cNvPr>
          <p:cNvSpPr/>
          <p:nvPr/>
        </p:nvSpPr>
        <p:spPr>
          <a:xfrm>
            <a:off x="0" y="4934909"/>
            <a:ext cx="12192000" cy="15748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1318661" y="4784327"/>
            <a:ext cx="7960091" cy="147732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effectLst/>
                <a:latin typeface="Bahnschrift Light SemiCondensed" panose="020B0502040204020203" pitchFamily="34" charset="0"/>
              </a:rPr>
              <a:t>In 2013, Adventures Genre Movies was in Trend.</a:t>
            </a:r>
          </a:p>
          <a:p>
            <a:pPr algn="ctr"/>
            <a:r>
              <a:rPr lang="en-US" sz="3200" dirty="0">
                <a:solidFill>
                  <a:schemeClr val="tx1">
                    <a:lumMod val="75000"/>
                    <a:lumOff val="25000"/>
                  </a:schemeClr>
                </a:solidFill>
                <a:latin typeface="Bahnschrift Light SemiCondensed" panose="020B0502040204020203" pitchFamily="34" charset="0"/>
              </a:rPr>
              <a:t>Other Genre also having in Trend but not more than Adventure Genres </a:t>
            </a:r>
          </a:p>
        </p:txBody>
      </p:sp>
      <p:pic>
        <p:nvPicPr>
          <p:cNvPr id="8" name="Picture 7">
            <a:extLst>
              <a:ext uri="{FF2B5EF4-FFF2-40B4-BE49-F238E27FC236}">
                <a16:creationId xmlns:a16="http://schemas.microsoft.com/office/drawing/2014/main" id="{ACA18212-382D-4356-B32B-B838388E2FEA}"/>
              </a:ext>
            </a:extLst>
          </p:cNvPr>
          <p:cNvPicPr>
            <a:picLocks noChangeAspect="1"/>
          </p:cNvPicPr>
          <p:nvPr/>
        </p:nvPicPr>
        <p:blipFill>
          <a:blip r:embed="rId3"/>
          <a:stretch>
            <a:fillRect/>
          </a:stretch>
        </p:blipFill>
        <p:spPr>
          <a:xfrm>
            <a:off x="838200" y="1212736"/>
            <a:ext cx="10515600" cy="3504353"/>
          </a:xfrm>
          <a:prstGeom prst="rect">
            <a:avLst/>
          </a:prstGeom>
        </p:spPr>
      </p:pic>
    </p:spTree>
    <p:extLst>
      <p:ext uri="{BB962C8B-B14F-4D97-AF65-F5344CB8AC3E}">
        <p14:creationId xmlns:p14="http://schemas.microsoft.com/office/powerpoint/2010/main" val="14077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486">
        <p15:prstTrans prst="wind"/>
      </p:transition>
    </mc:Choice>
    <mc:Fallback xmlns="">
      <p:transition spd="slow" advTm="2248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7587400" y="3874498"/>
            <a:ext cx="482603" cy="482603"/>
          </a:xfrm>
          <a:prstGeom prst="ellipse">
            <a:avLst/>
          </a:prstGeom>
          <a:solidFill>
            <a:srgbClr val="FF993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8172153" y="4022878"/>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lumMod val="75000"/>
                    <a:lumOff val="25000"/>
                  </a:schemeClr>
                </a:solidFill>
              </a:rPr>
              <a:t>  IMDB SCORE</a:t>
            </a:r>
          </a:p>
        </p:txBody>
      </p:sp>
      <p:sp>
        <p:nvSpPr>
          <p:cNvPr id="28" name="TextBox 62">
            <a:extLst>
              <a:ext uri="{FF2B5EF4-FFF2-40B4-BE49-F238E27FC236}">
                <a16:creationId xmlns:a16="http://schemas.microsoft.com/office/drawing/2014/main" id="{51659907-07B0-4DB0-8B90-7E72BDBAED3B}"/>
              </a:ext>
            </a:extLst>
          </p:cNvPr>
          <p:cNvSpPr txBox="1"/>
          <p:nvPr/>
        </p:nvSpPr>
        <p:spPr>
          <a:xfrm>
            <a:off x="8219975" y="4876320"/>
            <a:ext cx="2175610"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  </a:t>
            </a:r>
            <a:r>
              <a:rPr lang="en-US" sz="1400" b="1" dirty="0">
                <a:solidFill>
                  <a:schemeClr val="tx1">
                    <a:lumMod val="75000"/>
                    <a:lumOff val="25000"/>
                  </a:schemeClr>
                </a:solidFill>
              </a:rPr>
              <a:t>GROSS</a:t>
            </a:r>
          </a:p>
        </p:txBody>
      </p:sp>
      <p:sp>
        <p:nvSpPr>
          <p:cNvPr id="108" name="Oval 107">
            <a:extLst>
              <a:ext uri="{FF2B5EF4-FFF2-40B4-BE49-F238E27FC236}">
                <a16:creationId xmlns:a16="http://schemas.microsoft.com/office/drawing/2014/main" id="{25402DE0-9847-4060-BCBB-3815517CAE80}"/>
              </a:ext>
              <a:ext uri="{C183D7F6-B498-43B3-948B-1728B52AA6E4}">
                <adec:decorative xmlns:adec="http://schemas.microsoft.com/office/drawing/2017/decorative" val="1"/>
              </a:ext>
            </a:extLst>
          </p:cNvPr>
          <p:cNvSpPr/>
          <p:nvPr/>
        </p:nvSpPr>
        <p:spPr>
          <a:xfrm>
            <a:off x="7637720" y="4754758"/>
            <a:ext cx="482603" cy="482603"/>
          </a:xfrm>
          <a:prstGeom prst="ellipse">
            <a:avLst/>
          </a:prstGeom>
          <a:solidFill>
            <a:srgbClr val="64A4CA"/>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11" name="TextBox 47">
            <a:extLst>
              <a:ext uri="{FF2B5EF4-FFF2-40B4-BE49-F238E27FC236}">
                <a16:creationId xmlns:a16="http://schemas.microsoft.com/office/drawing/2014/main" id="{853D56A8-B36E-4520-9327-AFD45439C181}"/>
              </a:ext>
            </a:extLst>
          </p:cNvPr>
          <p:cNvSpPr txBox="1"/>
          <p:nvPr/>
        </p:nvSpPr>
        <p:spPr>
          <a:xfrm>
            <a:off x="7156776" y="1904399"/>
            <a:ext cx="4564317" cy="153888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effectLst/>
                <a:latin typeface="Bahnschrift SemiBold" panose="020B0502040204020203" pitchFamily="34" charset="0"/>
              </a:rPr>
              <a:t>In 2014, Having </a:t>
            </a:r>
            <a:r>
              <a:rPr lang="en-US" sz="2000" dirty="0">
                <a:latin typeface="Bahnschrift SemiBold" panose="020B0502040204020203" pitchFamily="34" charset="0"/>
              </a:rPr>
              <a:t>H</a:t>
            </a:r>
            <a:r>
              <a:rPr lang="en-US" sz="2000" dirty="0">
                <a:effectLst/>
                <a:latin typeface="Bahnschrift SemiBold" panose="020B0502040204020203" pitchFamily="34" charset="0"/>
              </a:rPr>
              <a:t>ighest IMDB Score and Gross </a:t>
            </a:r>
            <a:r>
              <a:rPr lang="en-US" sz="2000" dirty="0">
                <a:latin typeface="Bahnschrift SemiBold" panose="020B0502040204020203" pitchFamily="34" charset="0"/>
              </a:rPr>
              <a:t>C</a:t>
            </a:r>
            <a:r>
              <a:rPr lang="en-US" sz="2000" dirty="0">
                <a:effectLst/>
                <a:latin typeface="Bahnschrift SemiBold" panose="020B0502040204020203" pitchFamily="34" charset="0"/>
              </a:rPr>
              <a:t>ollection of Movie</a:t>
            </a:r>
          </a:p>
          <a:p>
            <a:r>
              <a:rPr lang="en-US" sz="2000" dirty="0">
                <a:solidFill>
                  <a:schemeClr val="tx1">
                    <a:lumMod val="75000"/>
                    <a:lumOff val="25000"/>
                  </a:schemeClr>
                </a:solidFill>
                <a:latin typeface="Bahnschrift SemiBold" panose="020B0502040204020203" pitchFamily="34" charset="0"/>
              </a:rPr>
              <a:t>&amp;</a:t>
            </a:r>
          </a:p>
          <a:p>
            <a:r>
              <a:rPr lang="en-US" sz="2000" dirty="0">
                <a:solidFill>
                  <a:schemeClr val="tx1">
                    <a:lumMod val="75000"/>
                    <a:lumOff val="25000"/>
                  </a:schemeClr>
                </a:solidFill>
                <a:latin typeface="Bahnschrift SemiBold" panose="020B0502040204020203" pitchFamily="34" charset="0"/>
              </a:rPr>
              <a:t>In 1916, Having Lowest IMDB Score and Gross Collection of Movie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434164" y="1440832"/>
            <a:ext cx="4475748"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Highest IMDB Rating &amp; Gross By Year</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1642267" y="146059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1737022" y="1555348"/>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b="1" dirty="0"/>
              <a:t>Highest IMDB RATING &amp; GROSS BY YEAR</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pic>
        <p:nvPicPr>
          <p:cNvPr id="9" name="Picture 8">
            <a:extLst>
              <a:ext uri="{FF2B5EF4-FFF2-40B4-BE49-F238E27FC236}">
                <a16:creationId xmlns:a16="http://schemas.microsoft.com/office/drawing/2014/main" id="{62E51A78-0210-47C1-83A2-4680EBBF8BF8}"/>
              </a:ext>
            </a:extLst>
          </p:cNvPr>
          <p:cNvPicPr>
            <a:picLocks noChangeAspect="1"/>
          </p:cNvPicPr>
          <p:nvPr/>
        </p:nvPicPr>
        <p:blipFill>
          <a:blip r:embed="rId3"/>
          <a:stretch>
            <a:fillRect/>
          </a:stretch>
        </p:blipFill>
        <p:spPr>
          <a:xfrm>
            <a:off x="375385" y="1930125"/>
            <a:ext cx="6342808" cy="4042144"/>
          </a:xfrm>
          <a:prstGeom prst="rect">
            <a:avLst/>
          </a:prstGeom>
        </p:spPr>
      </p:pic>
    </p:spTree>
    <p:extLst>
      <p:ext uri="{BB962C8B-B14F-4D97-AF65-F5344CB8AC3E}">
        <p14:creationId xmlns:p14="http://schemas.microsoft.com/office/powerpoint/2010/main" val="3427904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20513">
        <p15:prstTrans prst="origami"/>
      </p:transition>
    </mc:Choice>
    <mc:Fallback xmlns="">
      <p:transition spd="slow" advTm="20513">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5188677" y="4617493"/>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a:xfrm>
            <a:off x="838200" y="525818"/>
            <a:ext cx="10515600" cy="387798"/>
          </a:xfrm>
        </p:spPr>
        <p:txBody>
          <a:bodyPr/>
          <a:lstStyle/>
          <a:p>
            <a:r>
              <a:rPr lang="en-US" sz="2800" dirty="0"/>
              <a:t>Top 15 </a:t>
            </a:r>
            <a:r>
              <a:rPr lang="en-US" sz="2800" dirty="0" err="1"/>
              <a:t>directorwise</a:t>
            </a:r>
            <a:r>
              <a:rPr lang="en-US" sz="2800" dirty="0"/>
              <a:t> movies of gross collection</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9" y="3398122"/>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3086632" y="3735067"/>
            <a:ext cx="5152128" cy="179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764702"/>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accent1"/>
                </a:solidFill>
                <a:effectLst/>
              </a:rPr>
              <a:t>Alice in Wonderland </a:t>
            </a:r>
            <a:r>
              <a:rPr lang="en-US" b="1" dirty="0">
                <a:solidFill>
                  <a:schemeClr val="accent1"/>
                </a:solidFill>
              </a:rPr>
              <a:t>H</a:t>
            </a:r>
            <a:r>
              <a:rPr lang="en-US" b="1" dirty="0">
                <a:solidFill>
                  <a:schemeClr val="accent1"/>
                </a:solidFill>
                <a:effectLst/>
              </a:rPr>
              <a:t>aving </a:t>
            </a:r>
            <a:r>
              <a:rPr lang="en-US" b="1" dirty="0">
                <a:solidFill>
                  <a:schemeClr val="accent1"/>
                </a:solidFill>
              </a:rPr>
              <a:t>H</a:t>
            </a:r>
            <a:r>
              <a:rPr lang="en-US" b="1" dirty="0">
                <a:solidFill>
                  <a:schemeClr val="accent1"/>
                </a:solidFill>
                <a:effectLst/>
              </a:rPr>
              <a:t>ighest </a:t>
            </a:r>
            <a:r>
              <a:rPr lang="en-US" b="1" dirty="0">
                <a:solidFill>
                  <a:schemeClr val="accent1"/>
                </a:solidFill>
              </a:rPr>
              <a:t>IMDB</a:t>
            </a:r>
            <a:r>
              <a:rPr lang="en-US" b="1" dirty="0">
                <a:solidFill>
                  <a:schemeClr val="accent1"/>
                </a:solidFill>
                <a:effectLst/>
              </a:rPr>
              <a:t> Score </a:t>
            </a:r>
            <a:endParaRPr lang="en-US" b="1" dirty="0">
              <a:solidFill>
                <a:schemeClr val="accent1"/>
              </a:solidFill>
            </a:endParaRPr>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393965"/>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Lorem ipsum dolor sit amet, consectetur adipiscing elit. Pellentesque sit amet feugiat mi. </a:t>
            </a:r>
          </a:p>
        </p:txBody>
      </p:sp>
      <p:sp>
        <p:nvSpPr>
          <p:cNvPr id="69" name="Freeform 3073" descr="This is an icon of a trophy.">
            <a:extLst>
              <a:ext uri="{FF2B5EF4-FFF2-40B4-BE49-F238E27FC236}">
                <a16:creationId xmlns:a16="http://schemas.microsoft.com/office/drawing/2014/main"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7">
            <a:extLst>
              <a:ext uri="{FF2B5EF4-FFF2-40B4-BE49-F238E27FC236}">
                <a16:creationId xmlns:a16="http://schemas.microsoft.com/office/drawing/2014/main" id="{7EEEA96B-D878-47EE-83E7-972CEFFAD5E2}"/>
              </a:ext>
            </a:extLst>
          </p:cNvPr>
          <p:cNvPicPr>
            <a:picLocks noChangeAspect="1"/>
          </p:cNvPicPr>
          <p:nvPr/>
        </p:nvPicPr>
        <p:blipFill>
          <a:blip r:embed="rId3"/>
          <a:stretch>
            <a:fillRect/>
          </a:stretch>
        </p:blipFill>
        <p:spPr>
          <a:xfrm>
            <a:off x="-1" y="1248671"/>
            <a:ext cx="5570255" cy="4870423"/>
          </a:xfrm>
          <a:prstGeom prst="rect">
            <a:avLst/>
          </a:prstGeom>
        </p:spPr>
      </p:pic>
      <p:sp>
        <p:nvSpPr>
          <p:cNvPr id="33" name="TextBox 47">
            <a:extLst>
              <a:ext uri="{FF2B5EF4-FFF2-40B4-BE49-F238E27FC236}">
                <a16:creationId xmlns:a16="http://schemas.microsoft.com/office/drawing/2014/main" id="{81B788DB-23D4-4E48-91B7-6AE044C28A64}"/>
              </a:ext>
            </a:extLst>
          </p:cNvPr>
          <p:cNvSpPr txBox="1"/>
          <p:nvPr/>
        </p:nvSpPr>
        <p:spPr>
          <a:xfrm>
            <a:off x="5998607" y="4696006"/>
            <a:ext cx="398955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solidFill>
                  <a:schemeClr val="accent1"/>
                </a:solidFill>
                <a:effectLst/>
              </a:rPr>
              <a:t>AmistadA</a:t>
            </a:r>
            <a:r>
              <a:rPr lang="en-US" b="1" dirty="0">
                <a:solidFill>
                  <a:schemeClr val="accent1"/>
                </a:solidFill>
                <a:effectLst/>
              </a:rPr>
              <a:t> Having Lowest IMDB Rating as Compare to Others.</a:t>
            </a:r>
            <a:endParaRPr lang="en-US" b="1" dirty="0">
              <a:solidFill>
                <a:schemeClr val="accent1"/>
              </a:solidFill>
            </a:endParaRPr>
          </a:p>
        </p:txBody>
      </p:sp>
    </p:spTree>
    <p:extLst>
      <p:ext uri="{BB962C8B-B14F-4D97-AF65-F5344CB8AC3E}">
        <p14:creationId xmlns:p14="http://schemas.microsoft.com/office/powerpoint/2010/main" val="877929975"/>
      </p:ext>
    </p:extLst>
  </p:cSld>
  <p:clrMapOvr>
    <a:masterClrMapping/>
  </p:clrMapOvr>
  <mc:AlternateContent xmlns:mc="http://schemas.openxmlformats.org/markup-compatibility/2006" xmlns:p14="http://schemas.microsoft.com/office/powerpoint/2010/main">
    <mc:Choice Requires="p14">
      <p:transition spd="slow" p14:dur="1600" advTm="23926">
        <p:blinds dir="vert"/>
      </p:transition>
    </mc:Choice>
    <mc:Fallback xmlns="">
      <p:transition spd="slow" advTm="23926">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a:xfrm>
            <a:off x="838200" y="548640"/>
            <a:ext cx="10515600" cy="475776"/>
          </a:xfrm>
        </p:spPr>
        <p:txBody>
          <a:bodyPr/>
          <a:lstStyle/>
          <a:p>
            <a:r>
              <a:rPr lang="en-US" dirty="0"/>
              <a:t>Average Gross of year</a:t>
            </a:r>
          </a:p>
        </p:txBody>
      </p:sp>
      <p:sp>
        <p:nvSpPr>
          <p:cNvPr id="3" name="Footer Placeholder 2">
            <a:extLst>
              <a:ext uri="{FF2B5EF4-FFF2-40B4-BE49-F238E27FC236}">
                <a16:creationId xmlns:a16="http://schemas.microsoft.com/office/drawing/2014/main" id="{7621D134-7BBF-451B-A631-5F4F57ABCF61}"/>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a:xfrm>
            <a:off x="11685069" y="548640"/>
            <a:ext cx="411682" cy="439098"/>
          </a:xfrm>
        </p:spPr>
        <p:txBody>
          <a:bodyPr/>
          <a:lstStyle/>
          <a:p>
            <a:fld id="{0FD50806-BABF-4915-9689-3B9956D1C75C}" type="slidenum">
              <a:rPr lang="en-US" smtClean="0"/>
              <a:pPr/>
              <a:t>7</a:t>
            </a:fld>
            <a:endParaRPr lang="en-US" dirty="0"/>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2018568"/>
            <a:ext cx="3114675" cy="301621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chemeClr val="accent4">
                    <a:lumMod val="85000"/>
                  </a:schemeClr>
                </a:solidFill>
                <a:effectLst/>
              </a:rPr>
              <a:t>In 2010, Highest Avg. of Total Gross is 5.867% </a:t>
            </a:r>
          </a:p>
          <a:p>
            <a:pPr algn="ctr"/>
            <a:r>
              <a:rPr lang="en-US" sz="2800" b="1" dirty="0">
                <a:solidFill>
                  <a:schemeClr val="accent4">
                    <a:lumMod val="85000"/>
                  </a:schemeClr>
                </a:solidFill>
              </a:rPr>
              <a:t>&amp; </a:t>
            </a:r>
          </a:p>
          <a:p>
            <a:pPr algn="ctr"/>
            <a:r>
              <a:rPr lang="en-US" sz="2800" b="1" dirty="0">
                <a:solidFill>
                  <a:schemeClr val="accent4">
                    <a:lumMod val="85000"/>
                  </a:schemeClr>
                </a:solidFill>
              </a:rPr>
              <a:t>In 1920, There is Lowest Avg. of Total Gross is 0.002%</a:t>
            </a:r>
            <a:endParaRPr lang="en-US" sz="2800" b="1" dirty="0">
              <a:solidFill>
                <a:schemeClr val="accent4">
                  <a:lumMod val="85000"/>
                </a:schemeClr>
              </a:solidFill>
              <a:effectLst/>
            </a:endParaRP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4494999" y="1545599"/>
            <a:ext cx="7601752"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99994EC8-90B6-49EB-8077-58D448D6F73F}"/>
              </a:ext>
            </a:extLst>
          </p:cNvPr>
          <p:cNvPicPr>
            <a:picLocks noChangeAspect="1"/>
          </p:cNvPicPr>
          <p:nvPr/>
        </p:nvPicPr>
        <p:blipFill>
          <a:blip r:embed="rId4"/>
          <a:stretch>
            <a:fillRect/>
          </a:stretch>
        </p:blipFill>
        <p:spPr>
          <a:xfrm>
            <a:off x="4768239" y="1768456"/>
            <a:ext cx="7052033" cy="3002145"/>
          </a:xfrm>
          <a:prstGeom prst="rect">
            <a:avLst/>
          </a:prstGeom>
        </p:spPr>
      </p:pic>
    </p:spTree>
    <p:extLst>
      <p:ext uri="{BB962C8B-B14F-4D97-AF65-F5344CB8AC3E}">
        <p14:creationId xmlns:p14="http://schemas.microsoft.com/office/powerpoint/2010/main" val="3371080236"/>
      </p:ext>
    </p:extLst>
  </p:cSld>
  <p:clrMapOvr>
    <a:masterClrMapping/>
  </p:clrMapOvr>
  <mc:AlternateContent xmlns:mc="http://schemas.openxmlformats.org/markup-compatibility/2006" xmlns:p14="http://schemas.microsoft.com/office/powerpoint/2010/main">
    <mc:Choice Requires="p14">
      <p:transition spd="slow" p14:dur="1200" advTm="24460">
        <p:dissolve/>
      </p:transition>
    </mc:Choice>
    <mc:Fallback xmlns="">
      <p:transition spd="slow" advTm="24460">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1735756" y="857318"/>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92861" y="1270258"/>
            <a:ext cx="3892448" cy="4296071"/>
            <a:chOff x="7792861" y="1319560"/>
            <a:chExt cx="3892448" cy="4296071"/>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1508533"/>
              <a:ext cx="3892448" cy="393954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chemeClr val="accent4">
                      <a:lumMod val="85000"/>
                    </a:schemeClr>
                  </a:solidFill>
                  <a:effectLst/>
                </a:rPr>
                <a:t>USA having highest Gross collection and movie reviews</a:t>
              </a:r>
            </a:p>
            <a:p>
              <a:pPr algn="ctr"/>
              <a:r>
                <a:rPr lang="en-US" sz="3200" b="1" dirty="0">
                  <a:solidFill>
                    <a:schemeClr val="accent4">
                      <a:lumMod val="85000"/>
                    </a:schemeClr>
                  </a:solidFill>
                </a:rPr>
                <a:t>&amp; </a:t>
              </a:r>
            </a:p>
            <a:p>
              <a:pPr algn="ctr"/>
              <a:r>
                <a:rPr lang="en-US" sz="3200" b="1" dirty="0">
                  <a:solidFill>
                    <a:schemeClr val="accent4">
                      <a:lumMod val="85000"/>
                    </a:schemeClr>
                  </a:solidFill>
                </a:rPr>
                <a:t>ICELAND having Lowest Gross Collection &amp; Movie Reviews</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4" y="1319560"/>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615631"/>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86757"/>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9" name="TextBox 58">
            <a:extLst>
              <a:ext uri="{FF2B5EF4-FFF2-40B4-BE49-F238E27FC236}">
                <a16:creationId xmlns:a16="http://schemas.microsoft.com/office/drawing/2014/main" id="{8A75EED1-4A3D-405C-8E04-18EEE7E64A68}"/>
              </a:ext>
            </a:extLst>
          </p:cNvPr>
          <p:cNvSpPr txBox="1"/>
          <p:nvPr/>
        </p:nvSpPr>
        <p:spPr>
          <a:xfrm>
            <a:off x="305346" y="118136"/>
            <a:ext cx="6886874" cy="830997"/>
          </a:xfrm>
          <a:prstGeom prst="rect">
            <a:avLst/>
          </a:prstGeom>
          <a:noFill/>
        </p:spPr>
        <p:txBody>
          <a:bodyPr wrap="square">
            <a:spAutoFit/>
          </a:bodyPr>
          <a:lstStyle/>
          <a:p>
            <a:r>
              <a:rPr lang="en-US" sz="2400" dirty="0">
                <a:latin typeface="+mj-lt"/>
              </a:rPr>
              <a:t>COUNTRYWISE MOVIES REVIEWS &amp; GROSS COLLECTION</a:t>
            </a:r>
            <a:endParaRPr lang="en-IN" sz="2400" dirty="0">
              <a:latin typeface="+mj-lt"/>
            </a:endParaRPr>
          </a:p>
        </p:txBody>
      </p:sp>
      <p:pic>
        <p:nvPicPr>
          <p:cNvPr id="9" name="Picture 8">
            <a:extLst>
              <a:ext uri="{FF2B5EF4-FFF2-40B4-BE49-F238E27FC236}">
                <a16:creationId xmlns:a16="http://schemas.microsoft.com/office/drawing/2014/main" id="{BE050B2E-5101-4F32-B43B-7A08A48CC519}"/>
              </a:ext>
            </a:extLst>
          </p:cNvPr>
          <p:cNvPicPr>
            <a:picLocks noChangeAspect="1"/>
          </p:cNvPicPr>
          <p:nvPr/>
        </p:nvPicPr>
        <p:blipFill>
          <a:blip r:embed="rId5"/>
          <a:stretch>
            <a:fillRect/>
          </a:stretch>
        </p:blipFill>
        <p:spPr>
          <a:xfrm>
            <a:off x="398032" y="1169492"/>
            <a:ext cx="6888137" cy="4757962"/>
          </a:xfrm>
          <a:prstGeom prst="rect">
            <a:avLst/>
          </a:prstGeom>
        </p:spPr>
      </p:pic>
      <p:sp>
        <p:nvSpPr>
          <p:cNvPr id="61" name="Slide Number Placeholder 3">
            <a:extLst>
              <a:ext uri="{FF2B5EF4-FFF2-40B4-BE49-F238E27FC236}">
                <a16:creationId xmlns:a16="http://schemas.microsoft.com/office/drawing/2014/main" id="{F7B95A8B-7D63-46F5-9995-447B79422389}"/>
              </a:ext>
            </a:extLst>
          </p:cNvPr>
          <p:cNvSpPr>
            <a:spLocks noGrp="1"/>
          </p:cNvSpPr>
          <p:nvPr>
            <p:ph type="sldNum" sz="quarter" idx="12"/>
          </p:nvPr>
        </p:nvSpPr>
        <p:spPr>
          <a:xfrm>
            <a:off x="11685069" y="548640"/>
            <a:ext cx="411682" cy="439098"/>
          </a:xfrm>
        </p:spPr>
        <p:txBody>
          <a:bodyPr/>
          <a:lstStyle/>
          <a:p>
            <a:fld id="{0FD50806-BABF-4915-9689-3B9956D1C75C}" type="slidenum">
              <a:rPr lang="en-US" smtClean="0"/>
              <a:pPr/>
              <a:t>8</a:t>
            </a:fld>
            <a:endParaRPr lang="en-US" dirty="0"/>
          </a:p>
        </p:txBody>
      </p:sp>
    </p:spTree>
    <p:extLst>
      <p:ext uri="{BB962C8B-B14F-4D97-AF65-F5344CB8AC3E}">
        <p14:creationId xmlns:p14="http://schemas.microsoft.com/office/powerpoint/2010/main" val="2044100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234">
        <p15:prstTrans prst="pageCurlDouble"/>
      </p:transition>
    </mc:Choice>
    <mc:Fallback xmlns="">
      <p:transition spd="slow" advTm="2023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91974D-94F5-468A-87AC-B7EFF95696CC}"/>
              </a:ext>
            </a:extLst>
          </p:cNvPr>
          <p:cNvSpPr/>
          <p:nvPr/>
        </p:nvSpPr>
        <p:spPr>
          <a:xfrm>
            <a:off x="0" y="1116246"/>
            <a:ext cx="12192000" cy="5295901"/>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dirty="0"/>
              <a:t>Upcoming Deposits</a:t>
            </a:r>
          </a:p>
        </p:txBody>
      </p:sp>
      <p:sp>
        <p:nvSpPr>
          <p:cNvPr id="2" name="Title 1">
            <a:extLst>
              <a:ext uri="{FF2B5EF4-FFF2-40B4-BE49-F238E27FC236}">
                <a16:creationId xmlns:a16="http://schemas.microsoft.com/office/drawing/2014/main" id="{CA98AD67-5AA4-441A-BB82-472C288413F8}"/>
              </a:ext>
            </a:extLst>
          </p:cNvPr>
          <p:cNvSpPr>
            <a:spLocks noGrp="1"/>
          </p:cNvSpPr>
          <p:nvPr>
            <p:ph type="title"/>
          </p:nvPr>
        </p:nvSpPr>
        <p:spPr/>
        <p:txBody>
          <a:bodyPr/>
          <a:lstStyle/>
          <a:p>
            <a:r>
              <a:rPr lang="en-US" dirty="0"/>
              <a:t>dashboard</a:t>
            </a:r>
          </a:p>
        </p:txBody>
      </p:sp>
      <p:sp>
        <p:nvSpPr>
          <p:cNvPr id="3" name="Footer Placeholder 2">
            <a:extLst>
              <a:ext uri="{FF2B5EF4-FFF2-40B4-BE49-F238E27FC236}">
                <a16:creationId xmlns:a16="http://schemas.microsoft.com/office/drawing/2014/main" id="{5E529D36-DA44-4B35-931C-00DBA5384AB0}"/>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FF6CA378-A42F-4D9C-A19A-0115D50F38CC}"/>
              </a:ext>
            </a:extLst>
          </p:cNvPr>
          <p:cNvSpPr>
            <a:spLocks noGrp="1"/>
          </p:cNvSpPr>
          <p:nvPr>
            <p:ph type="sldNum" sz="quarter" idx="12"/>
          </p:nvPr>
        </p:nvSpPr>
        <p:spPr/>
        <p:txBody>
          <a:bodyPr/>
          <a:lstStyle/>
          <a:p>
            <a:fld id="{0FD50806-BABF-4915-9689-3B9956D1C75C}" type="slidenum">
              <a:rPr lang="en-US" smtClean="0"/>
              <a:pPr/>
              <a:t>9</a:t>
            </a:fld>
            <a:endParaRPr lang="en-US" dirty="0"/>
          </a:p>
        </p:txBody>
      </p:sp>
      <p:grpSp>
        <p:nvGrpSpPr>
          <p:cNvPr id="12" name="Group 11" descr="This is an icon of coins.">
            <a:extLst>
              <a:ext uri="{FF2B5EF4-FFF2-40B4-BE49-F238E27FC236}">
                <a16:creationId xmlns:a16="http://schemas.microsoft.com/office/drawing/2014/main" id="{75301E57-A6A4-4748-B362-9BA17072ED18}"/>
              </a:ext>
            </a:extLst>
          </p:cNvPr>
          <p:cNvGrpSpPr/>
          <p:nvPr/>
        </p:nvGrpSpPr>
        <p:grpSpPr>
          <a:xfrm>
            <a:off x="1870641" y="1439094"/>
            <a:ext cx="287338" cy="263526"/>
            <a:chOff x="3171825" y="1368425"/>
            <a:chExt cx="287338" cy="263526"/>
          </a:xfrm>
          <a:solidFill>
            <a:schemeClr val="bg1"/>
          </a:solidFill>
        </p:grpSpPr>
        <p:sp>
          <p:nvSpPr>
            <p:cNvPr id="13" name="Freeform 466">
              <a:extLst>
                <a:ext uri="{FF2B5EF4-FFF2-40B4-BE49-F238E27FC236}">
                  <a16:creationId xmlns:a16="http://schemas.microsoft.com/office/drawing/2014/main" id="{385D5C6F-FE82-4E8C-8542-1BECD761D29C}"/>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67">
              <a:extLst>
                <a:ext uri="{FF2B5EF4-FFF2-40B4-BE49-F238E27FC236}">
                  <a16:creationId xmlns:a16="http://schemas.microsoft.com/office/drawing/2014/main" id="{3F4AD88D-507E-4EB6-B578-88060D4CF4D0}"/>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68">
              <a:extLst>
                <a:ext uri="{FF2B5EF4-FFF2-40B4-BE49-F238E27FC236}">
                  <a16:creationId xmlns:a16="http://schemas.microsoft.com/office/drawing/2014/main" id="{25BE5FD6-A410-4824-9697-31FCF7983B6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69">
              <a:extLst>
                <a:ext uri="{FF2B5EF4-FFF2-40B4-BE49-F238E27FC236}">
                  <a16:creationId xmlns:a16="http://schemas.microsoft.com/office/drawing/2014/main" id="{70C956FB-1840-44F1-8377-516D0A87B7F1}"/>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70">
              <a:extLst>
                <a:ext uri="{FF2B5EF4-FFF2-40B4-BE49-F238E27FC236}">
                  <a16:creationId xmlns:a16="http://schemas.microsoft.com/office/drawing/2014/main" id="{31F34C55-620E-437B-84B4-9120D2B173BC}"/>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1">
              <a:extLst>
                <a:ext uri="{FF2B5EF4-FFF2-40B4-BE49-F238E27FC236}">
                  <a16:creationId xmlns:a16="http://schemas.microsoft.com/office/drawing/2014/main" id="{18397A4D-BBCC-464A-A388-9BDBF3FBC0C7}"/>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72">
              <a:extLst>
                <a:ext uri="{FF2B5EF4-FFF2-40B4-BE49-F238E27FC236}">
                  <a16:creationId xmlns:a16="http://schemas.microsoft.com/office/drawing/2014/main" id="{196FE97D-77A1-4D52-A288-82512B28D84C}"/>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73">
              <a:extLst>
                <a:ext uri="{FF2B5EF4-FFF2-40B4-BE49-F238E27FC236}">
                  <a16:creationId xmlns:a16="http://schemas.microsoft.com/office/drawing/2014/main" id="{AEEC57E4-9646-4A44-BD9D-7456C262463A}"/>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474">
              <a:extLst>
                <a:ext uri="{FF2B5EF4-FFF2-40B4-BE49-F238E27FC236}">
                  <a16:creationId xmlns:a16="http://schemas.microsoft.com/office/drawing/2014/main" id="{3033CFA5-C735-49A7-99D6-6BC7D8DA018E}"/>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475">
              <a:extLst>
                <a:ext uri="{FF2B5EF4-FFF2-40B4-BE49-F238E27FC236}">
                  <a16:creationId xmlns:a16="http://schemas.microsoft.com/office/drawing/2014/main" id="{065F74B0-847F-49F5-9074-1CED108D176F}"/>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76">
              <a:extLst>
                <a:ext uri="{FF2B5EF4-FFF2-40B4-BE49-F238E27FC236}">
                  <a16:creationId xmlns:a16="http://schemas.microsoft.com/office/drawing/2014/main" id="{DB22E8D4-6BB2-4D40-BB88-1C39D4F8EBBD}"/>
                </a:ext>
              </a:extLst>
            </p:cNvPr>
            <p:cNvSpPr>
              <a:spLocks/>
            </p:cNvSpPr>
            <p:nvPr/>
          </p:nvSpPr>
          <p:spPr bwMode="auto">
            <a:xfrm>
              <a:off x="3249613" y="1408113"/>
              <a:ext cx="47625" cy="33338"/>
            </a:xfrm>
            <a:custGeom>
              <a:avLst/>
              <a:gdLst>
                <a:gd name="T0" fmla="*/ 0 w 150"/>
                <a:gd name="T1" fmla="*/ 105 h 105"/>
                <a:gd name="T2" fmla="*/ 105 w 150"/>
                <a:gd name="T3" fmla="*/ 105 h 105"/>
                <a:gd name="T4" fmla="*/ 150 w 150"/>
                <a:gd name="T5" fmla="*/ 105 h 105"/>
                <a:gd name="T6" fmla="*/ 150 w 150"/>
                <a:gd name="T7" fmla="*/ 0 h 105"/>
                <a:gd name="T8" fmla="*/ 75 w 150"/>
                <a:gd name="T9" fmla="*/ 0 h 105"/>
                <a:gd name="T10" fmla="*/ 0 w 150"/>
                <a:gd name="T11" fmla="*/ 0 h 105"/>
                <a:gd name="T12" fmla="*/ 0 w 150"/>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0" y="105"/>
                  </a:moveTo>
                  <a:lnTo>
                    <a:pt x="105" y="105"/>
                  </a:lnTo>
                  <a:lnTo>
                    <a:pt x="150" y="105"/>
                  </a:lnTo>
                  <a:lnTo>
                    <a:pt x="150"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478">
              <a:extLst>
                <a:ext uri="{FF2B5EF4-FFF2-40B4-BE49-F238E27FC236}">
                  <a16:creationId xmlns:a16="http://schemas.microsoft.com/office/drawing/2014/main" id="{87F52D03-CB49-4783-A300-614548CAD092}"/>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479">
              <a:extLst>
                <a:ext uri="{FF2B5EF4-FFF2-40B4-BE49-F238E27FC236}">
                  <a16:creationId xmlns:a16="http://schemas.microsoft.com/office/drawing/2014/main" id="{DBADE0C6-806F-47B9-9C52-13B9C417A824}"/>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480">
              <a:extLst>
                <a:ext uri="{FF2B5EF4-FFF2-40B4-BE49-F238E27FC236}">
                  <a16:creationId xmlns:a16="http://schemas.microsoft.com/office/drawing/2014/main" id="{C8E574A7-2E84-4B27-8D39-E8F428DC11A5}"/>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81">
              <a:extLst>
                <a:ext uri="{FF2B5EF4-FFF2-40B4-BE49-F238E27FC236}">
                  <a16:creationId xmlns:a16="http://schemas.microsoft.com/office/drawing/2014/main" id="{8B0D6F72-7A5D-4B7E-BC3D-3CDDA28ECDDB}"/>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482">
              <a:extLst>
                <a:ext uri="{FF2B5EF4-FFF2-40B4-BE49-F238E27FC236}">
                  <a16:creationId xmlns:a16="http://schemas.microsoft.com/office/drawing/2014/main" id="{A018FEA5-42F8-45D6-903D-DEDCEE104CF3}"/>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483">
              <a:extLst>
                <a:ext uri="{FF2B5EF4-FFF2-40B4-BE49-F238E27FC236}">
                  <a16:creationId xmlns:a16="http://schemas.microsoft.com/office/drawing/2014/main" id="{9420C61C-BD63-442B-856D-C607C2060E72}"/>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484">
              <a:extLst>
                <a:ext uri="{FF2B5EF4-FFF2-40B4-BE49-F238E27FC236}">
                  <a16:creationId xmlns:a16="http://schemas.microsoft.com/office/drawing/2014/main" id="{71355AF3-97FA-44F4-8CED-39EABD799716}"/>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485">
              <a:extLst>
                <a:ext uri="{FF2B5EF4-FFF2-40B4-BE49-F238E27FC236}">
                  <a16:creationId xmlns:a16="http://schemas.microsoft.com/office/drawing/2014/main" id="{1D1D6786-F147-423B-8681-E0DF2232874B}"/>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486">
              <a:extLst>
                <a:ext uri="{FF2B5EF4-FFF2-40B4-BE49-F238E27FC236}">
                  <a16:creationId xmlns:a16="http://schemas.microsoft.com/office/drawing/2014/main" id="{7EF27FE8-5FBD-4924-9F78-02B9C47D56D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87">
              <a:extLst>
                <a:ext uri="{FF2B5EF4-FFF2-40B4-BE49-F238E27FC236}">
                  <a16:creationId xmlns:a16="http://schemas.microsoft.com/office/drawing/2014/main" id="{CF46FD9E-E244-467B-8525-9D7D4A9D1B80}"/>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88">
              <a:extLst>
                <a:ext uri="{FF2B5EF4-FFF2-40B4-BE49-F238E27FC236}">
                  <a16:creationId xmlns:a16="http://schemas.microsoft.com/office/drawing/2014/main" id="{88D57E34-34BA-47A7-98D6-DB982DAFEA35}"/>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89">
              <a:extLst>
                <a:ext uri="{FF2B5EF4-FFF2-40B4-BE49-F238E27FC236}">
                  <a16:creationId xmlns:a16="http://schemas.microsoft.com/office/drawing/2014/main" id="{F30E7BFE-901E-4881-9F33-4F3776C879FD}"/>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490">
              <a:extLst>
                <a:ext uri="{FF2B5EF4-FFF2-40B4-BE49-F238E27FC236}">
                  <a16:creationId xmlns:a16="http://schemas.microsoft.com/office/drawing/2014/main" id="{3B4BB294-3F58-429D-AD93-7B23F68F0B5D}"/>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491">
              <a:extLst>
                <a:ext uri="{FF2B5EF4-FFF2-40B4-BE49-F238E27FC236}">
                  <a16:creationId xmlns:a16="http://schemas.microsoft.com/office/drawing/2014/main" id="{8322FD8B-1448-4FFE-A201-5D316158652D}"/>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492">
              <a:extLst>
                <a:ext uri="{FF2B5EF4-FFF2-40B4-BE49-F238E27FC236}">
                  <a16:creationId xmlns:a16="http://schemas.microsoft.com/office/drawing/2014/main" id="{EE943E9D-D099-460E-BED6-3461B3C982CE}"/>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493">
              <a:extLst>
                <a:ext uri="{FF2B5EF4-FFF2-40B4-BE49-F238E27FC236}">
                  <a16:creationId xmlns:a16="http://schemas.microsoft.com/office/drawing/2014/main" id="{72E69C20-B8DF-4566-BBFE-E0C94A5C2D26}"/>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494">
              <a:extLst>
                <a:ext uri="{FF2B5EF4-FFF2-40B4-BE49-F238E27FC236}">
                  <a16:creationId xmlns:a16="http://schemas.microsoft.com/office/drawing/2014/main" id="{3EF09789-E73A-4CFB-9FCF-08DA00003161}"/>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95">
              <a:extLst>
                <a:ext uri="{FF2B5EF4-FFF2-40B4-BE49-F238E27FC236}">
                  <a16:creationId xmlns:a16="http://schemas.microsoft.com/office/drawing/2014/main" id="{35F9925A-D080-4D49-928B-2EF534E31D1C}"/>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96">
              <a:extLst>
                <a:ext uri="{FF2B5EF4-FFF2-40B4-BE49-F238E27FC236}">
                  <a16:creationId xmlns:a16="http://schemas.microsoft.com/office/drawing/2014/main" id="{4D7DF8E6-7B8D-412C-9307-FAE2CA5C8236}"/>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4" name="Rectangle 43">
            <a:extLst>
              <a:ext uri="{FF2B5EF4-FFF2-40B4-BE49-F238E27FC236}">
                <a16:creationId xmlns:a16="http://schemas.microsoft.com/office/drawing/2014/main" id="{0168AE60-C71A-4B80-811C-CAC02ADD32C2}"/>
              </a:ext>
            </a:extLst>
          </p:cNvPr>
          <p:cNvSpPr/>
          <p:nvPr/>
        </p:nvSpPr>
        <p:spPr>
          <a:xfrm>
            <a:off x="4686300" y="2768999"/>
            <a:ext cx="2819400" cy="600164"/>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400" dirty="0">
                <a:solidFill>
                  <a:schemeClr val="bg1"/>
                </a:solidFill>
              </a:rPr>
              <a:t>35.41% from last week</a:t>
            </a:r>
          </a:p>
          <a:p>
            <a:pPr marL="174625" indent="-174625">
              <a:spcBef>
                <a:spcPts val="600"/>
              </a:spcBef>
              <a:buFont typeface="Segoe UI Light" panose="020B0502040204020203" pitchFamily="34" charset="0"/>
              <a:buChar char="›"/>
            </a:pPr>
            <a:r>
              <a:rPr lang="en-US" sz="1400" dirty="0">
                <a:solidFill>
                  <a:schemeClr val="bg1"/>
                </a:solidFill>
              </a:rPr>
              <a:t>29.47% from 6 months ago</a:t>
            </a:r>
          </a:p>
        </p:txBody>
      </p:sp>
      <p:grpSp>
        <p:nvGrpSpPr>
          <p:cNvPr id="82" name="Group 81" descr="This is an icon of a cash register.">
            <a:extLst>
              <a:ext uri="{FF2B5EF4-FFF2-40B4-BE49-F238E27FC236}">
                <a16:creationId xmlns:a16="http://schemas.microsoft.com/office/drawing/2014/main" id="{B98E995E-9B1D-4A56-ACB0-682E15B8ABE6}"/>
              </a:ext>
            </a:extLst>
          </p:cNvPr>
          <p:cNvGrpSpPr/>
          <p:nvPr/>
        </p:nvGrpSpPr>
        <p:grpSpPr>
          <a:xfrm>
            <a:off x="5952331" y="1427188"/>
            <a:ext cx="287338" cy="287338"/>
            <a:chOff x="304800" y="771525"/>
            <a:chExt cx="287338" cy="287338"/>
          </a:xfrm>
          <a:solidFill>
            <a:schemeClr val="bg1"/>
          </a:solidFill>
        </p:grpSpPr>
        <p:sp>
          <p:nvSpPr>
            <p:cNvPr id="83" name="Freeform 321">
              <a:extLst>
                <a:ext uri="{FF2B5EF4-FFF2-40B4-BE49-F238E27FC236}">
                  <a16:creationId xmlns:a16="http://schemas.microsoft.com/office/drawing/2014/main" id="{F92A0E3D-9293-4005-9591-93C80117F133}"/>
                </a:ext>
              </a:extLst>
            </p:cNvPr>
            <p:cNvSpPr>
              <a:spLocks noEditPoints="1"/>
            </p:cNvSpPr>
            <p:nvPr/>
          </p:nvSpPr>
          <p:spPr bwMode="auto">
            <a:xfrm>
              <a:off x="306388" y="923925"/>
              <a:ext cx="284163" cy="68263"/>
            </a:xfrm>
            <a:custGeom>
              <a:avLst/>
              <a:gdLst>
                <a:gd name="T0" fmla="*/ 694 w 895"/>
                <a:gd name="T1" fmla="*/ 159 h 211"/>
                <a:gd name="T2" fmla="*/ 657 w 895"/>
                <a:gd name="T3" fmla="*/ 159 h 211"/>
                <a:gd name="T4" fmla="*/ 657 w 895"/>
                <a:gd name="T5" fmla="*/ 122 h 211"/>
                <a:gd name="T6" fmla="*/ 694 w 895"/>
                <a:gd name="T7" fmla="*/ 122 h 211"/>
                <a:gd name="T8" fmla="*/ 694 w 895"/>
                <a:gd name="T9" fmla="*/ 159 h 211"/>
                <a:gd name="T10" fmla="*/ 637 w 895"/>
                <a:gd name="T11" fmla="*/ 103 h 211"/>
                <a:gd name="T12" fmla="*/ 600 w 895"/>
                <a:gd name="T13" fmla="*/ 103 h 211"/>
                <a:gd name="T14" fmla="*/ 600 w 895"/>
                <a:gd name="T15" fmla="*/ 65 h 211"/>
                <a:gd name="T16" fmla="*/ 637 w 895"/>
                <a:gd name="T17" fmla="*/ 65 h 211"/>
                <a:gd name="T18" fmla="*/ 637 w 895"/>
                <a:gd name="T19" fmla="*/ 103 h 211"/>
                <a:gd name="T20" fmla="*/ 581 w 895"/>
                <a:gd name="T21" fmla="*/ 159 h 211"/>
                <a:gd name="T22" fmla="*/ 543 w 895"/>
                <a:gd name="T23" fmla="*/ 159 h 211"/>
                <a:gd name="T24" fmla="*/ 543 w 895"/>
                <a:gd name="T25" fmla="*/ 122 h 211"/>
                <a:gd name="T26" fmla="*/ 581 w 895"/>
                <a:gd name="T27" fmla="*/ 122 h 211"/>
                <a:gd name="T28" fmla="*/ 581 w 895"/>
                <a:gd name="T29" fmla="*/ 159 h 211"/>
                <a:gd name="T30" fmla="*/ 524 w 895"/>
                <a:gd name="T31" fmla="*/ 103 h 211"/>
                <a:gd name="T32" fmla="*/ 485 w 895"/>
                <a:gd name="T33" fmla="*/ 103 h 211"/>
                <a:gd name="T34" fmla="*/ 485 w 895"/>
                <a:gd name="T35" fmla="*/ 65 h 211"/>
                <a:gd name="T36" fmla="*/ 524 w 895"/>
                <a:gd name="T37" fmla="*/ 65 h 211"/>
                <a:gd name="T38" fmla="*/ 524 w 895"/>
                <a:gd name="T39" fmla="*/ 103 h 211"/>
                <a:gd name="T40" fmla="*/ 467 w 895"/>
                <a:gd name="T41" fmla="*/ 159 h 211"/>
                <a:gd name="T42" fmla="*/ 428 w 895"/>
                <a:gd name="T43" fmla="*/ 159 h 211"/>
                <a:gd name="T44" fmla="*/ 428 w 895"/>
                <a:gd name="T45" fmla="*/ 122 h 211"/>
                <a:gd name="T46" fmla="*/ 467 w 895"/>
                <a:gd name="T47" fmla="*/ 122 h 211"/>
                <a:gd name="T48" fmla="*/ 467 w 895"/>
                <a:gd name="T49" fmla="*/ 159 h 211"/>
                <a:gd name="T50" fmla="*/ 410 w 895"/>
                <a:gd name="T51" fmla="*/ 103 h 211"/>
                <a:gd name="T52" fmla="*/ 371 w 895"/>
                <a:gd name="T53" fmla="*/ 103 h 211"/>
                <a:gd name="T54" fmla="*/ 371 w 895"/>
                <a:gd name="T55" fmla="*/ 65 h 211"/>
                <a:gd name="T56" fmla="*/ 410 w 895"/>
                <a:gd name="T57" fmla="*/ 65 h 211"/>
                <a:gd name="T58" fmla="*/ 410 w 895"/>
                <a:gd name="T59" fmla="*/ 103 h 211"/>
                <a:gd name="T60" fmla="*/ 353 w 895"/>
                <a:gd name="T61" fmla="*/ 159 h 211"/>
                <a:gd name="T62" fmla="*/ 315 w 895"/>
                <a:gd name="T63" fmla="*/ 159 h 211"/>
                <a:gd name="T64" fmla="*/ 315 w 895"/>
                <a:gd name="T65" fmla="*/ 122 h 211"/>
                <a:gd name="T66" fmla="*/ 353 w 895"/>
                <a:gd name="T67" fmla="*/ 122 h 211"/>
                <a:gd name="T68" fmla="*/ 353 w 895"/>
                <a:gd name="T69" fmla="*/ 159 h 211"/>
                <a:gd name="T70" fmla="*/ 295 w 895"/>
                <a:gd name="T71" fmla="*/ 103 h 211"/>
                <a:gd name="T72" fmla="*/ 258 w 895"/>
                <a:gd name="T73" fmla="*/ 103 h 211"/>
                <a:gd name="T74" fmla="*/ 258 w 895"/>
                <a:gd name="T75" fmla="*/ 65 h 211"/>
                <a:gd name="T76" fmla="*/ 295 w 895"/>
                <a:gd name="T77" fmla="*/ 65 h 211"/>
                <a:gd name="T78" fmla="*/ 295 w 895"/>
                <a:gd name="T79" fmla="*/ 103 h 211"/>
                <a:gd name="T80" fmla="*/ 238 w 895"/>
                <a:gd name="T81" fmla="*/ 159 h 211"/>
                <a:gd name="T82" fmla="*/ 201 w 895"/>
                <a:gd name="T83" fmla="*/ 159 h 211"/>
                <a:gd name="T84" fmla="*/ 201 w 895"/>
                <a:gd name="T85" fmla="*/ 122 h 211"/>
                <a:gd name="T86" fmla="*/ 238 w 895"/>
                <a:gd name="T87" fmla="*/ 122 h 211"/>
                <a:gd name="T88" fmla="*/ 238 w 895"/>
                <a:gd name="T89" fmla="*/ 159 h 211"/>
                <a:gd name="T90" fmla="*/ 815 w 895"/>
                <a:gd name="T91" fmla="*/ 0 h 211"/>
                <a:gd name="T92" fmla="*/ 80 w 895"/>
                <a:gd name="T93" fmla="*/ 0 h 211"/>
                <a:gd name="T94" fmla="*/ 0 w 895"/>
                <a:gd name="T95" fmla="*/ 211 h 211"/>
                <a:gd name="T96" fmla="*/ 895 w 895"/>
                <a:gd name="T97" fmla="*/ 211 h 211"/>
                <a:gd name="T98" fmla="*/ 815 w 895"/>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5" h="211">
                  <a:moveTo>
                    <a:pt x="694" y="159"/>
                  </a:moveTo>
                  <a:lnTo>
                    <a:pt x="657" y="159"/>
                  </a:lnTo>
                  <a:lnTo>
                    <a:pt x="657" y="122"/>
                  </a:lnTo>
                  <a:lnTo>
                    <a:pt x="694" y="122"/>
                  </a:lnTo>
                  <a:lnTo>
                    <a:pt x="694" y="159"/>
                  </a:lnTo>
                  <a:close/>
                  <a:moveTo>
                    <a:pt x="637" y="103"/>
                  </a:moveTo>
                  <a:lnTo>
                    <a:pt x="600" y="103"/>
                  </a:lnTo>
                  <a:lnTo>
                    <a:pt x="600" y="65"/>
                  </a:lnTo>
                  <a:lnTo>
                    <a:pt x="637" y="65"/>
                  </a:lnTo>
                  <a:lnTo>
                    <a:pt x="637" y="103"/>
                  </a:lnTo>
                  <a:close/>
                  <a:moveTo>
                    <a:pt x="581" y="159"/>
                  </a:moveTo>
                  <a:lnTo>
                    <a:pt x="543" y="159"/>
                  </a:lnTo>
                  <a:lnTo>
                    <a:pt x="543" y="122"/>
                  </a:lnTo>
                  <a:lnTo>
                    <a:pt x="581" y="122"/>
                  </a:lnTo>
                  <a:lnTo>
                    <a:pt x="581" y="159"/>
                  </a:lnTo>
                  <a:close/>
                  <a:moveTo>
                    <a:pt x="524" y="103"/>
                  </a:moveTo>
                  <a:lnTo>
                    <a:pt x="485" y="103"/>
                  </a:lnTo>
                  <a:lnTo>
                    <a:pt x="485" y="65"/>
                  </a:lnTo>
                  <a:lnTo>
                    <a:pt x="524" y="65"/>
                  </a:lnTo>
                  <a:lnTo>
                    <a:pt x="524" y="103"/>
                  </a:lnTo>
                  <a:close/>
                  <a:moveTo>
                    <a:pt x="467" y="159"/>
                  </a:moveTo>
                  <a:lnTo>
                    <a:pt x="428" y="159"/>
                  </a:lnTo>
                  <a:lnTo>
                    <a:pt x="428" y="122"/>
                  </a:lnTo>
                  <a:lnTo>
                    <a:pt x="467" y="122"/>
                  </a:lnTo>
                  <a:lnTo>
                    <a:pt x="467" y="159"/>
                  </a:lnTo>
                  <a:close/>
                  <a:moveTo>
                    <a:pt x="410" y="103"/>
                  </a:moveTo>
                  <a:lnTo>
                    <a:pt x="371" y="103"/>
                  </a:lnTo>
                  <a:lnTo>
                    <a:pt x="371" y="65"/>
                  </a:lnTo>
                  <a:lnTo>
                    <a:pt x="410" y="65"/>
                  </a:lnTo>
                  <a:lnTo>
                    <a:pt x="410" y="103"/>
                  </a:lnTo>
                  <a:close/>
                  <a:moveTo>
                    <a:pt x="353" y="159"/>
                  </a:moveTo>
                  <a:lnTo>
                    <a:pt x="315" y="159"/>
                  </a:lnTo>
                  <a:lnTo>
                    <a:pt x="315" y="122"/>
                  </a:lnTo>
                  <a:lnTo>
                    <a:pt x="353" y="122"/>
                  </a:lnTo>
                  <a:lnTo>
                    <a:pt x="353" y="159"/>
                  </a:lnTo>
                  <a:close/>
                  <a:moveTo>
                    <a:pt x="295" y="103"/>
                  </a:moveTo>
                  <a:lnTo>
                    <a:pt x="258" y="103"/>
                  </a:lnTo>
                  <a:lnTo>
                    <a:pt x="258" y="65"/>
                  </a:lnTo>
                  <a:lnTo>
                    <a:pt x="295" y="65"/>
                  </a:lnTo>
                  <a:lnTo>
                    <a:pt x="295" y="103"/>
                  </a:lnTo>
                  <a:close/>
                  <a:moveTo>
                    <a:pt x="238" y="159"/>
                  </a:moveTo>
                  <a:lnTo>
                    <a:pt x="201" y="159"/>
                  </a:lnTo>
                  <a:lnTo>
                    <a:pt x="201" y="122"/>
                  </a:lnTo>
                  <a:lnTo>
                    <a:pt x="238" y="122"/>
                  </a:lnTo>
                  <a:lnTo>
                    <a:pt x="238" y="159"/>
                  </a:lnTo>
                  <a:close/>
                  <a:moveTo>
                    <a:pt x="815" y="0"/>
                  </a:moveTo>
                  <a:lnTo>
                    <a:pt x="80" y="0"/>
                  </a:lnTo>
                  <a:lnTo>
                    <a:pt x="0" y="211"/>
                  </a:lnTo>
                  <a:lnTo>
                    <a:pt x="895" y="211"/>
                  </a:lnTo>
                  <a:lnTo>
                    <a:pt x="8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22">
              <a:extLst>
                <a:ext uri="{FF2B5EF4-FFF2-40B4-BE49-F238E27FC236}">
                  <a16:creationId xmlns:a16="http://schemas.microsoft.com/office/drawing/2014/main" id="{5E64CAF0-0E1E-4978-B131-81EF0ABB8DA8}"/>
                </a:ext>
              </a:extLst>
            </p:cNvPr>
            <p:cNvSpPr>
              <a:spLocks noEditPoints="1"/>
            </p:cNvSpPr>
            <p:nvPr/>
          </p:nvSpPr>
          <p:spPr bwMode="auto">
            <a:xfrm>
              <a:off x="304800" y="1001713"/>
              <a:ext cx="287338" cy="57150"/>
            </a:xfrm>
            <a:custGeom>
              <a:avLst/>
              <a:gdLst>
                <a:gd name="T0" fmla="*/ 572 w 903"/>
                <a:gd name="T1" fmla="*/ 78 h 180"/>
                <a:gd name="T2" fmla="*/ 569 w 903"/>
                <a:gd name="T3" fmla="*/ 84 h 180"/>
                <a:gd name="T4" fmla="*/ 565 w 903"/>
                <a:gd name="T5" fmla="*/ 88 h 180"/>
                <a:gd name="T6" fmla="*/ 560 w 903"/>
                <a:gd name="T7" fmla="*/ 90 h 180"/>
                <a:gd name="T8" fmla="*/ 554 w 903"/>
                <a:gd name="T9" fmla="*/ 90 h 180"/>
                <a:gd name="T10" fmla="*/ 548 w 903"/>
                <a:gd name="T11" fmla="*/ 88 h 180"/>
                <a:gd name="T12" fmla="*/ 545 w 903"/>
                <a:gd name="T13" fmla="*/ 84 h 180"/>
                <a:gd name="T14" fmla="*/ 543 w 903"/>
                <a:gd name="T15" fmla="*/ 78 h 180"/>
                <a:gd name="T16" fmla="*/ 542 w 903"/>
                <a:gd name="T17" fmla="*/ 60 h 180"/>
                <a:gd name="T18" fmla="*/ 331 w 903"/>
                <a:gd name="T19" fmla="*/ 75 h 180"/>
                <a:gd name="T20" fmla="*/ 330 w 903"/>
                <a:gd name="T21" fmla="*/ 80 h 180"/>
                <a:gd name="T22" fmla="*/ 327 w 903"/>
                <a:gd name="T23" fmla="*/ 86 h 180"/>
                <a:gd name="T24" fmla="*/ 322 w 903"/>
                <a:gd name="T25" fmla="*/ 89 h 180"/>
                <a:gd name="T26" fmla="*/ 316 w 903"/>
                <a:gd name="T27" fmla="*/ 90 h 180"/>
                <a:gd name="T28" fmla="*/ 310 w 903"/>
                <a:gd name="T29" fmla="*/ 89 h 180"/>
                <a:gd name="T30" fmla="*/ 306 w 903"/>
                <a:gd name="T31" fmla="*/ 86 h 180"/>
                <a:gd name="T32" fmla="*/ 302 w 903"/>
                <a:gd name="T33" fmla="*/ 80 h 180"/>
                <a:gd name="T34" fmla="*/ 301 w 903"/>
                <a:gd name="T35" fmla="*/ 75 h 180"/>
                <a:gd name="T36" fmla="*/ 301 w 903"/>
                <a:gd name="T37" fmla="*/ 42 h 180"/>
                <a:gd name="T38" fmla="*/ 304 w 903"/>
                <a:gd name="T39" fmla="*/ 36 h 180"/>
                <a:gd name="T40" fmla="*/ 308 w 903"/>
                <a:gd name="T41" fmla="*/ 32 h 180"/>
                <a:gd name="T42" fmla="*/ 313 w 903"/>
                <a:gd name="T43" fmla="*/ 30 h 180"/>
                <a:gd name="T44" fmla="*/ 557 w 903"/>
                <a:gd name="T45" fmla="*/ 30 h 180"/>
                <a:gd name="T46" fmla="*/ 563 w 903"/>
                <a:gd name="T47" fmla="*/ 31 h 180"/>
                <a:gd name="T48" fmla="*/ 567 w 903"/>
                <a:gd name="T49" fmla="*/ 34 h 180"/>
                <a:gd name="T50" fmla="*/ 571 w 903"/>
                <a:gd name="T51" fmla="*/ 39 h 180"/>
                <a:gd name="T52" fmla="*/ 572 w 903"/>
                <a:gd name="T53" fmla="*/ 45 h 180"/>
                <a:gd name="T54" fmla="*/ 0 w 903"/>
                <a:gd name="T55" fmla="*/ 0 h 180"/>
                <a:gd name="T56" fmla="*/ 0 w 903"/>
                <a:gd name="T57" fmla="*/ 168 h 180"/>
                <a:gd name="T58" fmla="*/ 2 w 903"/>
                <a:gd name="T59" fmla="*/ 174 h 180"/>
                <a:gd name="T60" fmla="*/ 6 w 903"/>
                <a:gd name="T61" fmla="*/ 178 h 180"/>
                <a:gd name="T62" fmla="*/ 12 w 903"/>
                <a:gd name="T63" fmla="*/ 180 h 180"/>
                <a:gd name="T64" fmla="*/ 888 w 903"/>
                <a:gd name="T65" fmla="*/ 180 h 180"/>
                <a:gd name="T66" fmla="*/ 894 w 903"/>
                <a:gd name="T67" fmla="*/ 179 h 180"/>
                <a:gd name="T68" fmla="*/ 899 w 903"/>
                <a:gd name="T69" fmla="*/ 176 h 180"/>
                <a:gd name="T70" fmla="*/ 902 w 903"/>
                <a:gd name="T71" fmla="*/ 172 h 180"/>
                <a:gd name="T72" fmla="*/ 903 w 903"/>
                <a:gd name="T73" fmla="*/ 165 h 180"/>
                <a:gd name="T74" fmla="*/ 0 w 903"/>
                <a:gd name="T75"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3" h="180">
                  <a:moveTo>
                    <a:pt x="572" y="75"/>
                  </a:moveTo>
                  <a:lnTo>
                    <a:pt x="572" y="78"/>
                  </a:lnTo>
                  <a:lnTo>
                    <a:pt x="571" y="80"/>
                  </a:lnTo>
                  <a:lnTo>
                    <a:pt x="569" y="84"/>
                  </a:lnTo>
                  <a:lnTo>
                    <a:pt x="567" y="86"/>
                  </a:lnTo>
                  <a:lnTo>
                    <a:pt x="565" y="88"/>
                  </a:lnTo>
                  <a:lnTo>
                    <a:pt x="563" y="89"/>
                  </a:lnTo>
                  <a:lnTo>
                    <a:pt x="560" y="90"/>
                  </a:lnTo>
                  <a:lnTo>
                    <a:pt x="557" y="90"/>
                  </a:lnTo>
                  <a:lnTo>
                    <a:pt x="554" y="90"/>
                  </a:lnTo>
                  <a:lnTo>
                    <a:pt x="551" y="89"/>
                  </a:lnTo>
                  <a:lnTo>
                    <a:pt x="548" y="88"/>
                  </a:lnTo>
                  <a:lnTo>
                    <a:pt x="546" y="86"/>
                  </a:lnTo>
                  <a:lnTo>
                    <a:pt x="545" y="84"/>
                  </a:lnTo>
                  <a:lnTo>
                    <a:pt x="543" y="80"/>
                  </a:lnTo>
                  <a:lnTo>
                    <a:pt x="543" y="78"/>
                  </a:lnTo>
                  <a:lnTo>
                    <a:pt x="542" y="75"/>
                  </a:lnTo>
                  <a:lnTo>
                    <a:pt x="542" y="60"/>
                  </a:lnTo>
                  <a:lnTo>
                    <a:pt x="331" y="60"/>
                  </a:lnTo>
                  <a:lnTo>
                    <a:pt x="331" y="75"/>
                  </a:lnTo>
                  <a:lnTo>
                    <a:pt x="331" y="78"/>
                  </a:lnTo>
                  <a:lnTo>
                    <a:pt x="330" y="80"/>
                  </a:lnTo>
                  <a:lnTo>
                    <a:pt x="328" y="84"/>
                  </a:lnTo>
                  <a:lnTo>
                    <a:pt x="327" y="86"/>
                  </a:lnTo>
                  <a:lnTo>
                    <a:pt x="325" y="88"/>
                  </a:lnTo>
                  <a:lnTo>
                    <a:pt x="322" y="89"/>
                  </a:lnTo>
                  <a:lnTo>
                    <a:pt x="320" y="90"/>
                  </a:lnTo>
                  <a:lnTo>
                    <a:pt x="316" y="90"/>
                  </a:lnTo>
                  <a:lnTo>
                    <a:pt x="313" y="90"/>
                  </a:lnTo>
                  <a:lnTo>
                    <a:pt x="310" y="89"/>
                  </a:lnTo>
                  <a:lnTo>
                    <a:pt x="308" y="88"/>
                  </a:lnTo>
                  <a:lnTo>
                    <a:pt x="306" y="86"/>
                  </a:lnTo>
                  <a:lnTo>
                    <a:pt x="304" y="84"/>
                  </a:lnTo>
                  <a:lnTo>
                    <a:pt x="302" y="80"/>
                  </a:lnTo>
                  <a:lnTo>
                    <a:pt x="301" y="78"/>
                  </a:lnTo>
                  <a:lnTo>
                    <a:pt x="301" y="75"/>
                  </a:lnTo>
                  <a:lnTo>
                    <a:pt x="301" y="45"/>
                  </a:lnTo>
                  <a:lnTo>
                    <a:pt x="301" y="42"/>
                  </a:lnTo>
                  <a:lnTo>
                    <a:pt x="302" y="39"/>
                  </a:lnTo>
                  <a:lnTo>
                    <a:pt x="304" y="36"/>
                  </a:lnTo>
                  <a:lnTo>
                    <a:pt x="306" y="34"/>
                  </a:lnTo>
                  <a:lnTo>
                    <a:pt x="308" y="32"/>
                  </a:lnTo>
                  <a:lnTo>
                    <a:pt x="310" y="31"/>
                  </a:lnTo>
                  <a:lnTo>
                    <a:pt x="313" y="30"/>
                  </a:lnTo>
                  <a:lnTo>
                    <a:pt x="316" y="30"/>
                  </a:lnTo>
                  <a:lnTo>
                    <a:pt x="557" y="30"/>
                  </a:lnTo>
                  <a:lnTo>
                    <a:pt x="560" y="30"/>
                  </a:lnTo>
                  <a:lnTo>
                    <a:pt x="563" y="31"/>
                  </a:lnTo>
                  <a:lnTo>
                    <a:pt x="565" y="32"/>
                  </a:lnTo>
                  <a:lnTo>
                    <a:pt x="567" y="34"/>
                  </a:lnTo>
                  <a:lnTo>
                    <a:pt x="569" y="36"/>
                  </a:lnTo>
                  <a:lnTo>
                    <a:pt x="571" y="39"/>
                  </a:lnTo>
                  <a:lnTo>
                    <a:pt x="572" y="42"/>
                  </a:lnTo>
                  <a:lnTo>
                    <a:pt x="572" y="45"/>
                  </a:lnTo>
                  <a:lnTo>
                    <a:pt x="572" y="75"/>
                  </a:lnTo>
                  <a:close/>
                  <a:moveTo>
                    <a:pt x="0" y="0"/>
                  </a:moveTo>
                  <a:lnTo>
                    <a:pt x="0" y="165"/>
                  </a:lnTo>
                  <a:lnTo>
                    <a:pt x="0" y="168"/>
                  </a:lnTo>
                  <a:lnTo>
                    <a:pt x="1" y="172"/>
                  </a:lnTo>
                  <a:lnTo>
                    <a:pt x="2" y="174"/>
                  </a:lnTo>
                  <a:lnTo>
                    <a:pt x="4" y="176"/>
                  </a:lnTo>
                  <a:lnTo>
                    <a:pt x="6" y="178"/>
                  </a:lnTo>
                  <a:lnTo>
                    <a:pt x="10" y="179"/>
                  </a:lnTo>
                  <a:lnTo>
                    <a:pt x="12" y="180"/>
                  </a:lnTo>
                  <a:lnTo>
                    <a:pt x="15" y="180"/>
                  </a:lnTo>
                  <a:lnTo>
                    <a:pt x="888" y="180"/>
                  </a:lnTo>
                  <a:lnTo>
                    <a:pt x="891" y="180"/>
                  </a:lnTo>
                  <a:lnTo>
                    <a:pt x="894" y="179"/>
                  </a:lnTo>
                  <a:lnTo>
                    <a:pt x="897" y="178"/>
                  </a:lnTo>
                  <a:lnTo>
                    <a:pt x="899" y="176"/>
                  </a:lnTo>
                  <a:lnTo>
                    <a:pt x="901" y="174"/>
                  </a:lnTo>
                  <a:lnTo>
                    <a:pt x="902" y="172"/>
                  </a:lnTo>
                  <a:lnTo>
                    <a:pt x="903" y="168"/>
                  </a:lnTo>
                  <a:lnTo>
                    <a:pt x="903" y="165"/>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23">
              <a:extLst>
                <a:ext uri="{FF2B5EF4-FFF2-40B4-BE49-F238E27FC236}">
                  <a16:creationId xmlns:a16="http://schemas.microsoft.com/office/drawing/2014/main" id="{4F8D27CA-EA67-412D-83F2-F661D003B3C9}"/>
                </a:ext>
              </a:extLst>
            </p:cNvPr>
            <p:cNvSpPr>
              <a:spLocks noEditPoints="1"/>
            </p:cNvSpPr>
            <p:nvPr/>
          </p:nvSpPr>
          <p:spPr bwMode="auto">
            <a:xfrm>
              <a:off x="333375" y="771525"/>
              <a:ext cx="230188" cy="142875"/>
            </a:xfrm>
            <a:custGeom>
              <a:avLst/>
              <a:gdLst>
                <a:gd name="T0" fmla="*/ 448 w 723"/>
                <a:gd name="T1" fmla="*/ 361 h 452"/>
                <a:gd name="T2" fmla="*/ 441 w 723"/>
                <a:gd name="T3" fmla="*/ 357 h 452"/>
                <a:gd name="T4" fmla="*/ 438 w 723"/>
                <a:gd name="T5" fmla="*/ 350 h 452"/>
                <a:gd name="T6" fmla="*/ 438 w 723"/>
                <a:gd name="T7" fmla="*/ 340 h 452"/>
                <a:gd name="T8" fmla="*/ 443 w 723"/>
                <a:gd name="T9" fmla="*/ 334 h 452"/>
                <a:gd name="T10" fmla="*/ 452 w 723"/>
                <a:gd name="T11" fmla="*/ 331 h 452"/>
                <a:gd name="T12" fmla="*/ 608 w 723"/>
                <a:gd name="T13" fmla="*/ 333 h 452"/>
                <a:gd name="T14" fmla="*/ 615 w 723"/>
                <a:gd name="T15" fmla="*/ 338 h 452"/>
                <a:gd name="T16" fmla="*/ 618 w 723"/>
                <a:gd name="T17" fmla="*/ 346 h 452"/>
                <a:gd name="T18" fmla="*/ 615 w 723"/>
                <a:gd name="T19" fmla="*/ 355 h 452"/>
                <a:gd name="T20" fmla="*/ 608 w 723"/>
                <a:gd name="T21" fmla="*/ 360 h 452"/>
                <a:gd name="T22" fmla="*/ 331 w 723"/>
                <a:gd name="T23" fmla="*/ 407 h 452"/>
                <a:gd name="T24" fmla="*/ 329 w 723"/>
                <a:gd name="T25" fmla="*/ 415 h 452"/>
                <a:gd name="T26" fmla="*/ 322 w 723"/>
                <a:gd name="T27" fmla="*/ 420 h 452"/>
                <a:gd name="T28" fmla="*/ 105 w 723"/>
                <a:gd name="T29" fmla="*/ 422 h 452"/>
                <a:gd name="T30" fmla="*/ 98 w 723"/>
                <a:gd name="T31" fmla="*/ 419 h 452"/>
                <a:gd name="T32" fmla="*/ 92 w 723"/>
                <a:gd name="T33" fmla="*/ 412 h 452"/>
                <a:gd name="T34" fmla="*/ 90 w 723"/>
                <a:gd name="T35" fmla="*/ 286 h 452"/>
                <a:gd name="T36" fmla="*/ 93 w 723"/>
                <a:gd name="T37" fmla="*/ 278 h 452"/>
                <a:gd name="T38" fmla="*/ 100 w 723"/>
                <a:gd name="T39" fmla="*/ 272 h 452"/>
                <a:gd name="T40" fmla="*/ 316 w 723"/>
                <a:gd name="T41" fmla="*/ 271 h 452"/>
                <a:gd name="T42" fmla="*/ 325 w 723"/>
                <a:gd name="T43" fmla="*/ 274 h 452"/>
                <a:gd name="T44" fmla="*/ 330 w 723"/>
                <a:gd name="T45" fmla="*/ 280 h 452"/>
                <a:gd name="T46" fmla="*/ 331 w 723"/>
                <a:gd name="T47" fmla="*/ 407 h 452"/>
                <a:gd name="T48" fmla="*/ 722 w 723"/>
                <a:gd name="T49" fmla="*/ 220 h 452"/>
                <a:gd name="T50" fmla="*/ 717 w 723"/>
                <a:gd name="T51" fmla="*/ 213 h 452"/>
                <a:gd name="T52" fmla="*/ 708 w 723"/>
                <a:gd name="T53" fmla="*/ 211 h 452"/>
                <a:gd name="T54" fmla="*/ 678 w 723"/>
                <a:gd name="T55" fmla="*/ 150 h 452"/>
                <a:gd name="T56" fmla="*/ 703 w 723"/>
                <a:gd name="T57" fmla="*/ 143 h 452"/>
                <a:gd name="T58" fmla="*/ 720 w 723"/>
                <a:gd name="T59" fmla="*/ 123 h 452"/>
                <a:gd name="T60" fmla="*/ 723 w 723"/>
                <a:gd name="T61" fmla="*/ 45 h 452"/>
                <a:gd name="T62" fmla="*/ 715 w 723"/>
                <a:gd name="T63" fmla="*/ 20 h 452"/>
                <a:gd name="T64" fmla="*/ 695 w 723"/>
                <a:gd name="T65" fmla="*/ 3 h 452"/>
                <a:gd name="T66" fmla="*/ 497 w 723"/>
                <a:gd name="T67" fmla="*/ 0 h 452"/>
                <a:gd name="T68" fmla="*/ 472 w 723"/>
                <a:gd name="T69" fmla="*/ 8 h 452"/>
                <a:gd name="T70" fmla="*/ 456 w 723"/>
                <a:gd name="T71" fmla="*/ 28 h 452"/>
                <a:gd name="T72" fmla="*/ 452 w 723"/>
                <a:gd name="T73" fmla="*/ 105 h 452"/>
                <a:gd name="T74" fmla="*/ 460 w 723"/>
                <a:gd name="T75" fmla="*/ 131 h 452"/>
                <a:gd name="T76" fmla="*/ 479 w 723"/>
                <a:gd name="T77" fmla="*/ 147 h 452"/>
                <a:gd name="T78" fmla="*/ 573 w 723"/>
                <a:gd name="T79" fmla="*/ 150 h 452"/>
                <a:gd name="T80" fmla="*/ 301 w 723"/>
                <a:gd name="T81" fmla="*/ 75 h 452"/>
                <a:gd name="T82" fmla="*/ 297 w 723"/>
                <a:gd name="T83" fmla="*/ 65 h 452"/>
                <a:gd name="T84" fmla="*/ 288 w 723"/>
                <a:gd name="T85" fmla="*/ 60 h 452"/>
                <a:gd name="T86" fmla="*/ 130 w 723"/>
                <a:gd name="T87" fmla="*/ 121 h 452"/>
                <a:gd name="T88" fmla="*/ 121 w 723"/>
                <a:gd name="T89" fmla="*/ 131 h 452"/>
                <a:gd name="T90" fmla="*/ 15 w 723"/>
                <a:gd name="T91" fmla="*/ 211 h 452"/>
                <a:gd name="T92" fmla="*/ 7 w 723"/>
                <a:gd name="T93" fmla="*/ 213 h 452"/>
                <a:gd name="T94" fmla="*/ 1 w 723"/>
                <a:gd name="T95" fmla="*/ 220 h 452"/>
                <a:gd name="T96" fmla="*/ 0 w 723"/>
                <a:gd name="T97"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3" h="452">
                  <a:moveTo>
                    <a:pt x="603" y="361"/>
                  </a:moveTo>
                  <a:lnTo>
                    <a:pt x="452" y="361"/>
                  </a:lnTo>
                  <a:lnTo>
                    <a:pt x="448" y="361"/>
                  </a:lnTo>
                  <a:lnTo>
                    <a:pt x="446" y="360"/>
                  </a:lnTo>
                  <a:lnTo>
                    <a:pt x="443" y="359"/>
                  </a:lnTo>
                  <a:lnTo>
                    <a:pt x="441" y="357"/>
                  </a:lnTo>
                  <a:lnTo>
                    <a:pt x="440" y="355"/>
                  </a:lnTo>
                  <a:lnTo>
                    <a:pt x="438" y="352"/>
                  </a:lnTo>
                  <a:lnTo>
                    <a:pt x="438" y="350"/>
                  </a:lnTo>
                  <a:lnTo>
                    <a:pt x="437" y="346"/>
                  </a:lnTo>
                  <a:lnTo>
                    <a:pt x="438" y="343"/>
                  </a:lnTo>
                  <a:lnTo>
                    <a:pt x="438" y="340"/>
                  </a:lnTo>
                  <a:lnTo>
                    <a:pt x="440" y="338"/>
                  </a:lnTo>
                  <a:lnTo>
                    <a:pt x="441" y="336"/>
                  </a:lnTo>
                  <a:lnTo>
                    <a:pt x="443" y="334"/>
                  </a:lnTo>
                  <a:lnTo>
                    <a:pt x="446" y="333"/>
                  </a:lnTo>
                  <a:lnTo>
                    <a:pt x="448" y="331"/>
                  </a:lnTo>
                  <a:lnTo>
                    <a:pt x="452" y="331"/>
                  </a:lnTo>
                  <a:lnTo>
                    <a:pt x="603" y="331"/>
                  </a:lnTo>
                  <a:lnTo>
                    <a:pt x="605" y="331"/>
                  </a:lnTo>
                  <a:lnTo>
                    <a:pt x="608" y="333"/>
                  </a:lnTo>
                  <a:lnTo>
                    <a:pt x="610" y="334"/>
                  </a:lnTo>
                  <a:lnTo>
                    <a:pt x="614" y="336"/>
                  </a:lnTo>
                  <a:lnTo>
                    <a:pt x="615" y="338"/>
                  </a:lnTo>
                  <a:lnTo>
                    <a:pt x="617" y="340"/>
                  </a:lnTo>
                  <a:lnTo>
                    <a:pt x="617" y="343"/>
                  </a:lnTo>
                  <a:lnTo>
                    <a:pt x="618" y="346"/>
                  </a:lnTo>
                  <a:lnTo>
                    <a:pt x="617" y="350"/>
                  </a:lnTo>
                  <a:lnTo>
                    <a:pt x="617" y="352"/>
                  </a:lnTo>
                  <a:lnTo>
                    <a:pt x="615" y="355"/>
                  </a:lnTo>
                  <a:lnTo>
                    <a:pt x="614" y="357"/>
                  </a:lnTo>
                  <a:lnTo>
                    <a:pt x="610" y="359"/>
                  </a:lnTo>
                  <a:lnTo>
                    <a:pt x="608" y="360"/>
                  </a:lnTo>
                  <a:lnTo>
                    <a:pt x="605" y="361"/>
                  </a:lnTo>
                  <a:lnTo>
                    <a:pt x="603" y="361"/>
                  </a:lnTo>
                  <a:close/>
                  <a:moveTo>
                    <a:pt x="331" y="407"/>
                  </a:moveTo>
                  <a:lnTo>
                    <a:pt x="331" y="410"/>
                  </a:lnTo>
                  <a:lnTo>
                    <a:pt x="330" y="412"/>
                  </a:lnTo>
                  <a:lnTo>
                    <a:pt x="329" y="415"/>
                  </a:lnTo>
                  <a:lnTo>
                    <a:pt x="327" y="417"/>
                  </a:lnTo>
                  <a:lnTo>
                    <a:pt x="325" y="419"/>
                  </a:lnTo>
                  <a:lnTo>
                    <a:pt x="322" y="420"/>
                  </a:lnTo>
                  <a:lnTo>
                    <a:pt x="320" y="422"/>
                  </a:lnTo>
                  <a:lnTo>
                    <a:pt x="316" y="422"/>
                  </a:lnTo>
                  <a:lnTo>
                    <a:pt x="105" y="422"/>
                  </a:lnTo>
                  <a:lnTo>
                    <a:pt x="103" y="422"/>
                  </a:lnTo>
                  <a:lnTo>
                    <a:pt x="100" y="420"/>
                  </a:lnTo>
                  <a:lnTo>
                    <a:pt x="98" y="419"/>
                  </a:lnTo>
                  <a:lnTo>
                    <a:pt x="96" y="417"/>
                  </a:lnTo>
                  <a:lnTo>
                    <a:pt x="93" y="415"/>
                  </a:lnTo>
                  <a:lnTo>
                    <a:pt x="92" y="412"/>
                  </a:lnTo>
                  <a:lnTo>
                    <a:pt x="91" y="410"/>
                  </a:lnTo>
                  <a:lnTo>
                    <a:pt x="90" y="407"/>
                  </a:lnTo>
                  <a:lnTo>
                    <a:pt x="90" y="286"/>
                  </a:lnTo>
                  <a:lnTo>
                    <a:pt x="91" y="283"/>
                  </a:lnTo>
                  <a:lnTo>
                    <a:pt x="92" y="280"/>
                  </a:lnTo>
                  <a:lnTo>
                    <a:pt x="93" y="278"/>
                  </a:lnTo>
                  <a:lnTo>
                    <a:pt x="96" y="276"/>
                  </a:lnTo>
                  <a:lnTo>
                    <a:pt x="98" y="274"/>
                  </a:lnTo>
                  <a:lnTo>
                    <a:pt x="100" y="272"/>
                  </a:lnTo>
                  <a:lnTo>
                    <a:pt x="103" y="271"/>
                  </a:lnTo>
                  <a:lnTo>
                    <a:pt x="105" y="271"/>
                  </a:lnTo>
                  <a:lnTo>
                    <a:pt x="316" y="271"/>
                  </a:lnTo>
                  <a:lnTo>
                    <a:pt x="320" y="271"/>
                  </a:lnTo>
                  <a:lnTo>
                    <a:pt x="322" y="272"/>
                  </a:lnTo>
                  <a:lnTo>
                    <a:pt x="325" y="274"/>
                  </a:lnTo>
                  <a:lnTo>
                    <a:pt x="327" y="276"/>
                  </a:lnTo>
                  <a:lnTo>
                    <a:pt x="329" y="278"/>
                  </a:lnTo>
                  <a:lnTo>
                    <a:pt x="330" y="280"/>
                  </a:lnTo>
                  <a:lnTo>
                    <a:pt x="331" y="283"/>
                  </a:lnTo>
                  <a:lnTo>
                    <a:pt x="331" y="286"/>
                  </a:lnTo>
                  <a:lnTo>
                    <a:pt x="331" y="407"/>
                  </a:lnTo>
                  <a:close/>
                  <a:moveTo>
                    <a:pt x="723" y="226"/>
                  </a:moveTo>
                  <a:lnTo>
                    <a:pt x="723" y="223"/>
                  </a:lnTo>
                  <a:lnTo>
                    <a:pt x="722" y="220"/>
                  </a:lnTo>
                  <a:lnTo>
                    <a:pt x="721" y="218"/>
                  </a:lnTo>
                  <a:lnTo>
                    <a:pt x="719" y="216"/>
                  </a:lnTo>
                  <a:lnTo>
                    <a:pt x="717" y="213"/>
                  </a:lnTo>
                  <a:lnTo>
                    <a:pt x="713" y="212"/>
                  </a:lnTo>
                  <a:lnTo>
                    <a:pt x="711" y="211"/>
                  </a:lnTo>
                  <a:lnTo>
                    <a:pt x="708" y="211"/>
                  </a:lnTo>
                  <a:lnTo>
                    <a:pt x="603" y="211"/>
                  </a:lnTo>
                  <a:lnTo>
                    <a:pt x="603" y="150"/>
                  </a:lnTo>
                  <a:lnTo>
                    <a:pt x="678" y="150"/>
                  </a:lnTo>
                  <a:lnTo>
                    <a:pt x="686" y="149"/>
                  </a:lnTo>
                  <a:lnTo>
                    <a:pt x="695" y="147"/>
                  </a:lnTo>
                  <a:lnTo>
                    <a:pt x="703" y="143"/>
                  </a:lnTo>
                  <a:lnTo>
                    <a:pt x="710" y="137"/>
                  </a:lnTo>
                  <a:lnTo>
                    <a:pt x="715" y="131"/>
                  </a:lnTo>
                  <a:lnTo>
                    <a:pt x="720" y="123"/>
                  </a:lnTo>
                  <a:lnTo>
                    <a:pt x="722" y="115"/>
                  </a:lnTo>
                  <a:lnTo>
                    <a:pt x="723" y="105"/>
                  </a:lnTo>
                  <a:lnTo>
                    <a:pt x="723" y="45"/>
                  </a:lnTo>
                  <a:lnTo>
                    <a:pt x="722" y="36"/>
                  </a:lnTo>
                  <a:lnTo>
                    <a:pt x="720" y="28"/>
                  </a:lnTo>
                  <a:lnTo>
                    <a:pt x="715" y="20"/>
                  </a:lnTo>
                  <a:lnTo>
                    <a:pt x="710" y="13"/>
                  </a:lnTo>
                  <a:lnTo>
                    <a:pt x="703" y="8"/>
                  </a:lnTo>
                  <a:lnTo>
                    <a:pt x="695" y="3"/>
                  </a:lnTo>
                  <a:lnTo>
                    <a:pt x="686" y="1"/>
                  </a:lnTo>
                  <a:lnTo>
                    <a:pt x="678" y="0"/>
                  </a:lnTo>
                  <a:lnTo>
                    <a:pt x="497" y="0"/>
                  </a:lnTo>
                  <a:lnTo>
                    <a:pt x="488" y="1"/>
                  </a:lnTo>
                  <a:lnTo>
                    <a:pt x="479" y="3"/>
                  </a:lnTo>
                  <a:lnTo>
                    <a:pt x="472" y="8"/>
                  </a:lnTo>
                  <a:lnTo>
                    <a:pt x="466" y="13"/>
                  </a:lnTo>
                  <a:lnTo>
                    <a:pt x="460" y="20"/>
                  </a:lnTo>
                  <a:lnTo>
                    <a:pt x="456" y="28"/>
                  </a:lnTo>
                  <a:lnTo>
                    <a:pt x="453" y="36"/>
                  </a:lnTo>
                  <a:lnTo>
                    <a:pt x="452" y="45"/>
                  </a:lnTo>
                  <a:lnTo>
                    <a:pt x="452" y="105"/>
                  </a:lnTo>
                  <a:lnTo>
                    <a:pt x="453" y="115"/>
                  </a:lnTo>
                  <a:lnTo>
                    <a:pt x="456" y="123"/>
                  </a:lnTo>
                  <a:lnTo>
                    <a:pt x="460" y="131"/>
                  </a:lnTo>
                  <a:lnTo>
                    <a:pt x="466" y="137"/>
                  </a:lnTo>
                  <a:lnTo>
                    <a:pt x="472" y="143"/>
                  </a:lnTo>
                  <a:lnTo>
                    <a:pt x="479" y="147"/>
                  </a:lnTo>
                  <a:lnTo>
                    <a:pt x="488" y="150"/>
                  </a:lnTo>
                  <a:lnTo>
                    <a:pt x="497" y="150"/>
                  </a:lnTo>
                  <a:lnTo>
                    <a:pt x="573" y="150"/>
                  </a:lnTo>
                  <a:lnTo>
                    <a:pt x="573" y="211"/>
                  </a:lnTo>
                  <a:lnTo>
                    <a:pt x="301" y="211"/>
                  </a:lnTo>
                  <a:lnTo>
                    <a:pt x="301" y="75"/>
                  </a:lnTo>
                  <a:lnTo>
                    <a:pt x="301" y="72"/>
                  </a:lnTo>
                  <a:lnTo>
                    <a:pt x="299" y="69"/>
                  </a:lnTo>
                  <a:lnTo>
                    <a:pt x="297" y="65"/>
                  </a:lnTo>
                  <a:lnTo>
                    <a:pt x="295" y="63"/>
                  </a:lnTo>
                  <a:lnTo>
                    <a:pt x="292" y="61"/>
                  </a:lnTo>
                  <a:lnTo>
                    <a:pt x="288" y="60"/>
                  </a:lnTo>
                  <a:lnTo>
                    <a:pt x="284" y="60"/>
                  </a:lnTo>
                  <a:lnTo>
                    <a:pt x="281" y="61"/>
                  </a:lnTo>
                  <a:lnTo>
                    <a:pt x="130" y="121"/>
                  </a:lnTo>
                  <a:lnTo>
                    <a:pt x="127" y="123"/>
                  </a:lnTo>
                  <a:lnTo>
                    <a:pt x="123" y="128"/>
                  </a:lnTo>
                  <a:lnTo>
                    <a:pt x="121" y="131"/>
                  </a:lnTo>
                  <a:lnTo>
                    <a:pt x="121" y="135"/>
                  </a:lnTo>
                  <a:lnTo>
                    <a:pt x="121" y="211"/>
                  </a:lnTo>
                  <a:lnTo>
                    <a:pt x="15" y="211"/>
                  </a:lnTo>
                  <a:lnTo>
                    <a:pt x="12" y="211"/>
                  </a:lnTo>
                  <a:lnTo>
                    <a:pt x="10" y="212"/>
                  </a:lnTo>
                  <a:lnTo>
                    <a:pt x="7" y="213"/>
                  </a:lnTo>
                  <a:lnTo>
                    <a:pt x="4" y="216"/>
                  </a:lnTo>
                  <a:lnTo>
                    <a:pt x="3" y="218"/>
                  </a:lnTo>
                  <a:lnTo>
                    <a:pt x="1" y="220"/>
                  </a:lnTo>
                  <a:lnTo>
                    <a:pt x="1" y="223"/>
                  </a:lnTo>
                  <a:lnTo>
                    <a:pt x="0" y="226"/>
                  </a:lnTo>
                  <a:lnTo>
                    <a:pt x="0" y="452"/>
                  </a:lnTo>
                  <a:lnTo>
                    <a:pt x="723" y="452"/>
                  </a:lnTo>
                  <a:lnTo>
                    <a:pt x="723" y="2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7" name="Rectangle 96">
            <a:extLst>
              <a:ext uri="{FF2B5EF4-FFF2-40B4-BE49-F238E27FC236}">
                <a16:creationId xmlns:a16="http://schemas.microsoft.com/office/drawing/2014/main" id="{64E23882-97E3-4B34-BBE0-6959274930AF}"/>
              </a:ext>
            </a:extLst>
          </p:cNvPr>
          <p:cNvSpPr/>
          <p:nvPr/>
        </p:nvSpPr>
        <p:spPr>
          <a:xfrm>
            <a:off x="10598852" y="1827649"/>
            <a:ext cx="1200971" cy="461665"/>
          </a:xfrm>
          <a:prstGeom prst="rect">
            <a:avLst/>
          </a:prstGeom>
        </p:spPr>
        <p:txBody>
          <a:bodyPr wrap="none" anchor="ctr">
            <a:spAutoFit/>
          </a:bodyPr>
          <a:lstStyle/>
          <a:p>
            <a:pPr algn="r">
              <a:spcBef>
                <a:spcPts val="600"/>
              </a:spcBef>
            </a:pPr>
            <a:r>
              <a:rPr lang="en-US" sz="2400" dirty="0">
                <a:solidFill>
                  <a:schemeClr val="bg1"/>
                </a:solidFill>
              </a:rPr>
              <a:t>$704.78</a:t>
            </a:r>
          </a:p>
        </p:txBody>
      </p:sp>
      <p:sp>
        <p:nvSpPr>
          <p:cNvPr id="98" name="Rectangle 97">
            <a:extLst>
              <a:ext uri="{FF2B5EF4-FFF2-40B4-BE49-F238E27FC236}">
                <a16:creationId xmlns:a16="http://schemas.microsoft.com/office/drawing/2014/main" id="{576948FB-CC34-4B03-88DC-8401A5A57F4D}"/>
              </a:ext>
            </a:extLst>
          </p:cNvPr>
          <p:cNvSpPr/>
          <p:nvPr/>
        </p:nvSpPr>
        <p:spPr>
          <a:xfrm>
            <a:off x="10885423" y="2580055"/>
            <a:ext cx="914400" cy="338554"/>
          </a:xfrm>
          <a:prstGeom prst="rect">
            <a:avLst/>
          </a:prstGeom>
        </p:spPr>
        <p:txBody>
          <a:bodyPr wrap="none" anchor="ctr">
            <a:normAutofit/>
          </a:bodyPr>
          <a:lstStyle/>
          <a:p>
            <a:pPr algn="r">
              <a:spcBef>
                <a:spcPts val="600"/>
              </a:spcBef>
            </a:pPr>
            <a:r>
              <a:rPr lang="en-US" sz="1600" dirty="0">
                <a:solidFill>
                  <a:schemeClr val="bg1"/>
                </a:solidFill>
              </a:rPr>
              <a:t>$191.01</a:t>
            </a:r>
          </a:p>
        </p:txBody>
      </p:sp>
      <p:sp>
        <p:nvSpPr>
          <p:cNvPr id="99" name="Rectangle 98">
            <a:extLst>
              <a:ext uri="{FF2B5EF4-FFF2-40B4-BE49-F238E27FC236}">
                <a16:creationId xmlns:a16="http://schemas.microsoft.com/office/drawing/2014/main" id="{7A6E0B43-CBC1-4B75-A350-E61BB761761E}"/>
              </a:ext>
            </a:extLst>
          </p:cNvPr>
          <p:cNvSpPr/>
          <p:nvPr/>
        </p:nvSpPr>
        <p:spPr>
          <a:xfrm>
            <a:off x="10885423" y="2994209"/>
            <a:ext cx="914400" cy="338554"/>
          </a:xfrm>
          <a:prstGeom prst="rect">
            <a:avLst/>
          </a:prstGeom>
        </p:spPr>
        <p:txBody>
          <a:bodyPr wrap="none" anchor="ctr">
            <a:normAutofit/>
          </a:bodyPr>
          <a:lstStyle/>
          <a:p>
            <a:pPr algn="r">
              <a:spcBef>
                <a:spcPts val="600"/>
              </a:spcBef>
            </a:pPr>
            <a:r>
              <a:rPr lang="en-US" sz="1600" dirty="0">
                <a:solidFill>
                  <a:schemeClr val="bg1"/>
                </a:solidFill>
              </a:rPr>
              <a:t>$189.31</a:t>
            </a:r>
          </a:p>
        </p:txBody>
      </p:sp>
      <p:sp>
        <p:nvSpPr>
          <p:cNvPr id="100" name="Rectangle 99">
            <a:extLst>
              <a:ext uri="{FF2B5EF4-FFF2-40B4-BE49-F238E27FC236}">
                <a16:creationId xmlns:a16="http://schemas.microsoft.com/office/drawing/2014/main" id="{C4B4557E-2EE3-41E0-8A59-E60F50BDB6EC}"/>
              </a:ext>
            </a:extLst>
          </p:cNvPr>
          <p:cNvSpPr/>
          <p:nvPr/>
        </p:nvSpPr>
        <p:spPr>
          <a:xfrm>
            <a:off x="10885423" y="3412943"/>
            <a:ext cx="914400" cy="338554"/>
          </a:xfrm>
          <a:prstGeom prst="rect">
            <a:avLst/>
          </a:prstGeom>
        </p:spPr>
        <p:txBody>
          <a:bodyPr wrap="none" anchor="ctr">
            <a:normAutofit/>
          </a:bodyPr>
          <a:lstStyle/>
          <a:p>
            <a:pPr algn="r">
              <a:spcBef>
                <a:spcPts val="600"/>
              </a:spcBef>
            </a:pPr>
            <a:r>
              <a:rPr lang="en-US" sz="1600" dirty="0">
                <a:solidFill>
                  <a:schemeClr val="bg1"/>
                </a:solidFill>
              </a:rPr>
              <a:t>$186.54</a:t>
            </a:r>
          </a:p>
        </p:txBody>
      </p:sp>
      <p:grpSp>
        <p:nvGrpSpPr>
          <p:cNvPr id="101" name="Group 100" descr="This is an icon of a credit card. ">
            <a:extLst>
              <a:ext uri="{FF2B5EF4-FFF2-40B4-BE49-F238E27FC236}">
                <a16:creationId xmlns:a16="http://schemas.microsoft.com/office/drawing/2014/main" id="{3F8007BE-3B68-4A53-AEE4-024A0881F8D7}"/>
              </a:ext>
            </a:extLst>
          </p:cNvPr>
          <p:cNvGrpSpPr/>
          <p:nvPr/>
        </p:nvGrpSpPr>
        <p:grpSpPr>
          <a:xfrm>
            <a:off x="10033226" y="1470845"/>
            <a:ext cx="287338" cy="200025"/>
            <a:chOff x="877888" y="1966913"/>
            <a:chExt cx="287338" cy="200025"/>
          </a:xfrm>
          <a:solidFill>
            <a:schemeClr val="bg1"/>
          </a:solidFill>
        </p:grpSpPr>
        <p:sp>
          <p:nvSpPr>
            <p:cNvPr id="102" name="Freeform 433">
              <a:extLst>
                <a:ext uri="{FF2B5EF4-FFF2-40B4-BE49-F238E27FC236}">
                  <a16:creationId xmlns:a16="http://schemas.microsoft.com/office/drawing/2014/main" id="{D0CE91C6-2C66-47F1-A984-605FA356B2E9}"/>
                </a:ext>
              </a:extLst>
            </p:cNvPr>
            <p:cNvSpPr>
              <a:spLocks noEditPoints="1"/>
            </p:cNvSpPr>
            <p:nvPr/>
          </p:nvSpPr>
          <p:spPr bwMode="auto">
            <a:xfrm>
              <a:off x="877888" y="1966913"/>
              <a:ext cx="287338" cy="200025"/>
            </a:xfrm>
            <a:custGeom>
              <a:avLst/>
              <a:gdLst>
                <a:gd name="T0" fmla="*/ 550 w 903"/>
                <a:gd name="T1" fmla="*/ 473 h 632"/>
                <a:gd name="T2" fmla="*/ 491 w 903"/>
                <a:gd name="T3" fmla="*/ 438 h 632"/>
                <a:gd name="T4" fmla="*/ 499 w 903"/>
                <a:gd name="T5" fmla="*/ 388 h 632"/>
                <a:gd name="T6" fmla="*/ 512 w 903"/>
                <a:gd name="T7" fmla="*/ 331 h 632"/>
                <a:gd name="T8" fmla="*/ 507 w 903"/>
                <a:gd name="T9" fmla="*/ 272 h 632"/>
                <a:gd name="T10" fmla="*/ 486 w 903"/>
                <a:gd name="T11" fmla="*/ 219 h 632"/>
                <a:gd name="T12" fmla="*/ 519 w 903"/>
                <a:gd name="T13" fmla="*/ 173 h 632"/>
                <a:gd name="T14" fmla="*/ 585 w 903"/>
                <a:gd name="T15" fmla="*/ 151 h 632"/>
                <a:gd name="T16" fmla="*/ 651 w 903"/>
                <a:gd name="T17" fmla="*/ 158 h 632"/>
                <a:gd name="T18" fmla="*/ 708 w 903"/>
                <a:gd name="T19" fmla="*/ 189 h 632"/>
                <a:gd name="T20" fmla="*/ 748 w 903"/>
                <a:gd name="T21" fmla="*/ 237 h 632"/>
                <a:gd name="T22" fmla="*/ 767 w 903"/>
                <a:gd name="T23" fmla="*/ 299 h 632"/>
                <a:gd name="T24" fmla="*/ 760 w 903"/>
                <a:gd name="T25" fmla="*/ 366 h 632"/>
                <a:gd name="T26" fmla="*/ 730 w 903"/>
                <a:gd name="T27" fmla="*/ 422 h 632"/>
                <a:gd name="T28" fmla="*/ 681 w 903"/>
                <a:gd name="T29" fmla="*/ 461 h 632"/>
                <a:gd name="T30" fmla="*/ 619 w 903"/>
                <a:gd name="T31" fmla="*/ 481 h 632"/>
                <a:gd name="T32" fmla="*/ 392 w 903"/>
                <a:gd name="T33" fmla="*/ 422 h 632"/>
                <a:gd name="T34" fmla="*/ 387 w 903"/>
                <a:gd name="T35" fmla="*/ 466 h 632"/>
                <a:gd name="T36" fmla="*/ 331 w 903"/>
                <a:gd name="T37" fmla="*/ 452 h 632"/>
                <a:gd name="T38" fmla="*/ 307 w 903"/>
                <a:gd name="T39" fmla="*/ 482 h 632"/>
                <a:gd name="T40" fmla="*/ 268 w 903"/>
                <a:gd name="T41" fmla="*/ 474 h 632"/>
                <a:gd name="T42" fmla="*/ 241 w 903"/>
                <a:gd name="T43" fmla="*/ 452 h 632"/>
                <a:gd name="T44" fmla="*/ 199 w 903"/>
                <a:gd name="T45" fmla="*/ 432 h 632"/>
                <a:gd name="T46" fmla="*/ 174 w 903"/>
                <a:gd name="T47" fmla="*/ 400 h 632"/>
                <a:gd name="T48" fmla="*/ 158 w 903"/>
                <a:gd name="T49" fmla="*/ 361 h 632"/>
                <a:gd name="T50" fmla="*/ 181 w 903"/>
                <a:gd name="T51" fmla="*/ 301 h 632"/>
                <a:gd name="T52" fmla="*/ 181 w 903"/>
                <a:gd name="T53" fmla="*/ 271 h 632"/>
                <a:gd name="T54" fmla="*/ 179 w 903"/>
                <a:gd name="T55" fmla="*/ 223 h 632"/>
                <a:gd name="T56" fmla="*/ 206 w 903"/>
                <a:gd name="T57" fmla="*/ 193 h 632"/>
                <a:gd name="T58" fmla="*/ 241 w 903"/>
                <a:gd name="T59" fmla="*/ 168 h 632"/>
                <a:gd name="T60" fmla="*/ 277 w 903"/>
                <a:gd name="T61" fmla="*/ 156 h 632"/>
                <a:gd name="T62" fmla="*/ 316 w 903"/>
                <a:gd name="T63" fmla="*/ 150 h 632"/>
                <a:gd name="T64" fmla="*/ 362 w 903"/>
                <a:gd name="T65" fmla="*/ 180 h 632"/>
                <a:gd name="T66" fmla="*/ 400 w 903"/>
                <a:gd name="T67" fmla="*/ 173 h 632"/>
                <a:gd name="T68" fmla="*/ 422 w 903"/>
                <a:gd name="T69" fmla="*/ 210 h 632"/>
                <a:gd name="T70" fmla="*/ 447 w 903"/>
                <a:gd name="T71" fmla="*/ 216 h 632"/>
                <a:gd name="T72" fmla="*/ 472 w 903"/>
                <a:gd name="T73" fmla="*/ 259 h 632"/>
                <a:gd name="T74" fmla="*/ 482 w 903"/>
                <a:gd name="T75" fmla="*/ 301 h 632"/>
                <a:gd name="T76" fmla="*/ 482 w 903"/>
                <a:gd name="T77" fmla="*/ 331 h 632"/>
                <a:gd name="T78" fmla="*/ 472 w 903"/>
                <a:gd name="T79" fmla="*/ 373 h 632"/>
                <a:gd name="T80" fmla="*/ 447 w 903"/>
                <a:gd name="T81" fmla="*/ 417 h 632"/>
                <a:gd name="T82" fmla="*/ 422 w 903"/>
                <a:gd name="T83" fmla="*/ 444 h 632"/>
                <a:gd name="T84" fmla="*/ 60 w 903"/>
                <a:gd name="T85" fmla="*/ 1 h 632"/>
                <a:gd name="T86" fmla="*/ 33 w 903"/>
                <a:gd name="T87" fmla="*/ 13 h 632"/>
                <a:gd name="T88" fmla="*/ 13 w 903"/>
                <a:gd name="T89" fmla="*/ 33 h 632"/>
                <a:gd name="T90" fmla="*/ 2 w 903"/>
                <a:gd name="T91" fmla="*/ 60 h 632"/>
                <a:gd name="T92" fmla="*/ 1 w 903"/>
                <a:gd name="T93" fmla="*/ 564 h 632"/>
                <a:gd name="T94" fmla="*/ 10 w 903"/>
                <a:gd name="T95" fmla="*/ 593 h 632"/>
                <a:gd name="T96" fmla="*/ 28 w 903"/>
                <a:gd name="T97" fmla="*/ 615 h 632"/>
                <a:gd name="T98" fmla="*/ 54 w 903"/>
                <a:gd name="T99" fmla="*/ 629 h 632"/>
                <a:gd name="T100" fmla="*/ 828 w 903"/>
                <a:gd name="T101" fmla="*/ 632 h 632"/>
                <a:gd name="T102" fmla="*/ 857 w 903"/>
                <a:gd name="T103" fmla="*/ 626 h 632"/>
                <a:gd name="T104" fmla="*/ 882 w 903"/>
                <a:gd name="T105" fmla="*/ 610 h 632"/>
                <a:gd name="T106" fmla="*/ 898 w 903"/>
                <a:gd name="T107" fmla="*/ 587 h 632"/>
                <a:gd name="T108" fmla="*/ 903 w 903"/>
                <a:gd name="T109" fmla="*/ 557 h 632"/>
                <a:gd name="T110" fmla="*/ 900 w 903"/>
                <a:gd name="T111" fmla="*/ 53 h 632"/>
                <a:gd name="T112" fmla="*/ 886 w 903"/>
                <a:gd name="T113" fmla="*/ 27 h 632"/>
                <a:gd name="T114" fmla="*/ 865 w 903"/>
                <a:gd name="T115" fmla="*/ 9 h 632"/>
                <a:gd name="T116" fmla="*/ 836 w 903"/>
                <a:gd name="T117"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3" h="632">
                  <a:moveTo>
                    <a:pt x="603" y="482"/>
                  </a:moveTo>
                  <a:lnTo>
                    <a:pt x="585" y="481"/>
                  </a:lnTo>
                  <a:lnTo>
                    <a:pt x="567" y="478"/>
                  </a:lnTo>
                  <a:lnTo>
                    <a:pt x="550" y="473"/>
                  </a:lnTo>
                  <a:lnTo>
                    <a:pt x="534" y="467"/>
                  </a:lnTo>
                  <a:lnTo>
                    <a:pt x="519" y="459"/>
                  </a:lnTo>
                  <a:lnTo>
                    <a:pt x="504" y="449"/>
                  </a:lnTo>
                  <a:lnTo>
                    <a:pt x="491" y="438"/>
                  </a:lnTo>
                  <a:lnTo>
                    <a:pt x="478" y="426"/>
                  </a:lnTo>
                  <a:lnTo>
                    <a:pt x="486" y="413"/>
                  </a:lnTo>
                  <a:lnTo>
                    <a:pt x="492" y="401"/>
                  </a:lnTo>
                  <a:lnTo>
                    <a:pt x="499" y="388"/>
                  </a:lnTo>
                  <a:lnTo>
                    <a:pt x="503" y="374"/>
                  </a:lnTo>
                  <a:lnTo>
                    <a:pt x="507" y="360"/>
                  </a:lnTo>
                  <a:lnTo>
                    <a:pt x="510" y="345"/>
                  </a:lnTo>
                  <a:lnTo>
                    <a:pt x="512" y="331"/>
                  </a:lnTo>
                  <a:lnTo>
                    <a:pt x="512" y="316"/>
                  </a:lnTo>
                  <a:lnTo>
                    <a:pt x="512" y="301"/>
                  </a:lnTo>
                  <a:lnTo>
                    <a:pt x="510" y="286"/>
                  </a:lnTo>
                  <a:lnTo>
                    <a:pt x="507" y="272"/>
                  </a:lnTo>
                  <a:lnTo>
                    <a:pt x="503" y="257"/>
                  </a:lnTo>
                  <a:lnTo>
                    <a:pt x="499" y="245"/>
                  </a:lnTo>
                  <a:lnTo>
                    <a:pt x="492" y="232"/>
                  </a:lnTo>
                  <a:lnTo>
                    <a:pt x="486" y="219"/>
                  </a:lnTo>
                  <a:lnTo>
                    <a:pt x="478" y="207"/>
                  </a:lnTo>
                  <a:lnTo>
                    <a:pt x="491" y="194"/>
                  </a:lnTo>
                  <a:lnTo>
                    <a:pt x="504" y="182"/>
                  </a:lnTo>
                  <a:lnTo>
                    <a:pt x="519" y="173"/>
                  </a:lnTo>
                  <a:lnTo>
                    <a:pt x="534" y="165"/>
                  </a:lnTo>
                  <a:lnTo>
                    <a:pt x="550" y="159"/>
                  </a:lnTo>
                  <a:lnTo>
                    <a:pt x="567" y="154"/>
                  </a:lnTo>
                  <a:lnTo>
                    <a:pt x="585" y="151"/>
                  </a:lnTo>
                  <a:lnTo>
                    <a:pt x="603" y="150"/>
                  </a:lnTo>
                  <a:lnTo>
                    <a:pt x="619" y="151"/>
                  </a:lnTo>
                  <a:lnTo>
                    <a:pt x="636" y="153"/>
                  </a:lnTo>
                  <a:lnTo>
                    <a:pt x="651" y="158"/>
                  </a:lnTo>
                  <a:lnTo>
                    <a:pt x="667" y="163"/>
                  </a:lnTo>
                  <a:lnTo>
                    <a:pt x="681" y="171"/>
                  </a:lnTo>
                  <a:lnTo>
                    <a:pt x="695" y="179"/>
                  </a:lnTo>
                  <a:lnTo>
                    <a:pt x="708" y="189"/>
                  </a:lnTo>
                  <a:lnTo>
                    <a:pt x="720" y="200"/>
                  </a:lnTo>
                  <a:lnTo>
                    <a:pt x="730" y="211"/>
                  </a:lnTo>
                  <a:lnTo>
                    <a:pt x="740" y="223"/>
                  </a:lnTo>
                  <a:lnTo>
                    <a:pt x="748" y="237"/>
                  </a:lnTo>
                  <a:lnTo>
                    <a:pt x="755" y="252"/>
                  </a:lnTo>
                  <a:lnTo>
                    <a:pt x="760" y="267"/>
                  </a:lnTo>
                  <a:lnTo>
                    <a:pt x="765" y="283"/>
                  </a:lnTo>
                  <a:lnTo>
                    <a:pt x="767" y="299"/>
                  </a:lnTo>
                  <a:lnTo>
                    <a:pt x="768" y="316"/>
                  </a:lnTo>
                  <a:lnTo>
                    <a:pt x="767" y="333"/>
                  </a:lnTo>
                  <a:lnTo>
                    <a:pt x="765" y="350"/>
                  </a:lnTo>
                  <a:lnTo>
                    <a:pt x="760" y="366"/>
                  </a:lnTo>
                  <a:lnTo>
                    <a:pt x="755" y="381"/>
                  </a:lnTo>
                  <a:lnTo>
                    <a:pt x="748" y="395"/>
                  </a:lnTo>
                  <a:lnTo>
                    <a:pt x="740" y="409"/>
                  </a:lnTo>
                  <a:lnTo>
                    <a:pt x="730" y="422"/>
                  </a:lnTo>
                  <a:lnTo>
                    <a:pt x="720" y="433"/>
                  </a:lnTo>
                  <a:lnTo>
                    <a:pt x="708" y="444"/>
                  </a:lnTo>
                  <a:lnTo>
                    <a:pt x="695" y="454"/>
                  </a:lnTo>
                  <a:lnTo>
                    <a:pt x="681" y="461"/>
                  </a:lnTo>
                  <a:lnTo>
                    <a:pt x="667" y="469"/>
                  </a:lnTo>
                  <a:lnTo>
                    <a:pt x="651" y="474"/>
                  </a:lnTo>
                  <a:lnTo>
                    <a:pt x="636" y="478"/>
                  </a:lnTo>
                  <a:lnTo>
                    <a:pt x="619" y="481"/>
                  </a:lnTo>
                  <a:lnTo>
                    <a:pt x="603" y="482"/>
                  </a:lnTo>
                  <a:close/>
                  <a:moveTo>
                    <a:pt x="422" y="444"/>
                  </a:moveTo>
                  <a:lnTo>
                    <a:pt x="422" y="422"/>
                  </a:lnTo>
                  <a:lnTo>
                    <a:pt x="392" y="422"/>
                  </a:lnTo>
                  <a:lnTo>
                    <a:pt x="392" y="452"/>
                  </a:lnTo>
                  <a:lnTo>
                    <a:pt x="411" y="452"/>
                  </a:lnTo>
                  <a:lnTo>
                    <a:pt x="400" y="459"/>
                  </a:lnTo>
                  <a:lnTo>
                    <a:pt x="387" y="466"/>
                  </a:lnTo>
                  <a:lnTo>
                    <a:pt x="374" y="471"/>
                  </a:lnTo>
                  <a:lnTo>
                    <a:pt x="362" y="475"/>
                  </a:lnTo>
                  <a:lnTo>
                    <a:pt x="362" y="452"/>
                  </a:lnTo>
                  <a:lnTo>
                    <a:pt x="331" y="452"/>
                  </a:lnTo>
                  <a:lnTo>
                    <a:pt x="331" y="481"/>
                  </a:lnTo>
                  <a:lnTo>
                    <a:pt x="324" y="482"/>
                  </a:lnTo>
                  <a:lnTo>
                    <a:pt x="316" y="482"/>
                  </a:lnTo>
                  <a:lnTo>
                    <a:pt x="307" y="482"/>
                  </a:lnTo>
                  <a:lnTo>
                    <a:pt x="296" y="481"/>
                  </a:lnTo>
                  <a:lnTo>
                    <a:pt x="286" y="479"/>
                  </a:lnTo>
                  <a:lnTo>
                    <a:pt x="277" y="477"/>
                  </a:lnTo>
                  <a:lnTo>
                    <a:pt x="268" y="474"/>
                  </a:lnTo>
                  <a:lnTo>
                    <a:pt x="259" y="471"/>
                  </a:lnTo>
                  <a:lnTo>
                    <a:pt x="250" y="468"/>
                  </a:lnTo>
                  <a:lnTo>
                    <a:pt x="241" y="463"/>
                  </a:lnTo>
                  <a:lnTo>
                    <a:pt x="241" y="452"/>
                  </a:lnTo>
                  <a:lnTo>
                    <a:pt x="221" y="452"/>
                  </a:lnTo>
                  <a:lnTo>
                    <a:pt x="214" y="445"/>
                  </a:lnTo>
                  <a:lnTo>
                    <a:pt x="206" y="439"/>
                  </a:lnTo>
                  <a:lnTo>
                    <a:pt x="199" y="432"/>
                  </a:lnTo>
                  <a:lnTo>
                    <a:pt x="192" y="425"/>
                  </a:lnTo>
                  <a:lnTo>
                    <a:pt x="186" y="417"/>
                  </a:lnTo>
                  <a:lnTo>
                    <a:pt x="179" y="409"/>
                  </a:lnTo>
                  <a:lnTo>
                    <a:pt x="174" y="400"/>
                  </a:lnTo>
                  <a:lnTo>
                    <a:pt x="170" y="392"/>
                  </a:lnTo>
                  <a:lnTo>
                    <a:pt x="181" y="392"/>
                  </a:lnTo>
                  <a:lnTo>
                    <a:pt x="181" y="361"/>
                  </a:lnTo>
                  <a:lnTo>
                    <a:pt x="158" y="361"/>
                  </a:lnTo>
                  <a:lnTo>
                    <a:pt x="153" y="346"/>
                  </a:lnTo>
                  <a:lnTo>
                    <a:pt x="151" y="331"/>
                  </a:lnTo>
                  <a:lnTo>
                    <a:pt x="181" y="331"/>
                  </a:lnTo>
                  <a:lnTo>
                    <a:pt x="181" y="301"/>
                  </a:lnTo>
                  <a:lnTo>
                    <a:pt x="151" y="301"/>
                  </a:lnTo>
                  <a:lnTo>
                    <a:pt x="153" y="285"/>
                  </a:lnTo>
                  <a:lnTo>
                    <a:pt x="158" y="271"/>
                  </a:lnTo>
                  <a:lnTo>
                    <a:pt x="181" y="271"/>
                  </a:lnTo>
                  <a:lnTo>
                    <a:pt x="181" y="240"/>
                  </a:lnTo>
                  <a:lnTo>
                    <a:pt x="170" y="240"/>
                  </a:lnTo>
                  <a:lnTo>
                    <a:pt x="174" y="232"/>
                  </a:lnTo>
                  <a:lnTo>
                    <a:pt x="179" y="223"/>
                  </a:lnTo>
                  <a:lnTo>
                    <a:pt x="186" y="216"/>
                  </a:lnTo>
                  <a:lnTo>
                    <a:pt x="192" y="207"/>
                  </a:lnTo>
                  <a:lnTo>
                    <a:pt x="199" y="201"/>
                  </a:lnTo>
                  <a:lnTo>
                    <a:pt x="206" y="193"/>
                  </a:lnTo>
                  <a:lnTo>
                    <a:pt x="214" y="187"/>
                  </a:lnTo>
                  <a:lnTo>
                    <a:pt x="221" y="180"/>
                  </a:lnTo>
                  <a:lnTo>
                    <a:pt x="241" y="180"/>
                  </a:lnTo>
                  <a:lnTo>
                    <a:pt x="241" y="168"/>
                  </a:lnTo>
                  <a:lnTo>
                    <a:pt x="250" y="164"/>
                  </a:lnTo>
                  <a:lnTo>
                    <a:pt x="259" y="161"/>
                  </a:lnTo>
                  <a:lnTo>
                    <a:pt x="268" y="158"/>
                  </a:lnTo>
                  <a:lnTo>
                    <a:pt x="277" y="156"/>
                  </a:lnTo>
                  <a:lnTo>
                    <a:pt x="286" y="153"/>
                  </a:lnTo>
                  <a:lnTo>
                    <a:pt x="296" y="151"/>
                  </a:lnTo>
                  <a:lnTo>
                    <a:pt x="307" y="151"/>
                  </a:lnTo>
                  <a:lnTo>
                    <a:pt x="316" y="150"/>
                  </a:lnTo>
                  <a:lnTo>
                    <a:pt x="324" y="150"/>
                  </a:lnTo>
                  <a:lnTo>
                    <a:pt x="331" y="151"/>
                  </a:lnTo>
                  <a:lnTo>
                    <a:pt x="331" y="180"/>
                  </a:lnTo>
                  <a:lnTo>
                    <a:pt x="362" y="180"/>
                  </a:lnTo>
                  <a:lnTo>
                    <a:pt x="362" y="157"/>
                  </a:lnTo>
                  <a:lnTo>
                    <a:pt x="374" y="161"/>
                  </a:lnTo>
                  <a:lnTo>
                    <a:pt x="387" y="166"/>
                  </a:lnTo>
                  <a:lnTo>
                    <a:pt x="400" y="173"/>
                  </a:lnTo>
                  <a:lnTo>
                    <a:pt x="411" y="180"/>
                  </a:lnTo>
                  <a:lnTo>
                    <a:pt x="392" y="180"/>
                  </a:lnTo>
                  <a:lnTo>
                    <a:pt x="392" y="210"/>
                  </a:lnTo>
                  <a:lnTo>
                    <a:pt x="422" y="210"/>
                  </a:lnTo>
                  <a:lnTo>
                    <a:pt x="422" y="189"/>
                  </a:lnTo>
                  <a:lnTo>
                    <a:pt x="431" y="196"/>
                  </a:lnTo>
                  <a:lnTo>
                    <a:pt x="440" y="206"/>
                  </a:lnTo>
                  <a:lnTo>
                    <a:pt x="447" y="216"/>
                  </a:lnTo>
                  <a:lnTo>
                    <a:pt x="455" y="225"/>
                  </a:lnTo>
                  <a:lnTo>
                    <a:pt x="461" y="236"/>
                  </a:lnTo>
                  <a:lnTo>
                    <a:pt x="467" y="247"/>
                  </a:lnTo>
                  <a:lnTo>
                    <a:pt x="472" y="259"/>
                  </a:lnTo>
                  <a:lnTo>
                    <a:pt x="475" y="271"/>
                  </a:lnTo>
                  <a:lnTo>
                    <a:pt x="452" y="271"/>
                  </a:lnTo>
                  <a:lnTo>
                    <a:pt x="452" y="301"/>
                  </a:lnTo>
                  <a:lnTo>
                    <a:pt x="482" y="301"/>
                  </a:lnTo>
                  <a:lnTo>
                    <a:pt x="482" y="309"/>
                  </a:lnTo>
                  <a:lnTo>
                    <a:pt x="482" y="316"/>
                  </a:lnTo>
                  <a:lnTo>
                    <a:pt x="482" y="324"/>
                  </a:lnTo>
                  <a:lnTo>
                    <a:pt x="482" y="331"/>
                  </a:lnTo>
                  <a:lnTo>
                    <a:pt x="452" y="331"/>
                  </a:lnTo>
                  <a:lnTo>
                    <a:pt x="452" y="361"/>
                  </a:lnTo>
                  <a:lnTo>
                    <a:pt x="475" y="361"/>
                  </a:lnTo>
                  <a:lnTo>
                    <a:pt x="472" y="373"/>
                  </a:lnTo>
                  <a:lnTo>
                    <a:pt x="467" y="385"/>
                  </a:lnTo>
                  <a:lnTo>
                    <a:pt x="461" y="396"/>
                  </a:lnTo>
                  <a:lnTo>
                    <a:pt x="455" y="407"/>
                  </a:lnTo>
                  <a:lnTo>
                    <a:pt x="447" y="417"/>
                  </a:lnTo>
                  <a:lnTo>
                    <a:pt x="440" y="427"/>
                  </a:lnTo>
                  <a:lnTo>
                    <a:pt x="431" y="436"/>
                  </a:lnTo>
                  <a:lnTo>
                    <a:pt x="422" y="444"/>
                  </a:lnTo>
                  <a:lnTo>
                    <a:pt x="422" y="444"/>
                  </a:lnTo>
                  <a:close/>
                  <a:moveTo>
                    <a:pt x="828" y="0"/>
                  </a:moveTo>
                  <a:lnTo>
                    <a:pt x="75" y="0"/>
                  </a:lnTo>
                  <a:lnTo>
                    <a:pt x="68" y="0"/>
                  </a:lnTo>
                  <a:lnTo>
                    <a:pt x="60" y="1"/>
                  </a:lnTo>
                  <a:lnTo>
                    <a:pt x="54" y="3"/>
                  </a:lnTo>
                  <a:lnTo>
                    <a:pt x="46" y="5"/>
                  </a:lnTo>
                  <a:lnTo>
                    <a:pt x="40" y="9"/>
                  </a:lnTo>
                  <a:lnTo>
                    <a:pt x="33" y="13"/>
                  </a:lnTo>
                  <a:lnTo>
                    <a:pt x="28" y="17"/>
                  </a:lnTo>
                  <a:lnTo>
                    <a:pt x="23" y="21"/>
                  </a:lnTo>
                  <a:lnTo>
                    <a:pt x="17" y="27"/>
                  </a:lnTo>
                  <a:lnTo>
                    <a:pt x="13" y="33"/>
                  </a:lnTo>
                  <a:lnTo>
                    <a:pt x="10" y="40"/>
                  </a:lnTo>
                  <a:lnTo>
                    <a:pt x="7" y="46"/>
                  </a:lnTo>
                  <a:lnTo>
                    <a:pt x="3" y="53"/>
                  </a:lnTo>
                  <a:lnTo>
                    <a:pt x="2" y="60"/>
                  </a:lnTo>
                  <a:lnTo>
                    <a:pt x="1" y="68"/>
                  </a:lnTo>
                  <a:lnTo>
                    <a:pt x="0" y="75"/>
                  </a:lnTo>
                  <a:lnTo>
                    <a:pt x="0" y="557"/>
                  </a:lnTo>
                  <a:lnTo>
                    <a:pt x="1" y="564"/>
                  </a:lnTo>
                  <a:lnTo>
                    <a:pt x="2" y="572"/>
                  </a:lnTo>
                  <a:lnTo>
                    <a:pt x="3" y="579"/>
                  </a:lnTo>
                  <a:lnTo>
                    <a:pt x="7" y="586"/>
                  </a:lnTo>
                  <a:lnTo>
                    <a:pt x="10" y="593"/>
                  </a:lnTo>
                  <a:lnTo>
                    <a:pt x="13" y="599"/>
                  </a:lnTo>
                  <a:lnTo>
                    <a:pt x="17" y="605"/>
                  </a:lnTo>
                  <a:lnTo>
                    <a:pt x="23" y="610"/>
                  </a:lnTo>
                  <a:lnTo>
                    <a:pt x="28" y="615"/>
                  </a:lnTo>
                  <a:lnTo>
                    <a:pt x="33" y="619"/>
                  </a:lnTo>
                  <a:lnTo>
                    <a:pt x="40" y="623"/>
                  </a:lnTo>
                  <a:lnTo>
                    <a:pt x="46" y="626"/>
                  </a:lnTo>
                  <a:lnTo>
                    <a:pt x="54" y="629"/>
                  </a:lnTo>
                  <a:lnTo>
                    <a:pt x="60" y="631"/>
                  </a:lnTo>
                  <a:lnTo>
                    <a:pt x="68" y="632"/>
                  </a:lnTo>
                  <a:lnTo>
                    <a:pt x="75" y="632"/>
                  </a:lnTo>
                  <a:lnTo>
                    <a:pt x="828" y="632"/>
                  </a:lnTo>
                  <a:lnTo>
                    <a:pt x="836" y="632"/>
                  </a:lnTo>
                  <a:lnTo>
                    <a:pt x="843" y="631"/>
                  </a:lnTo>
                  <a:lnTo>
                    <a:pt x="851" y="629"/>
                  </a:lnTo>
                  <a:lnTo>
                    <a:pt x="857" y="626"/>
                  </a:lnTo>
                  <a:lnTo>
                    <a:pt x="865" y="623"/>
                  </a:lnTo>
                  <a:lnTo>
                    <a:pt x="870" y="619"/>
                  </a:lnTo>
                  <a:lnTo>
                    <a:pt x="876" y="615"/>
                  </a:lnTo>
                  <a:lnTo>
                    <a:pt x="882" y="610"/>
                  </a:lnTo>
                  <a:lnTo>
                    <a:pt x="886" y="605"/>
                  </a:lnTo>
                  <a:lnTo>
                    <a:pt x="890" y="599"/>
                  </a:lnTo>
                  <a:lnTo>
                    <a:pt x="895" y="593"/>
                  </a:lnTo>
                  <a:lnTo>
                    <a:pt x="898" y="587"/>
                  </a:lnTo>
                  <a:lnTo>
                    <a:pt x="900" y="579"/>
                  </a:lnTo>
                  <a:lnTo>
                    <a:pt x="902" y="572"/>
                  </a:lnTo>
                  <a:lnTo>
                    <a:pt x="903" y="564"/>
                  </a:lnTo>
                  <a:lnTo>
                    <a:pt x="903" y="557"/>
                  </a:lnTo>
                  <a:lnTo>
                    <a:pt x="903" y="75"/>
                  </a:lnTo>
                  <a:lnTo>
                    <a:pt x="903" y="68"/>
                  </a:lnTo>
                  <a:lnTo>
                    <a:pt x="902" y="60"/>
                  </a:lnTo>
                  <a:lnTo>
                    <a:pt x="900" y="53"/>
                  </a:lnTo>
                  <a:lnTo>
                    <a:pt x="898" y="46"/>
                  </a:lnTo>
                  <a:lnTo>
                    <a:pt x="895" y="40"/>
                  </a:lnTo>
                  <a:lnTo>
                    <a:pt x="890" y="33"/>
                  </a:lnTo>
                  <a:lnTo>
                    <a:pt x="886" y="27"/>
                  </a:lnTo>
                  <a:lnTo>
                    <a:pt x="882" y="21"/>
                  </a:lnTo>
                  <a:lnTo>
                    <a:pt x="876" y="17"/>
                  </a:lnTo>
                  <a:lnTo>
                    <a:pt x="870" y="13"/>
                  </a:lnTo>
                  <a:lnTo>
                    <a:pt x="865" y="9"/>
                  </a:lnTo>
                  <a:lnTo>
                    <a:pt x="857" y="5"/>
                  </a:lnTo>
                  <a:lnTo>
                    <a:pt x="851" y="3"/>
                  </a:lnTo>
                  <a:lnTo>
                    <a:pt x="843" y="1"/>
                  </a:lnTo>
                  <a:lnTo>
                    <a:pt x="836" y="0"/>
                  </a:lnTo>
                  <a:lnTo>
                    <a:pt x="8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434">
              <a:extLst>
                <a:ext uri="{FF2B5EF4-FFF2-40B4-BE49-F238E27FC236}">
                  <a16:creationId xmlns:a16="http://schemas.microsoft.com/office/drawing/2014/main" id="{30899386-DA20-45F7-9F80-B28EF46BC13F}"/>
                </a:ext>
              </a:extLst>
            </p:cNvPr>
            <p:cNvSpPr>
              <a:spLocks noChangeArrowheads="1"/>
            </p:cNvSpPr>
            <p:nvPr/>
          </p:nvSpPr>
          <p:spPr bwMode="auto">
            <a:xfrm>
              <a:off x="944563" y="20526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435">
              <a:extLst>
                <a:ext uri="{FF2B5EF4-FFF2-40B4-BE49-F238E27FC236}">
                  <a16:creationId xmlns:a16="http://schemas.microsoft.com/office/drawing/2014/main" id="{834CEF6D-25BC-4467-90F0-FCB8E616CC0C}"/>
                </a:ext>
              </a:extLst>
            </p:cNvPr>
            <p:cNvSpPr>
              <a:spLocks noChangeArrowheads="1"/>
            </p:cNvSpPr>
            <p:nvPr/>
          </p:nvSpPr>
          <p:spPr bwMode="auto">
            <a:xfrm>
              <a:off x="944563" y="20716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436">
              <a:extLst>
                <a:ext uri="{FF2B5EF4-FFF2-40B4-BE49-F238E27FC236}">
                  <a16:creationId xmlns:a16="http://schemas.microsoft.com/office/drawing/2014/main" id="{5A07BE7D-17A5-48AF-BBAE-2F8EDCE81936}"/>
                </a:ext>
              </a:extLst>
            </p:cNvPr>
            <p:cNvSpPr>
              <a:spLocks noChangeArrowheads="1"/>
            </p:cNvSpPr>
            <p:nvPr/>
          </p:nvSpPr>
          <p:spPr bwMode="auto">
            <a:xfrm>
              <a:off x="963613"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437">
              <a:extLst>
                <a:ext uri="{FF2B5EF4-FFF2-40B4-BE49-F238E27FC236}">
                  <a16:creationId xmlns:a16="http://schemas.microsoft.com/office/drawing/2014/main" id="{ABCE1F96-72C3-41F5-9324-133CEA8B5287}"/>
                </a:ext>
              </a:extLst>
            </p:cNvPr>
            <p:cNvSpPr>
              <a:spLocks noChangeArrowheads="1"/>
            </p:cNvSpPr>
            <p:nvPr/>
          </p:nvSpPr>
          <p:spPr bwMode="auto">
            <a:xfrm>
              <a:off x="963613" y="21002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438">
              <a:extLst>
                <a:ext uri="{FF2B5EF4-FFF2-40B4-BE49-F238E27FC236}">
                  <a16:creationId xmlns:a16="http://schemas.microsoft.com/office/drawing/2014/main" id="{F30470D5-34E0-4759-9B13-ECD38D2073EB}"/>
                </a:ext>
              </a:extLst>
            </p:cNvPr>
            <p:cNvSpPr>
              <a:spLocks noChangeArrowheads="1"/>
            </p:cNvSpPr>
            <p:nvPr/>
          </p:nvSpPr>
          <p:spPr bwMode="auto">
            <a:xfrm>
              <a:off x="963613" y="20240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439">
              <a:extLst>
                <a:ext uri="{FF2B5EF4-FFF2-40B4-BE49-F238E27FC236}">
                  <a16:creationId xmlns:a16="http://schemas.microsoft.com/office/drawing/2014/main" id="{25219C16-596F-4188-8E6E-1C56615455E7}"/>
                </a:ext>
              </a:extLst>
            </p:cNvPr>
            <p:cNvSpPr>
              <a:spLocks noChangeArrowheads="1"/>
            </p:cNvSpPr>
            <p:nvPr/>
          </p:nvSpPr>
          <p:spPr bwMode="auto">
            <a:xfrm>
              <a:off x="963613"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440">
              <a:extLst>
                <a:ext uri="{FF2B5EF4-FFF2-40B4-BE49-F238E27FC236}">
                  <a16:creationId xmlns:a16="http://schemas.microsoft.com/office/drawing/2014/main" id="{DC624ED0-73A8-494E-A006-0DBAE587923F}"/>
                </a:ext>
              </a:extLst>
            </p:cNvPr>
            <p:cNvSpPr>
              <a:spLocks noChangeArrowheads="1"/>
            </p:cNvSpPr>
            <p:nvPr/>
          </p:nvSpPr>
          <p:spPr bwMode="auto">
            <a:xfrm>
              <a:off x="963613"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441">
              <a:extLst>
                <a:ext uri="{FF2B5EF4-FFF2-40B4-BE49-F238E27FC236}">
                  <a16:creationId xmlns:a16="http://schemas.microsoft.com/office/drawing/2014/main" id="{669F6E53-A695-4E1F-AB85-A34FE43DBF03}"/>
                </a:ext>
              </a:extLst>
            </p:cNvPr>
            <p:cNvSpPr>
              <a:spLocks noChangeArrowheads="1"/>
            </p:cNvSpPr>
            <p:nvPr/>
          </p:nvSpPr>
          <p:spPr bwMode="auto">
            <a:xfrm>
              <a:off x="1003300" y="20812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442">
              <a:extLst>
                <a:ext uri="{FF2B5EF4-FFF2-40B4-BE49-F238E27FC236}">
                  <a16:creationId xmlns:a16="http://schemas.microsoft.com/office/drawing/2014/main" id="{C17D0782-16A5-4FE1-8F4B-BD0C1111CCA4}"/>
                </a:ext>
              </a:extLst>
            </p:cNvPr>
            <p:cNvSpPr>
              <a:spLocks noChangeArrowheads="1"/>
            </p:cNvSpPr>
            <p:nvPr/>
          </p:nvSpPr>
          <p:spPr bwMode="auto">
            <a:xfrm>
              <a:off x="1003300" y="206216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443">
              <a:extLst>
                <a:ext uri="{FF2B5EF4-FFF2-40B4-BE49-F238E27FC236}">
                  <a16:creationId xmlns:a16="http://schemas.microsoft.com/office/drawing/2014/main" id="{272E8601-9310-490D-94F6-63CEEB8F7A15}"/>
                </a:ext>
              </a:extLst>
            </p:cNvPr>
            <p:cNvSpPr>
              <a:spLocks noChangeArrowheads="1"/>
            </p:cNvSpPr>
            <p:nvPr/>
          </p:nvSpPr>
          <p:spPr bwMode="auto">
            <a:xfrm>
              <a:off x="1003300" y="2043113"/>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444">
              <a:extLst>
                <a:ext uri="{FF2B5EF4-FFF2-40B4-BE49-F238E27FC236}">
                  <a16:creationId xmlns:a16="http://schemas.microsoft.com/office/drawing/2014/main" id="{FE61DE21-6C27-46D8-842D-BDD3C8EF711D}"/>
                </a:ext>
              </a:extLst>
            </p:cNvPr>
            <p:cNvSpPr>
              <a:spLocks noChangeArrowheads="1"/>
            </p:cNvSpPr>
            <p:nvPr/>
          </p:nvSpPr>
          <p:spPr bwMode="auto">
            <a:xfrm>
              <a:off x="944563" y="209073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445">
              <a:extLst>
                <a:ext uri="{FF2B5EF4-FFF2-40B4-BE49-F238E27FC236}">
                  <a16:creationId xmlns:a16="http://schemas.microsoft.com/office/drawing/2014/main" id="{6CCE631C-12A5-4752-8E65-BA8787F570F8}"/>
                </a:ext>
              </a:extLst>
            </p:cNvPr>
            <p:cNvSpPr>
              <a:spLocks noChangeArrowheads="1"/>
            </p:cNvSpPr>
            <p:nvPr/>
          </p:nvSpPr>
          <p:spPr bwMode="auto">
            <a:xfrm>
              <a:off x="944563" y="2033588"/>
              <a:ext cx="9525"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446">
              <a:extLst>
                <a:ext uri="{FF2B5EF4-FFF2-40B4-BE49-F238E27FC236}">
                  <a16:creationId xmlns:a16="http://schemas.microsoft.com/office/drawing/2014/main" id="{3CB2E858-A7D8-4E87-AE5E-5399DC5D8B7A}"/>
                </a:ext>
              </a:extLst>
            </p:cNvPr>
            <p:cNvSpPr>
              <a:spLocks noChangeArrowheads="1"/>
            </p:cNvSpPr>
            <p:nvPr/>
          </p:nvSpPr>
          <p:spPr bwMode="auto">
            <a:xfrm>
              <a:off x="982663" y="20526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447">
              <a:extLst>
                <a:ext uri="{FF2B5EF4-FFF2-40B4-BE49-F238E27FC236}">
                  <a16:creationId xmlns:a16="http://schemas.microsoft.com/office/drawing/2014/main" id="{B78B1C91-9EA0-420D-AB04-82322F7DF815}"/>
                </a:ext>
              </a:extLst>
            </p:cNvPr>
            <p:cNvSpPr>
              <a:spLocks noChangeArrowheads="1"/>
            </p:cNvSpPr>
            <p:nvPr/>
          </p:nvSpPr>
          <p:spPr bwMode="auto">
            <a:xfrm>
              <a:off x="982663" y="20716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448">
              <a:extLst>
                <a:ext uri="{FF2B5EF4-FFF2-40B4-BE49-F238E27FC236}">
                  <a16:creationId xmlns:a16="http://schemas.microsoft.com/office/drawing/2014/main" id="{9BBF9638-FA96-4436-AE58-8EBA61CBA46E}"/>
                </a:ext>
              </a:extLst>
            </p:cNvPr>
            <p:cNvSpPr>
              <a:spLocks noChangeArrowheads="1"/>
            </p:cNvSpPr>
            <p:nvPr/>
          </p:nvSpPr>
          <p:spPr bwMode="auto">
            <a:xfrm>
              <a:off x="982663" y="209073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449">
              <a:extLst>
                <a:ext uri="{FF2B5EF4-FFF2-40B4-BE49-F238E27FC236}">
                  <a16:creationId xmlns:a16="http://schemas.microsoft.com/office/drawing/2014/main" id="{919C5518-E69B-42C0-AFDE-170FE83E28DB}"/>
                </a:ext>
              </a:extLst>
            </p:cNvPr>
            <p:cNvSpPr>
              <a:spLocks noChangeArrowheads="1"/>
            </p:cNvSpPr>
            <p:nvPr/>
          </p:nvSpPr>
          <p:spPr bwMode="auto">
            <a:xfrm>
              <a:off x="982663" y="2033588"/>
              <a:ext cx="1111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4" name="Freeform 154" descr="This is the logo for Facebook.">
            <a:extLst>
              <a:ext uri="{FF2B5EF4-FFF2-40B4-BE49-F238E27FC236}">
                <a16:creationId xmlns:a16="http://schemas.microsoft.com/office/drawing/2014/main" id="{BA54671E-ACFD-4428-B4B7-A37E5BA61CB3}"/>
              </a:ext>
            </a:extLst>
          </p:cNvPr>
          <p:cNvSpPr>
            <a:spLocks/>
          </p:cNvSpPr>
          <p:nvPr/>
        </p:nvSpPr>
        <p:spPr bwMode="auto">
          <a:xfrm>
            <a:off x="8689204" y="4222451"/>
            <a:ext cx="138355" cy="258819"/>
          </a:xfrm>
          <a:custGeom>
            <a:avLst/>
            <a:gdLst>
              <a:gd name="T0" fmla="*/ 49 w 49"/>
              <a:gd name="T1" fmla="*/ 28 h 92"/>
              <a:gd name="T2" fmla="*/ 32 w 49"/>
              <a:gd name="T3" fmla="*/ 28 h 92"/>
              <a:gd name="T4" fmla="*/ 32 w 49"/>
              <a:gd name="T5" fmla="*/ 20 h 92"/>
              <a:gd name="T6" fmla="*/ 36 w 49"/>
              <a:gd name="T7" fmla="*/ 16 h 92"/>
              <a:gd name="T8" fmla="*/ 48 w 49"/>
              <a:gd name="T9" fmla="*/ 16 h 92"/>
              <a:gd name="T10" fmla="*/ 48 w 49"/>
              <a:gd name="T11" fmla="*/ 0 h 92"/>
              <a:gd name="T12" fmla="*/ 31 w 49"/>
              <a:gd name="T13" fmla="*/ 0 h 92"/>
              <a:gd name="T14" fmla="*/ 12 w 49"/>
              <a:gd name="T15" fmla="*/ 19 h 92"/>
              <a:gd name="T16" fmla="*/ 12 w 49"/>
              <a:gd name="T17" fmla="*/ 28 h 92"/>
              <a:gd name="T18" fmla="*/ 0 w 49"/>
              <a:gd name="T19" fmla="*/ 28 h 92"/>
              <a:gd name="T20" fmla="*/ 0 w 49"/>
              <a:gd name="T21" fmla="*/ 44 h 92"/>
              <a:gd name="T22" fmla="*/ 12 w 49"/>
              <a:gd name="T23" fmla="*/ 44 h 92"/>
              <a:gd name="T24" fmla="*/ 12 w 49"/>
              <a:gd name="T25" fmla="*/ 92 h 92"/>
              <a:gd name="T26" fmla="*/ 32 w 49"/>
              <a:gd name="T27" fmla="*/ 92 h 92"/>
              <a:gd name="T28" fmla="*/ 32 w 49"/>
              <a:gd name="T29" fmla="*/ 44 h 92"/>
              <a:gd name="T30" fmla="*/ 47 w 49"/>
              <a:gd name="T31" fmla="*/ 44 h 92"/>
              <a:gd name="T32" fmla="*/ 49 w 49"/>
              <a:gd name="T33"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2">
                <a:moveTo>
                  <a:pt x="49" y="28"/>
                </a:moveTo>
                <a:cubicBezTo>
                  <a:pt x="32" y="28"/>
                  <a:pt x="32" y="28"/>
                  <a:pt x="32" y="28"/>
                </a:cubicBezTo>
                <a:cubicBezTo>
                  <a:pt x="32" y="20"/>
                  <a:pt x="32" y="20"/>
                  <a:pt x="32" y="20"/>
                </a:cubicBezTo>
                <a:cubicBezTo>
                  <a:pt x="32" y="17"/>
                  <a:pt x="34" y="16"/>
                  <a:pt x="36" y="16"/>
                </a:cubicBezTo>
                <a:cubicBezTo>
                  <a:pt x="38" y="16"/>
                  <a:pt x="48" y="16"/>
                  <a:pt x="48" y="16"/>
                </a:cubicBezTo>
                <a:cubicBezTo>
                  <a:pt x="48" y="0"/>
                  <a:pt x="48" y="0"/>
                  <a:pt x="48" y="0"/>
                </a:cubicBezTo>
                <a:cubicBezTo>
                  <a:pt x="31" y="0"/>
                  <a:pt x="31" y="0"/>
                  <a:pt x="31" y="0"/>
                </a:cubicBezTo>
                <a:cubicBezTo>
                  <a:pt x="15" y="0"/>
                  <a:pt x="12" y="12"/>
                  <a:pt x="12" y="19"/>
                </a:cubicBezTo>
                <a:cubicBezTo>
                  <a:pt x="12" y="28"/>
                  <a:pt x="12" y="28"/>
                  <a:pt x="12" y="28"/>
                </a:cubicBezTo>
                <a:cubicBezTo>
                  <a:pt x="0" y="28"/>
                  <a:pt x="0" y="28"/>
                  <a:pt x="0" y="28"/>
                </a:cubicBezTo>
                <a:cubicBezTo>
                  <a:pt x="0" y="44"/>
                  <a:pt x="0" y="44"/>
                  <a:pt x="0" y="44"/>
                </a:cubicBezTo>
                <a:cubicBezTo>
                  <a:pt x="12" y="44"/>
                  <a:pt x="12" y="44"/>
                  <a:pt x="12" y="44"/>
                </a:cubicBezTo>
                <a:cubicBezTo>
                  <a:pt x="12" y="65"/>
                  <a:pt x="12" y="92"/>
                  <a:pt x="12" y="92"/>
                </a:cubicBezTo>
                <a:cubicBezTo>
                  <a:pt x="32" y="92"/>
                  <a:pt x="32" y="92"/>
                  <a:pt x="32" y="92"/>
                </a:cubicBezTo>
                <a:cubicBezTo>
                  <a:pt x="32" y="92"/>
                  <a:pt x="32" y="64"/>
                  <a:pt x="32" y="44"/>
                </a:cubicBezTo>
                <a:cubicBezTo>
                  <a:pt x="47" y="44"/>
                  <a:pt x="47" y="44"/>
                  <a:pt x="47" y="44"/>
                </a:cubicBezTo>
                <a:lnTo>
                  <a:pt x="49"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Picture 8">
            <a:extLst>
              <a:ext uri="{FF2B5EF4-FFF2-40B4-BE49-F238E27FC236}">
                <a16:creationId xmlns:a16="http://schemas.microsoft.com/office/drawing/2014/main" id="{3B31E646-6341-4386-A5AB-8E0508BD5B85}"/>
              </a:ext>
            </a:extLst>
          </p:cNvPr>
          <p:cNvPicPr>
            <a:picLocks noChangeAspect="1"/>
          </p:cNvPicPr>
          <p:nvPr/>
        </p:nvPicPr>
        <p:blipFill>
          <a:blip r:embed="rId3"/>
          <a:stretch>
            <a:fillRect/>
          </a:stretch>
        </p:blipFill>
        <p:spPr>
          <a:xfrm>
            <a:off x="125129" y="1186062"/>
            <a:ext cx="11971622" cy="5146120"/>
          </a:xfrm>
          <a:prstGeom prst="rect">
            <a:avLst/>
          </a:prstGeom>
        </p:spPr>
      </p:pic>
    </p:spTree>
    <p:extLst>
      <p:ext uri="{BB962C8B-B14F-4D97-AF65-F5344CB8AC3E}">
        <p14:creationId xmlns:p14="http://schemas.microsoft.com/office/powerpoint/2010/main" val="2442960004"/>
      </p:ext>
    </p:extLst>
  </p:cSld>
  <p:clrMapOvr>
    <a:masterClrMapping/>
  </p:clrMapOvr>
  <mc:AlternateContent xmlns:mc="http://schemas.openxmlformats.org/markup-compatibility/2006" xmlns:p14="http://schemas.microsoft.com/office/powerpoint/2010/main">
    <mc:Choice Requires="p14">
      <p:transition spd="slow" p14:dur="3000" advTm="18307">
        <p14:shred/>
      </p:transition>
    </mc:Choice>
    <mc:Fallback xmlns="">
      <p:transition spd="slow" advTm="18307">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61A1251-DA89-493A-8204-679220DD1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244</TotalTime>
  <Words>500</Words>
  <Application>Microsoft Office PowerPoint</Application>
  <PresentationFormat>Widescreen</PresentationFormat>
  <Paragraphs>80</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Bahnschrift Light SemiCondensed</vt:lpstr>
      <vt:lpstr>Bahnschrift SemiBold</vt:lpstr>
      <vt:lpstr>Bookman Old Style</vt:lpstr>
      <vt:lpstr>Calibri</vt:lpstr>
      <vt:lpstr>Century Gothic</vt:lpstr>
      <vt:lpstr>Segoe UI Light</vt:lpstr>
      <vt:lpstr>Office Theme</vt:lpstr>
      <vt:lpstr>Slide 1</vt:lpstr>
      <vt:lpstr>Problem STAMENT &amp; SOURCE OF DATA</vt:lpstr>
      <vt:lpstr>SUMMARY</vt:lpstr>
      <vt:lpstr>TOP 10 GENRESWISE OF MOVIES PRODUCTION</vt:lpstr>
      <vt:lpstr>Highest IMDB RATING &amp; GROSS BY YEAR</vt:lpstr>
      <vt:lpstr>Top 15 directorwise movies of gross collection</vt:lpstr>
      <vt:lpstr>Average Gross of year</vt:lpstr>
      <vt:lpstr>Slide 6</vt:lpstr>
      <vt:lpstr>dashboard</vt:lpstr>
      <vt:lpstr>CONCLUSION</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12</cp:revision>
  <dcterms:created xsi:type="dcterms:W3CDTF">2022-03-28T13:59:27Z</dcterms:created>
  <dcterms:modified xsi:type="dcterms:W3CDTF">2022-03-29T16:43:08Z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