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16-Feb-23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DAAC-E260-9E53-77DD-85BA58BEC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SQL Project </a:t>
            </a:r>
            <a:br>
              <a:rPr lang="en-US" dirty="0"/>
            </a:br>
            <a:r>
              <a:rPr lang="en-US" dirty="0"/>
              <a:t>(Superstore)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DD59-5741-4D00-9EF8-D6C0ED628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dirty="0"/>
              <a:t>Written by:- Pratik Deore</a:t>
            </a:r>
          </a:p>
          <a:p>
            <a:pPr algn="r"/>
            <a:r>
              <a:rPr lang="en-US" dirty="0"/>
              <a:t>batch:- </a:t>
            </a:r>
            <a:r>
              <a:rPr lang="en-US" dirty="0" err="1"/>
              <a:t>Neowise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6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3630-826B-5C30-ED20-515D94EF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9.Top and bottom selling product for each region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BD9F-6BA4-EDEC-C3D4-1F8892D7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137482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WITH CTE AS (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SELECT  Region, </a:t>
            </a:r>
            <a:r>
              <a:rPr lang="en-US" b="1" dirty="0" err="1">
                <a:highlight>
                  <a:srgbClr val="FFFF00"/>
                </a:highlight>
              </a:rPr>
              <a:t>Product_Name</a:t>
            </a:r>
            <a:r>
              <a:rPr lang="en-US" b="1" dirty="0">
                <a:highlight>
                  <a:srgbClr val="FFFF00"/>
                </a:highlight>
              </a:rPr>
              <a:t>, SUM(Sales) AS </a:t>
            </a:r>
            <a:r>
              <a:rPr lang="en-US" b="1" dirty="0" err="1">
                <a:highlight>
                  <a:srgbClr val="FFFF00"/>
                </a:highlight>
              </a:rPr>
              <a:t>TotalSales</a:t>
            </a:r>
            <a:r>
              <a:rPr lang="en-US" b="1" dirty="0">
                <a:highlight>
                  <a:srgbClr val="FFFF00"/>
                </a:highlight>
              </a:rPr>
              <a:t>  FROM         superstore GROUP BY  Region, </a:t>
            </a:r>
            <a:r>
              <a:rPr lang="en-US" b="1" dirty="0" err="1">
                <a:highlight>
                  <a:srgbClr val="FFFF00"/>
                </a:highlight>
              </a:rPr>
              <a:t>Product_Name</a:t>
            </a:r>
            <a:r>
              <a:rPr lang="en-US" b="1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SELECT </a:t>
            </a:r>
            <a:r>
              <a:rPr lang="en-US" b="1" dirty="0" err="1">
                <a:highlight>
                  <a:srgbClr val="FFFF00"/>
                </a:highlight>
              </a:rPr>
              <a:t>Region,Product_Name</a:t>
            </a:r>
            <a:r>
              <a:rPr lang="en-US" b="1" dirty="0">
                <a:highlight>
                  <a:srgbClr val="FFFF00"/>
                </a:highlight>
              </a:rPr>
              <a:t>,     </a:t>
            </a:r>
            <a:r>
              <a:rPr lang="en-US" b="1" dirty="0" err="1">
                <a:highlight>
                  <a:srgbClr val="FFFF00"/>
                </a:highlight>
              </a:rPr>
              <a:t>TotalSales</a:t>
            </a:r>
            <a:r>
              <a:rPr lang="en-US" b="1" dirty="0">
                <a:highlight>
                  <a:srgbClr val="FFFF00"/>
                </a:highlight>
              </a:rPr>
              <a:t>, ROW_NUMBER() OVER (PARTITION BY Region ORDER BY </a:t>
            </a:r>
            <a:r>
              <a:rPr lang="en-US" b="1" dirty="0" err="1">
                <a:highlight>
                  <a:srgbClr val="FFFF00"/>
                </a:highlight>
              </a:rPr>
              <a:t>TotalSales</a:t>
            </a:r>
            <a:r>
              <a:rPr lang="en-US" b="1" dirty="0">
                <a:highlight>
                  <a:srgbClr val="FFFF00"/>
                </a:highlight>
              </a:rPr>
              <a:t> DESC) AS </a:t>
            </a:r>
            <a:r>
              <a:rPr lang="en-US" b="1" dirty="0" err="1">
                <a:highlight>
                  <a:srgbClr val="FFFF00"/>
                </a:highlight>
              </a:rPr>
              <a:t>RankDesc</a:t>
            </a:r>
            <a:r>
              <a:rPr lang="en-US" b="1" dirty="0">
                <a:highlight>
                  <a:srgbClr val="FFFF00"/>
                </a:highlight>
              </a:rPr>
              <a:t>  FROM     CTE;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60A6A-027F-C6AD-B4E8-EB5F2356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83276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2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1E31-A244-7569-3855-A5C8786A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 10. Why are returns initiated? Are there any specific characteristics for all the returns?	Hint: Find return across all categories to observe any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0A7C-2202-A69A-2199-124C3291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442282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ANS:-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select </a:t>
            </a:r>
            <a:r>
              <a:rPr lang="en-US" b="1" dirty="0" err="1">
                <a:highlight>
                  <a:srgbClr val="FFFF00"/>
                </a:highlight>
              </a:rPr>
              <a:t>s.Category</a:t>
            </a:r>
            <a:r>
              <a:rPr lang="en-US" b="1" dirty="0">
                <a:highlight>
                  <a:srgbClr val="FFFF00"/>
                </a:highlight>
              </a:rPr>
              <a:t> , count(</a:t>
            </a:r>
            <a:r>
              <a:rPr lang="en-US" b="1" dirty="0" err="1">
                <a:highlight>
                  <a:srgbClr val="FFFF00"/>
                </a:highlight>
              </a:rPr>
              <a:t>r.Returned</a:t>
            </a:r>
            <a:r>
              <a:rPr lang="en-US" b="1" dirty="0">
                <a:highlight>
                  <a:srgbClr val="FFFF00"/>
                </a:highlight>
              </a:rPr>
              <a:t>) from superstore as s     join returns as r on </a:t>
            </a:r>
            <a:r>
              <a:rPr lang="en-US" b="1" dirty="0" err="1">
                <a:highlight>
                  <a:srgbClr val="FFFF00"/>
                </a:highlight>
              </a:rPr>
              <a:t>s.Order_ID</a:t>
            </a:r>
            <a:r>
              <a:rPr lang="en-US" b="1" dirty="0">
                <a:highlight>
                  <a:srgbClr val="FFFF00"/>
                </a:highlight>
              </a:rPr>
              <a:t> = </a:t>
            </a:r>
            <a:r>
              <a:rPr lang="en-US" b="1" dirty="0" err="1">
                <a:highlight>
                  <a:srgbClr val="FFFF00"/>
                </a:highlight>
              </a:rPr>
              <a:t>r.Order_ID</a:t>
            </a:r>
            <a:r>
              <a:rPr lang="en-US" b="1" dirty="0">
                <a:highlight>
                  <a:srgbClr val="FFFF00"/>
                </a:highlight>
              </a:rPr>
              <a:t>    group by 1;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375DE-3626-8EA1-825A-152593B6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737" y="2701636"/>
            <a:ext cx="4146308" cy="2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934C-4AEF-DF44-A3A2-2B9CD16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11. Create a table having two columns ( date and sales), Date should start with the min date of data and end at max date - in between we need all the dates If date is available show sales for that date else show date and NA as sale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7CF8-91E2-3D58-5109-ADD66F84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359155" cy="3416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5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9261-510B-D188-71EB-1E42F760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1.Which is the most loss making category in the East region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5268-5B94-2452-6569-D63B9BA1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331446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select Region , Category ,Profit from superstore where profit &lt; 0 and Region= 'East' order by 3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asc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;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40149-C375-1DD3-3A25-5CE6A4E4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550645" cy="35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ECE5-85AF-0693-4B5D-FE2037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 2. Give me the top 3 product ids by most returns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FB6F-7233-8B24-C471-F0931BA3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943519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select </a:t>
            </a:r>
            <a:r>
              <a:rPr lang="en-US" b="1" dirty="0" err="1">
                <a:highlight>
                  <a:srgbClr val="FFFF00"/>
                </a:highlight>
              </a:rPr>
              <a:t>s.Product_ID</a:t>
            </a:r>
            <a:r>
              <a:rPr lang="en-US" b="1" dirty="0">
                <a:highlight>
                  <a:srgbClr val="FFFF00"/>
                </a:highlight>
              </a:rPr>
              <a:t> ,COUNT(</a:t>
            </a:r>
            <a:r>
              <a:rPr lang="en-US" b="1" dirty="0" err="1">
                <a:highlight>
                  <a:srgbClr val="FFFF00"/>
                </a:highlight>
              </a:rPr>
              <a:t>r.Returned</a:t>
            </a:r>
            <a:r>
              <a:rPr lang="en-US" b="1" dirty="0">
                <a:highlight>
                  <a:srgbClr val="FFFF00"/>
                </a:highlight>
              </a:rPr>
              <a:t>) as re from superstore as s  join returns as r on </a:t>
            </a:r>
            <a:r>
              <a:rPr lang="en-US" b="1" dirty="0" err="1">
                <a:highlight>
                  <a:srgbClr val="FFFF00"/>
                </a:highlight>
              </a:rPr>
              <a:t>s.Order_ID</a:t>
            </a:r>
            <a:r>
              <a:rPr lang="en-US" b="1" dirty="0">
                <a:highlight>
                  <a:srgbClr val="FFFF00"/>
                </a:highlight>
              </a:rPr>
              <a:t> = </a:t>
            </a:r>
            <a:r>
              <a:rPr lang="en-US" b="1" dirty="0" err="1">
                <a:highlight>
                  <a:srgbClr val="FFFF00"/>
                </a:highlight>
              </a:rPr>
              <a:t>r.Order_ID</a:t>
            </a:r>
            <a:r>
              <a:rPr lang="en-US" b="1" dirty="0">
                <a:highlight>
                  <a:srgbClr val="FFFF00"/>
                </a:highlight>
              </a:rPr>
              <a:t>  group by  1 order by re desc  limit 3;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AECA5-DD3E-156F-0DD2-4FE47D08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29" y="2603501"/>
            <a:ext cx="3477489" cy="25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CD06-8BD4-DA7F-78D0-BB72BABF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3.In which city the most number of returns are being recorded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8876-0830-A513-369D-A97F3698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428428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select </a:t>
            </a:r>
            <a:r>
              <a:rPr lang="en-US" b="1" dirty="0" err="1">
                <a:highlight>
                  <a:srgbClr val="FFFF00"/>
                </a:highlight>
              </a:rPr>
              <a:t>l.City</a:t>
            </a:r>
            <a:r>
              <a:rPr lang="en-US" b="1" dirty="0">
                <a:highlight>
                  <a:srgbClr val="FFFF00"/>
                </a:highlight>
              </a:rPr>
              <a:t> ,COUNT(</a:t>
            </a:r>
            <a:r>
              <a:rPr lang="en-US" b="1" dirty="0" err="1">
                <a:highlight>
                  <a:srgbClr val="FFFF00"/>
                </a:highlight>
              </a:rPr>
              <a:t>r.Returned</a:t>
            </a:r>
            <a:r>
              <a:rPr lang="en-US" b="1" dirty="0">
                <a:highlight>
                  <a:srgbClr val="FFFF00"/>
                </a:highlight>
              </a:rPr>
              <a:t>) as re from location as </a:t>
            </a:r>
            <a:r>
              <a:rPr lang="en-US" b="1" dirty="0" err="1">
                <a:highlight>
                  <a:srgbClr val="FFFF00"/>
                </a:highlight>
              </a:rPr>
              <a:t>ljoin</a:t>
            </a:r>
            <a:r>
              <a:rPr lang="en-US" b="1" dirty="0">
                <a:highlight>
                  <a:srgbClr val="FFFF00"/>
                </a:highlight>
              </a:rPr>
              <a:t> superstore as s on </a:t>
            </a:r>
            <a:r>
              <a:rPr lang="en-US" b="1" dirty="0" err="1">
                <a:highlight>
                  <a:srgbClr val="FFFF00"/>
                </a:highlight>
              </a:rPr>
              <a:t>s.Postal_Code</a:t>
            </a:r>
            <a:r>
              <a:rPr lang="en-US" b="1" dirty="0">
                <a:highlight>
                  <a:srgbClr val="FFFF00"/>
                </a:highlight>
              </a:rPr>
              <a:t> = </a:t>
            </a:r>
            <a:r>
              <a:rPr lang="en-US" b="1" dirty="0" err="1">
                <a:highlight>
                  <a:srgbClr val="FFFF00"/>
                </a:highlight>
              </a:rPr>
              <a:t>l.Postal_Code</a:t>
            </a:r>
            <a:r>
              <a:rPr lang="en-US" b="1" dirty="0">
                <a:highlight>
                  <a:srgbClr val="FFFF00"/>
                </a:highlight>
              </a:rPr>
              <a:t>  join returns as r on </a:t>
            </a:r>
            <a:r>
              <a:rPr lang="en-US" b="1" dirty="0" err="1">
                <a:highlight>
                  <a:srgbClr val="FFFF00"/>
                </a:highlight>
              </a:rPr>
              <a:t>s.Order_ID</a:t>
            </a:r>
            <a:r>
              <a:rPr lang="en-US" b="1" dirty="0">
                <a:highlight>
                  <a:srgbClr val="FFFF00"/>
                </a:highlight>
              </a:rPr>
              <a:t> = </a:t>
            </a:r>
            <a:r>
              <a:rPr lang="en-US" b="1" dirty="0" err="1">
                <a:highlight>
                  <a:srgbClr val="FFFF00"/>
                </a:highlight>
              </a:rPr>
              <a:t>r.Order_ID</a:t>
            </a:r>
            <a:r>
              <a:rPr lang="en-US" b="1" dirty="0">
                <a:highlight>
                  <a:srgbClr val="FFFF00"/>
                </a:highlight>
              </a:rPr>
              <a:t> group by  1 order by re desc  limit 5;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2DB06-0382-4ADD-F47F-C54F8AEE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19" y="2603500"/>
            <a:ext cx="4253345" cy="29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953F-AB9D-3392-6F92-DDA3FA6A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4.Find the relationship between days between order date , ship date and profit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11BB-0331-427E-3264-231B8E16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971228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select </a:t>
            </a:r>
            <a:r>
              <a:rPr lang="en-US" b="1" dirty="0" err="1">
                <a:highlight>
                  <a:srgbClr val="FFFF00"/>
                </a:highlight>
              </a:rPr>
              <a:t>Ship_Date</a:t>
            </a:r>
            <a:r>
              <a:rPr lang="en-US" b="1" dirty="0">
                <a:highlight>
                  <a:srgbClr val="FFFF00"/>
                </a:highlight>
              </a:rPr>
              <a:t>, </a:t>
            </a:r>
            <a:r>
              <a:rPr lang="en-US" b="1" dirty="0" err="1">
                <a:highlight>
                  <a:srgbClr val="FFFF00"/>
                </a:highlight>
              </a:rPr>
              <a:t>Order_Date</a:t>
            </a:r>
            <a:r>
              <a:rPr lang="en-US" b="1" dirty="0">
                <a:highlight>
                  <a:srgbClr val="FFFF00"/>
                </a:highlight>
              </a:rPr>
              <a:t>, (</a:t>
            </a:r>
            <a:r>
              <a:rPr lang="en-US" b="1" dirty="0" err="1">
                <a:highlight>
                  <a:srgbClr val="FFFF00"/>
                </a:highlight>
              </a:rPr>
              <a:t>Ship_Date</a:t>
            </a:r>
            <a:r>
              <a:rPr lang="en-US" b="1" dirty="0">
                <a:highlight>
                  <a:srgbClr val="FFFF00"/>
                </a:highlight>
              </a:rPr>
              <a:t> - </a:t>
            </a:r>
            <a:r>
              <a:rPr lang="en-US" b="1" dirty="0" err="1">
                <a:highlight>
                  <a:srgbClr val="FFFF00"/>
                </a:highlight>
              </a:rPr>
              <a:t>Order_Date</a:t>
            </a:r>
            <a:r>
              <a:rPr lang="en-US" b="1" dirty="0">
                <a:highlight>
                  <a:srgbClr val="FFFF00"/>
                </a:highlight>
              </a:rPr>
              <a:t>) as diff , Profit from </a:t>
            </a:r>
            <a:r>
              <a:rPr lang="en-US" b="1" dirty="0" err="1">
                <a:highlight>
                  <a:srgbClr val="FFFF00"/>
                </a:highlight>
              </a:rPr>
              <a:t>superstoregroup</a:t>
            </a:r>
            <a:r>
              <a:rPr lang="en-US" b="1" dirty="0">
                <a:highlight>
                  <a:srgbClr val="FFFF00"/>
                </a:highlight>
              </a:rPr>
              <a:t> by diff order by diff </a:t>
            </a:r>
            <a:r>
              <a:rPr lang="en-US" b="1" dirty="0" err="1">
                <a:highlight>
                  <a:srgbClr val="FFFF00"/>
                </a:highlight>
              </a:rPr>
              <a:t>asc</a:t>
            </a:r>
            <a:r>
              <a:rPr lang="en-US" b="1" dirty="0">
                <a:highlight>
                  <a:srgbClr val="FFFF00"/>
                </a:highlight>
              </a:rPr>
              <a:t> limit 3;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B9FFF-B5DC-C9E3-67F8-860104ED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3500"/>
            <a:ext cx="5084618" cy="33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6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522-CC59-01FA-1C2B-C70B3B66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5. Find the region wise profits for all the regions and give the output of the most profitable region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56A-4C50-C39E-9191-71082D9F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317591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select Region , round(Sum(Profit),2) as p FROM superstore group  by 1 order by 2 desc limit 1;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78866-AB45-C000-9D6D-BA79FA99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7" y="2603499"/>
            <a:ext cx="2734648" cy="16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371-9CC1-8AD2-6597-B7D594D4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6.Which month observe the highest number of orders placed and return placed for each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C148-8471-C1A5-B131-271B20254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00719" cy="34163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highlight>
                  <a:srgbClr val="FFFF00"/>
                </a:highlight>
              </a:rPr>
              <a:t>with </a:t>
            </a:r>
            <a:r>
              <a:rPr lang="en-US" sz="1600" b="1" dirty="0" err="1">
                <a:highlight>
                  <a:srgbClr val="FFFF00"/>
                </a:highlight>
              </a:rPr>
              <a:t>cte</a:t>
            </a:r>
            <a:r>
              <a:rPr lang="en-US" sz="1600" b="1" dirty="0">
                <a:highlight>
                  <a:srgbClr val="FFFF00"/>
                </a:highlight>
              </a:rPr>
              <a:t> as(select month(</a:t>
            </a:r>
            <a:r>
              <a:rPr lang="en-US" sz="1600" b="1" dirty="0" err="1">
                <a:highlight>
                  <a:srgbClr val="FFFF00"/>
                </a:highlight>
              </a:rPr>
              <a:t>s.Order_Date</a:t>
            </a:r>
            <a:r>
              <a:rPr lang="en-US" sz="1600" b="1" dirty="0">
                <a:highlight>
                  <a:srgbClr val="FFFF00"/>
                </a:highlight>
              </a:rPr>
              <a:t>) as </a:t>
            </a:r>
            <a:r>
              <a:rPr lang="en-US" sz="1600" b="1" dirty="0" err="1">
                <a:highlight>
                  <a:srgbClr val="FFFF00"/>
                </a:highlight>
              </a:rPr>
              <a:t>order_month</a:t>
            </a:r>
            <a:r>
              <a:rPr lang="en-US" sz="1600" b="1" dirty="0">
                <a:highlight>
                  <a:srgbClr val="FFFF00"/>
                </a:highlight>
              </a:rPr>
              <a:t> , Year(</a:t>
            </a:r>
            <a:r>
              <a:rPr lang="en-US" sz="1600" b="1" dirty="0" err="1">
                <a:highlight>
                  <a:srgbClr val="FFFF00"/>
                </a:highlight>
              </a:rPr>
              <a:t>s.Order_Date</a:t>
            </a:r>
            <a:r>
              <a:rPr lang="en-US" sz="1600" b="1" dirty="0">
                <a:highlight>
                  <a:srgbClr val="FFFF00"/>
                </a:highlight>
              </a:rPr>
              <a:t>) as </a:t>
            </a:r>
            <a:r>
              <a:rPr lang="en-US" sz="1600" b="1" dirty="0" err="1">
                <a:highlight>
                  <a:srgbClr val="FFFF00"/>
                </a:highlight>
              </a:rPr>
              <a:t>order_year</a:t>
            </a:r>
            <a:r>
              <a:rPr lang="en-US" sz="1600" b="1" dirty="0">
                <a:highlight>
                  <a:srgbClr val="FFFF00"/>
                </a:highlight>
              </a:rPr>
              <a:t>, count(*)as orders , count(</a:t>
            </a:r>
            <a:r>
              <a:rPr lang="en-US" sz="1600" b="1" dirty="0" err="1">
                <a:highlight>
                  <a:srgbClr val="FFFF00"/>
                </a:highlight>
              </a:rPr>
              <a:t>r.Returned</a:t>
            </a:r>
            <a:r>
              <a:rPr lang="en-US" sz="1600" b="1" dirty="0">
                <a:highlight>
                  <a:srgbClr val="FFFF00"/>
                </a:highlight>
              </a:rPr>
              <a:t>) as </a:t>
            </a:r>
            <a:r>
              <a:rPr lang="en-US" sz="1600" b="1" dirty="0" err="1">
                <a:highlight>
                  <a:srgbClr val="FFFF00"/>
                </a:highlight>
              </a:rPr>
              <a:t>Return_items</a:t>
            </a:r>
            <a:r>
              <a:rPr lang="en-US" sz="1600" b="1" dirty="0">
                <a:highlight>
                  <a:srgbClr val="FFFF00"/>
                </a:highlight>
              </a:rPr>
              <a:t> from superstore as s join returns as r on </a:t>
            </a:r>
            <a:r>
              <a:rPr lang="en-US" sz="1600" b="1" dirty="0" err="1">
                <a:highlight>
                  <a:srgbClr val="FFFF00"/>
                </a:highlight>
              </a:rPr>
              <a:t>s.Order_ID</a:t>
            </a:r>
            <a:r>
              <a:rPr lang="en-US" sz="1600" b="1" dirty="0">
                <a:highlight>
                  <a:srgbClr val="FFFF00"/>
                </a:highlight>
              </a:rPr>
              <a:t> = </a:t>
            </a:r>
            <a:r>
              <a:rPr lang="en-US" sz="1600" b="1" dirty="0" err="1">
                <a:highlight>
                  <a:srgbClr val="FFFF00"/>
                </a:highlight>
              </a:rPr>
              <a:t>r.Order_ID</a:t>
            </a:r>
            <a:r>
              <a:rPr lang="en-US" sz="1600" b="1" dirty="0">
                <a:highlight>
                  <a:srgbClr val="FFFF00"/>
                </a:highlight>
              </a:rPr>
              <a:t> group by 1,2)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b="1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highlight>
                  <a:srgbClr val="FFFF00"/>
                </a:highlight>
              </a:rPr>
              <a:t>select </a:t>
            </a:r>
            <a:r>
              <a:rPr lang="en-US" sz="1600" b="1" dirty="0" err="1">
                <a:highlight>
                  <a:srgbClr val="FFFF00"/>
                </a:highlight>
              </a:rPr>
              <a:t>order_year</a:t>
            </a:r>
            <a:r>
              <a:rPr lang="en-US" sz="1600" b="1" dirty="0">
                <a:highlight>
                  <a:srgbClr val="FFFF00"/>
                </a:highlight>
              </a:rPr>
              <a:t>, max(</a:t>
            </a:r>
            <a:r>
              <a:rPr lang="en-US" sz="1600" b="1" dirty="0" err="1">
                <a:highlight>
                  <a:srgbClr val="FFFF00"/>
                </a:highlight>
              </a:rPr>
              <a:t>order_month</a:t>
            </a:r>
            <a:r>
              <a:rPr lang="en-US" sz="1600" b="1" dirty="0">
                <a:highlight>
                  <a:srgbClr val="FFFF00"/>
                </a:highlight>
              </a:rPr>
              <a:t>) as </a:t>
            </a:r>
            <a:r>
              <a:rPr lang="en-US" sz="1600" b="1" dirty="0" err="1">
                <a:highlight>
                  <a:srgbClr val="FFFF00"/>
                </a:highlight>
              </a:rPr>
              <a:t>high_month,orders</a:t>
            </a:r>
            <a:r>
              <a:rPr lang="en-US" sz="1600" b="1" dirty="0">
                <a:highlight>
                  <a:srgbClr val="FFFF00"/>
                </a:highlight>
              </a:rPr>
              <a:t>, </a:t>
            </a:r>
            <a:r>
              <a:rPr lang="en-US" sz="1600" b="1" dirty="0" err="1">
                <a:highlight>
                  <a:srgbClr val="FFFF00"/>
                </a:highlight>
              </a:rPr>
              <a:t>Return_items</a:t>
            </a:r>
            <a:r>
              <a:rPr lang="en-US" sz="1600" b="1" dirty="0">
                <a:highlight>
                  <a:srgbClr val="FFFF00"/>
                </a:highlight>
              </a:rPr>
              <a:t>  from </a:t>
            </a:r>
            <a:r>
              <a:rPr lang="en-US" sz="1600" b="1" dirty="0" err="1">
                <a:highlight>
                  <a:srgbClr val="FFFF00"/>
                </a:highlight>
              </a:rPr>
              <a:t>cte</a:t>
            </a:r>
            <a:r>
              <a:rPr lang="en-US" sz="1600" b="1" dirty="0">
                <a:highlight>
                  <a:srgbClr val="FFFF00"/>
                </a:highlight>
              </a:rPr>
              <a:t> group by 1 order by 1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EB0C2-1CC1-C22A-ECB9-94A1124F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920" y="2603500"/>
            <a:ext cx="526146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9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05D-61A6-C852-9135-28A90B7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 7.Calculate percentage change in sales for the entire dataset?	X axis should be </a:t>
            </a:r>
            <a:r>
              <a:rPr lang="en-US" sz="2400" dirty="0" err="1">
                <a:latin typeface="Bahnschrift Light" panose="020B0502040204020203" pitchFamily="34" charset="0"/>
              </a:rPr>
              <a:t>year_month</a:t>
            </a:r>
            <a:r>
              <a:rPr lang="en-US" sz="2400" dirty="0">
                <a:latin typeface="Bahnschrift Light" panose="020B0502040204020203" pitchFamily="34" charset="0"/>
              </a:rPr>
              <a:t>	Y axis percent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3A3D-06CA-A536-79B4-B0570286E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331446" cy="39497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highlight>
                  <a:srgbClr val="FFFF00"/>
                </a:highlight>
              </a:rPr>
              <a:t>WITH recursive </a:t>
            </a:r>
            <a:r>
              <a:rPr lang="en-US" sz="1600" b="1" dirty="0" err="1">
                <a:highlight>
                  <a:srgbClr val="FFFF00"/>
                </a:highlight>
              </a:rPr>
              <a:t>cte</a:t>
            </a:r>
            <a:r>
              <a:rPr lang="en-US" sz="1600" b="1" dirty="0">
                <a:highlight>
                  <a:srgbClr val="FFFF00"/>
                </a:highlight>
              </a:rPr>
              <a:t> AS (  SELECT </a:t>
            </a:r>
            <a:r>
              <a:rPr lang="en-US" sz="1600" b="1" dirty="0" err="1">
                <a:highlight>
                  <a:srgbClr val="FFFF00"/>
                </a:highlight>
              </a:rPr>
              <a:t>Order_Date</a:t>
            </a:r>
            <a:r>
              <a:rPr lang="en-US" sz="1600" b="1" dirty="0">
                <a:highlight>
                  <a:srgbClr val="FFFF00"/>
                </a:highlight>
              </a:rPr>
              <a:t>, </a:t>
            </a:r>
            <a:r>
              <a:rPr lang="en-US" sz="1600" b="1" dirty="0" err="1">
                <a:highlight>
                  <a:srgbClr val="FFFF00"/>
                </a:highlight>
              </a:rPr>
              <a:t>Sales,Region</a:t>
            </a:r>
            <a:r>
              <a:rPr lang="en-US" sz="1600" b="1" dirty="0">
                <a:highlight>
                  <a:srgbClr val="FFFF00"/>
                </a:highlight>
              </a:rPr>
              <a:t>,         LAG(Sales) OVER (ORDER BY </a:t>
            </a:r>
            <a:r>
              <a:rPr lang="en-US" sz="1600" b="1" dirty="0" err="1">
                <a:highlight>
                  <a:srgbClr val="FFFF00"/>
                </a:highlight>
              </a:rPr>
              <a:t>Order_Date</a:t>
            </a:r>
            <a:r>
              <a:rPr lang="en-US" sz="1600" b="1" dirty="0">
                <a:highlight>
                  <a:srgbClr val="FFFF00"/>
                </a:highlight>
              </a:rPr>
              <a:t>) AS </a:t>
            </a:r>
            <a:r>
              <a:rPr lang="en-US" sz="1600" b="1" dirty="0" err="1">
                <a:highlight>
                  <a:srgbClr val="FFFF00"/>
                </a:highlight>
              </a:rPr>
              <a:t>prev_sales</a:t>
            </a:r>
            <a:r>
              <a:rPr lang="en-US" sz="1600" b="1" dirty="0">
                <a:highlight>
                  <a:srgbClr val="FFFF00"/>
                </a:highlight>
              </a:rPr>
              <a:t>  FROM superstore)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highlight>
                  <a:srgbClr val="FFFF00"/>
                </a:highlight>
              </a:rPr>
              <a:t>SELECT </a:t>
            </a:r>
            <a:r>
              <a:rPr lang="en-US" sz="1600" b="1" dirty="0" err="1">
                <a:highlight>
                  <a:srgbClr val="FFFF00"/>
                </a:highlight>
              </a:rPr>
              <a:t>Order_Date</a:t>
            </a:r>
            <a:r>
              <a:rPr lang="en-US" sz="1600" b="1" dirty="0">
                <a:highlight>
                  <a:srgbClr val="FFFF00"/>
                </a:highlight>
              </a:rPr>
              <a:t>, Region,      round( (Sales - </a:t>
            </a:r>
            <a:r>
              <a:rPr lang="en-US" sz="1600" b="1" dirty="0" err="1">
                <a:highlight>
                  <a:srgbClr val="FFFF00"/>
                </a:highlight>
              </a:rPr>
              <a:t>prev_sales</a:t>
            </a:r>
            <a:r>
              <a:rPr lang="en-US" sz="1600" b="1" dirty="0">
                <a:highlight>
                  <a:srgbClr val="FFFF00"/>
                </a:highlight>
              </a:rPr>
              <a:t>) / </a:t>
            </a:r>
            <a:r>
              <a:rPr lang="en-US" sz="1600" b="1" dirty="0" err="1">
                <a:highlight>
                  <a:srgbClr val="FFFF00"/>
                </a:highlight>
              </a:rPr>
              <a:t>prev_sales</a:t>
            </a:r>
            <a:r>
              <a:rPr lang="en-US" sz="1600" b="1" dirty="0">
                <a:highlight>
                  <a:srgbClr val="FFFF00"/>
                </a:highlight>
              </a:rPr>
              <a:t> * 100 )AS </a:t>
            </a:r>
            <a:r>
              <a:rPr lang="en-US" sz="1600" b="1" dirty="0" err="1">
                <a:highlight>
                  <a:srgbClr val="FFFF00"/>
                </a:highlight>
              </a:rPr>
              <a:t>percent_changeFROM</a:t>
            </a:r>
            <a:r>
              <a:rPr lang="en-US" sz="1600" b="1" dirty="0">
                <a:highlight>
                  <a:srgbClr val="FFFF00"/>
                </a:highlight>
              </a:rPr>
              <a:t> </a:t>
            </a:r>
            <a:r>
              <a:rPr lang="en-US" sz="1600" b="1" dirty="0" err="1">
                <a:highlight>
                  <a:srgbClr val="FFFF00"/>
                </a:highlight>
              </a:rPr>
              <a:t>cte</a:t>
            </a:r>
            <a:endParaRPr lang="en-US" sz="1600" b="1" dirty="0">
              <a:highlight>
                <a:srgbClr val="FFFF00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highlight>
                  <a:srgbClr val="FFFF00"/>
                </a:highlight>
              </a:rPr>
              <a:t>group by 1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55DD2-4024-2203-DD5A-DB5C97F8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03500"/>
            <a:ext cx="4941045" cy="40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6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6E0A-0F64-6AEB-50BF-5571E14E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</a:rPr>
              <a:t> 8.Find out if any sales pattern exists for all the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3008-8296-1219-4500-E17A39CC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791119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ANS:-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select Region , Sum(Sales) as sales from superstore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highlight>
                  <a:srgbClr val="FFFF00"/>
                </a:highlight>
              </a:rPr>
              <a:t> group by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0B17B-3DD8-C6D0-BB1B-6B9CA461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184" y="2603500"/>
            <a:ext cx="402918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7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197</TotalTime>
  <Words>708</Words>
  <Application>Microsoft Office PowerPoint</Application>
  <PresentationFormat>Widescreen</PresentationFormat>
  <Paragraphs>44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Light</vt:lpstr>
      <vt:lpstr>Century Gothic</vt:lpstr>
      <vt:lpstr>Wingdings 3</vt:lpstr>
      <vt:lpstr>Ion Boardroom</vt:lpstr>
      <vt:lpstr>SQL Project  (Superstore)</vt:lpstr>
      <vt:lpstr>1.Which is the most loss making category in the East region </vt:lpstr>
      <vt:lpstr> 2. Give me the top 3 product ids by most returns </vt:lpstr>
      <vt:lpstr>3.In which city the most number of returns are being recorded </vt:lpstr>
      <vt:lpstr>4.Find the relationship between days between order date , ship date and profit </vt:lpstr>
      <vt:lpstr>5. Find the region wise profits for all the regions and give the output of the most profitable region </vt:lpstr>
      <vt:lpstr>6.Which month observe the highest number of orders placed and return placed for each year </vt:lpstr>
      <vt:lpstr> 7.Calculate percentage change in sales for the entire dataset? X axis should be year_month Y axis percent change </vt:lpstr>
      <vt:lpstr> 8.Find out if any sales pattern exists for all the region</vt:lpstr>
      <vt:lpstr>9.Top and bottom selling product for each region </vt:lpstr>
      <vt:lpstr> 10. Why are returns initiated? Are there any specific characteristics for all the returns? Hint: Find return across all categories to observe any pattern </vt:lpstr>
      <vt:lpstr>11. Create a table having two columns ( date and sales), Date should start with the min date of data and end at max date - in between we need all the dates If date is available show sales for that date else show date and NA as sale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 (Superstore)</dc:title>
  <dc:creator>Pratik Deore</dc:creator>
  <cp:lastModifiedBy>Pratik Deore</cp:lastModifiedBy>
  <cp:revision>5</cp:revision>
  <dcterms:created xsi:type="dcterms:W3CDTF">2023-02-15T15:12:38Z</dcterms:created>
  <dcterms:modified xsi:type="dcterms:W3CDTF">2023-02-16T05:17:19Z</dcterms:modified>
</cp:coreProperties>
</file>