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8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3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7434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3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286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73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9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2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2B2-FF23-443B-8F1F-CAA1BF03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5393-40B2-4368-9DA1-F5D5D56A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Using Data from Credit Card Issuer to Predict Future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492C1-162F-45CD-8AA3-FF797A4F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DA5-0824-485C-A4FD-26E5636A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of How Chargebacks Effect Profit Margin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B4855E5-6A5D-43C9-AE1B-35726DD92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74895"/>
              </p:ext>
            </p:extLst>
          </p:nvPr>
        </p:nvGraphicFramePr>
        <p:xfrm>
          <a:off x="1096963" y="2536956"/>
          <a:ext cx="10058400" cy="2832025"/>
        </p:xfrm>
        <a:graphic>
          <a:graphicData uri="http://schemas.openxmlformats.org/drawingml/2006/table">
            <a:tbl>
              <a:tblPr/>
              <a:tblGrid>
                <a:gridCol w="3344521">
                  <a:extLst>
                    <a:ext uri="{9D8B030D-6E8A-4147-A177-3AD203B41FA5}">
                      <a16:colId xmlns:a16="http://schemas.microsoft.com/office/drawing/2014/main" val="2091695716"/>
                    </a:ext>
                  </a:extLst>
                </a:gridCol>
                <a:gridCol w="2163453">
                  <a:extLst>
                    <a:ext uri="{9D8B030D-6E8A-4147-A177-3AD203B41FA5}">
                      <a16:colId xmlns:a16="http://schemas.microsoft.com/office/drawing/2014/main" val="1812753478"/>
                    </a:ext>
                  </a:extLst>
                </a:gridCol>
                <a:gridCol w="2306947">
                  <a:extLst>
                    <a:ext uri="{9D8B030D-6E8A-4147-A177-3AD203B41FA5}">
                      <a16:colId xmlns:a16="http://schemas.microsoft.com/office/drawing/2014/main" val="2988118563"/>
                    </a:ext>
                  </a:extLst>
                </a:gridCol>
                <a:gridCol w="2243479">
                  <a:extLst>
                    <a:ext uri="{9D8B030D-6E8A-4147-A177-3AD203B41FA5}">
                      <a16:colId xmlns:a16="http://schemas.microsoft.com/office/drawing/2014/main" val="4013996332"/>
                    </a:ext>
                  </a:extLst>
                </a:gridCol>
              </a:tblGrid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Crisis/ Q2 2010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Banks outside largest 100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22340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 (USD)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4914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Loans (New Taiwanese Dollars)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57783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9581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 Off %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05827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 Off  expense total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$4,917,439.77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$1,637,507.44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$3,933,951.81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5353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 Interest income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$6,682,800.64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$7,178,070.42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$9,048,089.17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1292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Interchange Percent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8743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Intercharge total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16069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Interest Income (USD)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$2,502,976.84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$6,278,178.95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$5,851,753.32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88362"/>
                  </a:ext>
                </a:extLst>
              </a:tr>
              <a:tr h="264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Interest Income %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5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7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5986-BEA0-4857-8E9E-B936A510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recognizing risky borrowers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87D2-3BF0-4DDB-B5CB-C01B51FD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Credit Card losses are currently greater than auto and home loans for lenders.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 largest US Banks, had nearly 4 billion dollars of bad credit (written off as losses) in the 1</a:t>
            </a:r>
            <a:r>
              <a:rPr lang="en-US" baseline="30000" dirty="0"/>
              <a:t>st</a:t>
            </a:r>
            <a:r>
              <a:rPr lang="en-US" dirty="0"/>
              <a:t>  quarter of 2019.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subset of prospective clients who have little credit history. Both Domestically and internationally.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How can lenders capitalize on this group while predicting risk of specific customers and minimizing loss?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011B8-A294-46E3-9DE9-7CB8276E7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9989" y="1853248"/>
            <a:ext cx="4255083" cy="4010191"/>
          </a:xfrm>
        </p:spPr>
      </p:pic>
    </p:spTree>
    <p:extLst>
      <p:ext uri="{BB962C8B-B14F-4D97-AF65-F5344CB8AC3E}">
        <p14:creationId xmlns:p14="http://schemas.microsoft.com/office/powerpoint/2010/main" val="68130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DEEB-9AED-4318-8CEE-D43E240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internal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40E4-F80B-4179-8455-5F3FCDDB7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Lenders have opportunity for growth in developing countries. There is less credit information in these parts of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Much information can be gained from information outside standard credit info.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Demographic information can be used.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Ongoing credit billing &amp; payment info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Adjacent slide: Most recent billing cycle was most predictive of following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8B9E-B729-4829-BD6A-F48B27596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75"/>
            <a:ext cx="5024746" cy="401979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32E1D-E22F-48B2-8A38-DC3D7654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2955979" y="7629245"/>
            <a:ext cx="788080" cy="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E719-A4F0-4B62-B3DB-A03E5533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Manipulation/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1C71-10CD-4B3E-81DD-6E9022BA5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705" y="2100179"/>
            <a:ext cx="5087311" cy="37481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recognizes patterns and relationships between different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 Creation generates new features derived from relationships between existing features.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New features can enable algorithms to better interpret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 the six features that had the highest ‘feature importance’ in the Random Forest algorithm, five were produced by feature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7192-16C1-405D-827B-1DE7FE7B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012" y="2100179"/>
            <a:ext cx="4396341" cy="420024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u="sng" dirty="0"/>
              <a:t>6 Most Useful Features for Random Forest’s Feature Importance 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1)PAY_O </a:t>
            </a:r>
          </a:p>
          <a:p>
            <a:pPr marL="0" indent="0">
              <a:buNone/>
            </a:pPr>
            <a:r>
              <a:rPr lang="en-US" sz="1400" dirty="0"/>
              <a:t>2)</a:t>
            </a:r>
            <a:r>
              <a:rPr lang="en-US" sz="1400" dirty="0" err="1"/>
              <a:t>Aggregate_Default_Simple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3) </a:t>
            </a:r>
            <a:r>
              <a:rPr lang="en-US" sz="1400" dirty="0" err="1"/>
              <a:t>Total_Bill_AMT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4)</a:t>
            </a:r>
            <a:r>
              <a:rPr lang="en-US" sz="1400" dirty="0" err="1"/>
              <a:t>Total_PAY_AMT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5)</a:t>
            </a:r>
            <a:r>
              <a:rPr lang="en-US" sz="1400" dirty="0" err="1"/>
              <a:t>Ever_Default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6)</a:t>
            </a:r>
            <a:r>
              <a:rPr lang="en-US" sz="1400" dirty="0" err="1"/>
              <a:t>Percent_Limit</a:t>
            </a:r>
            <a:r>
              <a:rPr lang="en-US" sz="1400" dirty="0"/>
              <a:t>. 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100" dirty="0"/>
              <a:t>*All were made through feature creation besides PAY_0</a:t>
            </a:r>
          </a:p>
        </p:txBody>
      </p:sp>
    </p:spTree>
    <p:extLst>
      <p:ext uri="{BB962C8B-B14F-4D97-AF65-F5344CB8AC3E}">
        <p14:creationId xmlns:p14="http://schemas.microsoft.com/office/powerpoint/2010/main" val="274778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7A2F-9A0F-41CB-ABC3-04C7C98C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CDA0-FED4-4DEF-8290-AF771CD74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choosing the most effective algorithm, trials were done with multiple different algorithms.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Tested algorithms included: </a:t>
            </a:r>
            <a:r>
              <a:rPr lang="en-US" dirty="0" err="1"/>
              <a:t>KNeighbors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, and </a:t>
            </a:r>
            <a:r>
              <a:rPr lang="en-US" dirty="0" err="1"/>
              <a:t>GradientBoost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GradientBoost</a:t>
            </a:r>
            <a:r>
              <a:rPr lang="en-US" dirty="0"/>
              <a:t> were the most effective.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precision and recall together was much more useful at measuring model success than accuracy score.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3B07CF-2135-40EF-967B-E42473AF86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975697"/>
              </p:ext>
            </p:extLst>
          </p:nvPr>
        </p:nvGraphicFramePr>
        <p:xfrm>
          <a:off x="6516688" y="3067208"/>
          <a:ext cx="4638675" cy="2442712"/>
        </p:xfrm>
        <a:graphic>
          <a:graphicData uri="http://schemas.openxmlformats.org/drawingml/2006/table">
            <a:tbl>
              <a:tblPr/>
              <a:tblGrid>
                <a:gridCol w="1917914">
                  <a:extLst>
                    <a:ext uri="{9D8B030D-6E8A-4147-A177-3AD203B41FA5}">
                      <a16:colId xmlns:a16="http://schemas.microsoft.com/office/drawing/2014/main" val="2957339361"/>
                    </a:ext>
                  </a:extLst>
                </a:gridCol>
                <a:gridCol w="1174536">
                  <a:extLst>
                    <a:ext uri="{9D8B030D-6E8A-4147-A177-3AD203B41FA5}">
                      <a16:colId xmlns:a16="http://schemas.microsoft.com/office/drawing/2014/main" val="3134081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43869745"/>
                    </a:ext>
                  </a:extLst>
                </a:gridCol>
              </a:tblGrid>
              <a:tr h="4995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Model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71935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10857"/>
                  </a:ext>
                </a:extLst>
              </a:tr>
              <a:tr h="4995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predict_proba&gt;= .3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696841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49789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28394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Predict_proba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&gt;=.3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.57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.55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45308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E260158-1893-45D2-A3C9-41D08CED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A8B-C74C-4686-B0B8-DAC8BC7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2550-957E-4C5A-81C3-2DA2C26C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038747" cy="40233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Grid </a:t>
            </a:r>
            <a:r>
              <a:rPr lang="en-US" dirty="0" err="1"/>
              <a:t>SearchCV</a:t>
            </a:r>
            <a:r>
              <a:rPr lang="en-US" dirty="0"/>
              <a:t>, the following hyperparameter values were assigned:</a:t>
            </a:r>
          </a:p>
          <a:p>
            <a:pPr marL="0" indent="0" algn="ctr">
              <a:buNone/>
            </a:pPr>
            <a:r>
              <a:rPr lang="en-US" dirty="0"/>
              <a:t> Random Forest </a:t>
            </a:r>
          </a:p>
          <a:p>
            <a:pPr marL="0" indent="0" algn="ctr">
              <a:buNone/>
            </a:pPr>
            <a:r>
              <a:rPr lang="en-US" sz="1300" dirty="0" err="1"/>
              <a:t>Max_depth</a:t>
            </a:r>
            <a:r>
              <a:rPr lang="en-US" sz="1300" dirty="0"/>
              <a:t> =  7, </a:t>
            </a:r>
            <a:r>
              <a:rPr lang="en-US" sz="1300" dirty="0" err="1"/>
              <a:t>max_features</a:t>
            </a:r>
            <a:r>
              <a:rPr lang="en-US" sz="1300" dirty="0"/>
              <a:t> = 10,  </a:t>
            </a:r>
            <a:r>
              <a:rPr lang="en-US" sz="1300" dirty="0" err="1"/>
              <a:t>n_estimators</a:t>
            </a:r>
            <a:r>
              <a:rPr lang="en-US" sz="1300" dirty="0"/>
              <a:t> = 200</a:t>
            </a:r>
          </a:p>
          <a:p>
            <a:pPr marL="0" indent="0" algn="ctr">
              <a:buNone/>
            </a:pPr>
            <a:r>
              <a:rPr lang="en-US" dirty="0"/>
              <a:t> Gradient Boost</a:t>
            </a:r>
          </a:p>
          <a:p>
            <a:pPr marL="0" indent="0" algn="ctr">
              <a:buNone/>
            </a:pPr>
            <a:r>
              <a:rPr lang="en-US" sz="1300" dirty="0" err="1"/>
              <a:t>Learning_rate</a:t>
            </a:r>
            <a:r>
              <a:rPr lang="en-US" sz="1300" dirty="0"/>
              <a:t> = .02,  </a:t>
            </a:r>
            <a:r>
              <a:rPr lang="en-US" sz="1300" dirty="0" err="1"/>
              <a:t>max_depth</a:t>
            </a:r>
            <a:r>
              <a:rPr lang="en-US" sz="1300" dirty="0"/>
              <a:t> = 3,  </a:t>
            </a:r>
            <a:r>
              <a:rPr lang="en-US" sz="1300" dirty="0" err="1"/>
              <a:t>n_estimators</a:t>
            </a:r>
            <a:r>
              <a:rPr lang="en-US" sz="1300" dirty="0"/>
              <a:t> = 1000, </a:t>
            </a:r>
          </a:p>
          <a:p>
            <a:pPr marL="0" indent="0" algn="ctr">
              <a:buNone/>
            </a:pPr>
            <a:r>
              <a:rPr lang="en-US" sz="1300" dirty="0" err="1"/>
              <a:t>max_features</a:t>
            </a:r>
            <a:r>
              <a:rPr lang="en-US" sz="1300" dirty="0"/>
              <a:t> = .15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* Hyperparameter tuning was only applied to the best performing algorithms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9685CA-5033-4739-9818-ABF6E8045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1" y="2120900"/>
            <a:ext cx="4395788" cy="3692461"/>
          </a:xfrm>
        </p:spPr>
      </p:pic>
    </p:spTree>
    <p:extLst>
      <p:ext uri="{BB962C8B-B14F-4D97-AF65-F5344CB8AC3E}">
        <p14:creationId xmlns:p14="http://schemas.microsoft.com/office/powerpoint/2010/main" val="41078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44BE-92A5-4EFC-ACE7-FEA4E93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classify a borrower as risky?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9186-3476-4D03-A5C4-61DE685EE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simply predicting whether a consumer’s likelihood of default is above or below 50% may not be most effective. </a:t>
            </a:r>
          </a:p>
          <a:p>
            <a:r>
              <a:rPr lang="en-US" dirty="0"/>
              <a:t>It is important to look at losses from bad debt vs. profit per compliant borrower to determine optimal intersection of True Positive and False Positive rate. 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B04EC30-5B31-437C-8C56-B7AB7BA141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1935903"/>
            <a:ext cx="6094200" cy="4062799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F7412E-696B-4626-B855-D1B2A6CF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35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4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8442-5AD6-4252-9CD3-3C962034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Probability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EFCB-0D27-4E4D-BA52-9E8D36631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750" y="21082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Classifying borrowers with a 30% likelihood of default as risky may be more effective than 50%.</a:t>
            </a:r>
          </a:p>
          <a:p>
            <a:r>
              <a:rPr lang="en-US" dirty="0"/>
              <a:t>Using a 30% threshold for risk, the majority of consumers recognized as risky actually did default (Precision). </a:t>
            </a:r>
          </a:p>
          <a:p>
            <a:r>
              <a:rPr lang="en-US" dirty="0"/>
              <a:t>At 30% threshold the majority of borrowers labeled at risk actually did default(Recall). </a:t>
            </a:r>
          </a:p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923E2AD-F470-4FCE-A191-2E39DA6671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4416111"/>
              </p:ext>
            </p:extLst>
          </p:nvPr>
        </p:nvGraphicFramePr>
        <p:xfrm>
          <a:off x="5737016" y="2120900"/>
          <a:ext cx="5418663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057">
                  <a:extLst>
                    <a:ext uri="{9D8B030D-6E8A-4147-A177-3AD203B41FA5}">
                      <a16:colId xmlns:a16="http://schemas.microsoft.com/office/drawing/2014/main" val="3121048010"/>
                    </a:ext>
                  </a:extLst>
                </a:gridCol>
                <a:gridCol w="1269803">
                  <a:extLst>
                    <a:ext uri="{9D8B030D-6E8A-4147-A177-3AD203B41FA5}">
                      <a16:colId xmlns:a16="http://schemas.microsoft.com/office/drawing/2014/main" val="3293766729"/>
                    </a:ext>
                  </a:extLst>
                </a:gridCol>
                <a:gridCol w="1269803">
                  <a:extLst>
                    <a:ext uri="{9D8B030D-6E8A-4147-A177-3AD203B41FA5}">
                      <a16:colId xmlns:a16="http://schemas.microsoft.com/office/drawing/2014/main" val="33603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3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probability threshold&gt;= 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probability threshold&gt;= 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5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6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9C1-BA61-4C06-82BA-9BEDB94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 Predicting Credit Card Default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F0AF-ED08-4649-8724-75F9D12E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Borrowers who do not pay back credit card will be eventually be “charged off” by the lender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Lender will take losses of both the money credited and the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essential for lenders to keep the percentage of loans that are charged off to a minimum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Lenders can do this by not issuing credit cards to risky individuals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Credit cards issued to pool of riskier individuals charge higher interest rates to make up for greater percentage of charge 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3213</TotalTime>
  <Words>783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Credit Card Default Prediction</vt:lpstr>
      <vt:lpstr>Importance of recognizing risky borrowers</vt:lpstr>
      <vt:lpstr>Looking at internal data.</vt:lpstr>
      <vt:lpstr>Feature Manipulation/ Creation</vt:lpstr>
      <vt:lpstr>Machine Learning Algorithms</vt:lpstr>
      <vt:lpstr>Hyperparameter Tuning</vt:lpstr>
      <vt:lpstr>When to classify a borrower as risky?</vt:lpstr>
      <vt:lpstr>Choosing a Probability Threshold</vt:lpstr>
      <vt:lpstr>Why Is  Predicting Credit Card Default Important?</vt:lpstr>
      <vt:lpstr>Calculations of How Chargebacks Effect Profit Margin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user</dc:creator>
  <cp:lastModifiedBy>Ben Spiegel</cp:lastModifiedBy>
  <cp:revision>42</cp:revision>
  <dcterms:created xsi:type="dcterms:W3CDTF">2019-08-19T22:21:01Z</dcterms:created>
  <dcterms:modified xsi:type="dcterms:W3CDTF">2019-10-08T13:12:20Z</dcterms:modified>
</cp:coreProperties>
</file>