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sldIdLst>
    <p:sldId id="256" r:id="rId2"/>
    <p:sldId id="273" r:id="rId3"/>
    <p:sldId id="257" r:id="rId4"/>
    <p:sldId id="258" r:id="rId5"/>
    <p:sldId id="260" r:id="rId6"/>
    <p:sldId id="264" r:id="rId7"/>
    <p:sldId id="267" r:id="rId8"/>
    <p:sldId id="269" r:id="rId9"/>
    <p:sldId id="270" r:id="rId10"/>
    <p:sldId id="271" r:id="rId11"/>
    <p:sldId id="274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8D38747-4367-4BD2-8D51-C97E202738E2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5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589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721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021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449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304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9126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48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5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8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8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6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7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21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3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73ED0CC-082F-4160-86E5-0D6041F12778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3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  <p:sldLayoutId id="214748399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182E-6C5A-4731-97D0-ACEF078AA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711189"/>
            <a:ext cx="9566365" cy="1828801"/>
          </a:xfrm>
        </p:spPr>
        <p:txBody>
          <a:bodyPr>
            <a:normAutofit fontScale="90000"/>
          </a:bodyPr>
          <a:lstStyle/>
          <a:p>
            <a:endParaRPr lang="en-US" sz="4800" dirty="0"/>
          </a:p>
          <a:p>
            <a:pPr algn="ctr"/>
            <a:r>
              <a:rPr lang="en-US" dirty="0"/>
              <a:t>Machine Learning to Control Prescription Drug Costs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4DA3-46A2-4FFE-8093-A1613A0FB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2590" y="4831086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>
              <a:solidFill>
                <a:srgbClr val="FF4DD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CF86BF-D643-4E12-8F59-EF7073CAE3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904" b="78319" l="10000" r="90000"/>
                    </a14:imgEffect>
                  </a14:imgLayer>
                </a14:imgProps>
              </a:ext>
            </a:extLst>
          </a:blip>
          <a:srcRect t="2477" b="13254"/>
          <a:stretch/>
        </p:blipFill>
        <p:spPr>
          <a:xfrm>
            <a:off x="-1444811" y="-2192079"/>
            <a:ext cx="3374515" cy="1898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F31B20-3094-4A68-A1EE-488E9008DE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28" y="2539990"/>
            <a:ext cx="5453689" cy="382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1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2765-5B84-403A-800E-FE714F17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9F9323-2DF5-41A9-9947-76941BFACD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2603500"/>
            <a:ext cx="3416300" cy="34163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3F557-95AF-4417-84BD-5E00FE595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113069" cy="3622672"/>
          </a:xfrm>
        </p:spPr>
        <p:txBody>
          <a:bodyPr>
            <a:normAutofit fontScale="77500" lnSpcReduction="20000"/>
          </a:bodyPr>
          <a:lstStyle/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Gradient Boosting was the </a:t>
            </a:r>
            <a:r>
              <a:rPr lang="en-US" dirty="0"/>
              <a:t>most effective algorithm; </a:t>
            </a:r>
            <a:r>
              <a:rPr lang="en-US" dirty="0">
                <a:effectLst/>
              </a:rPr>
              <a:t>had a Coefficient of Determination of .66</a:t>
            </a:r>
          </a:p>
          <a:p>
            <a:r>
              <a:rPr lang="en-US" dirty="0">
                <a:effectLst/>
              </a:rPr>
              <a:t>Indicates 66% of the variance in drug costs was predictable from the variables present in the data</a:t>
            </a:r>
          </a:p>
          <a:p>
            <a:r>
              <a:rPr lang="en-US" dirty="0">
                <a:effectLst/>
              </a:rPr>
              <a:t>79.5% of physicians were no more than 40% above predicted and 88.2% were no more than 60% above predicted annual prescription drug costs.</a:t>
            </a:r>
          </a:p>
          <a:p>
            <a:r>
              <a:rPr lang="en-US" dirty="0">
                <a:effectLst/>
              </a:rPr>
              <a:t>Potential causes of variance not explained by the Coefficient of determination :</a:t>
            </a:r>
          </a:p>
          <a:p>
            <a:pPr lvl="1"/>
            <a:r>
              <a:rPr lang="en-US" dirty="0">
                <a:effectLst/>
              </a:rPr>
              <a:t>How easily persuaded specific physician are to the marketing and pharmaceutical companies representatives </a:t>
            </a:r>
          </a:p>
          <a:p>
            <a:pPr lvl="1"/>
            <a:r>
              <a:rPr lang="en-US" dirty="0">
                <a:effectLst/>
              </a:rPr>
              <a:t>Doctor has a unique population or            sub-specialty not represented in data</a:t>
            </a:r>
          </a:p>
        </p:txBody>
      </p:sp>
    </p:spTree>
    <p:extLst>
      <p:ext uri="{BB962C8B-B14F-4D97-AF65-F5344CB8AC3E}">
        <p14:creationId xmlns:p14="http://schemas.microsoft.com/office/powerpoint/2010/main" val="179864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658C-F072-4F6D-B96E-0F0B13D9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EC37-45D7-4C5B-B454-9E40EB84DA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1D8F6-3680-410B-97AA-5961ED317A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8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E52E-049E-4194-BBCE-1A96118F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Other Potential Applications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A1352-A1F0-4DD4-AC1F-6C04EFDB6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This data could also be useful to pharmaceutical companies. </a:t>
            </a:r>
          </a:p>
          <a:p>
            <a:pPr lvl="1"/>
            <a:r>
              <a:rPr lang="en-US" dirty="0">
                <a:effectLst/>
              </a:rPr>
              <a:t>If a company was releasing a new medication they could look at physicians that are outliers as potentially highly effective to market to</a:t>
            </a:r>
          </a:p>
          <a:p>
            <a:pPr lvl="1"/>
            <a:r>
              <a:rPr lang="en-US" dirty="0">
                <a:effectLst/>
              </a:rPr>
              <a:t>Companies could put extra resources toward targeting these outliers.</a:t>
            </a:r>
          </a:p>
          <a:p>
            <a:pPr lvl="1"/>
            <a:r>
              <a:rPr lang="en-US" dirty="0">
                <a:effectLst/>
              </a:rPr>
              <a:t>Additionally, the Algorithm and data could easily be manipulated to focus on the specialties and types of drugs relevant to the company.</a:t>
            </a:r>
          </a:p>
        </p:txBody>
      </p:sp>
    </p:spTree>
    <p:extLst>
      <p:ext uri="{BB962C8B-B14F-4D97-AF65-F5344CB8AC3E}">
        <p14:creationId xmlns:p14="http://schemas.microsoft.com/office/powerpoint/2010/main" val="316321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F51F-373B-4132-A568-63537E4F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A2D9A-B926-4F8E-B703-61DC033F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Recognize Physicians whose drug costs are remarkably higher than predicted. </a:t>
            </a:r>
          </a:p>
          <a:p>
            <a:r>
              <a:rPr lang="en-US" dirty="0"/>
              <a:t>Use machine learning algorithms with over 50 variables for hundreds of thousands of physicians to make a prediction for each physicians annual prescription drug costs.</a:t>
            </a:r>
          </a:p>
          <a:p>
            <a:r>
              <a:rPr lang="en-US" dirty="0"/>
              <a:t>Physicians who are much higher than predicted may be strongly affected by pharmaceutical representatives &amp; marketing</a:t>
            </a:r>
          </a:p>
        </p:txBody>
      </p:sp>
    </p:spTree>
    <p:extLst>
      <p:ext uri="{BB962C8B-B14F-4D97-AF65-F5344CB8AC3E}">
        <p14:creationId xmlns:p14="http://schemas.microsoft.com/office/powerpoint/2010/main" val="61618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BABB-0627-4B0B-AFAF-5105E015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Privatized Medicare Insurance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CC03C-2804-481B-BD7A-41B71F084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0502" y="2603499"/>
            <a:ext cx="4825158" cy="3416301"/>
          </a:xfrm>
        </p:spPr>
        <p:txBody>
          <a:bodyPr>
            <a:normAutofit/>
          </a:bodyPr>
          <a:lstStyle/>
          <a:p>
            <a:r>
              <a:rPr lang="en-US" dirty="0"/>
              <a:t>Medicare is broken into three parts (A,B, and D). Prescription drugs are provided through Medicare Part D</a:t>
            </a:r>
          </a:p>
          <a:p>
            <a:r>
              <a:rPr lang="en-US" dirty="0"/>
              <a:t>Medicare Advantage Plans are purchased from and implemented by private insurance companies. They provide all parts of Medicare</a:t>
            </a:r>
          </a:p>
          <a:p>
            <a:r>
              <a:rPr lang="en-US" dirty="0"/>
              <a:t>Medicare advantage plans can choose which doctors are in their plan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62B734-7972-4D57-AD52-D148A4B038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684463"/>
            <a:ext cx="4824412" cy="3216274"/>
          </a:xfrm>
        </p:spPr>
      </p:pic>
    </p:spTree>
    <p:extLst>
      <p:ext uri="{BB962C8B-B14F-4D97-AF65-F5344CB8AC3E}">
        <p14:creationId xmlns:p14="http://schemas.microsoft.com/office/powerpoint/2010/main" val="146720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52CE-B7E6-4545-B631-13C26CE7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Prescription Drug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39DF-7EAA-43B7-8EA3-CC2D19D70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8493" y="2403021"/>
            <a:ext cx="4856841" cy="4454979"/>
          </a:xfrm>
        </p:spPr>
        <p:txBody>
          <a:bodyPr>
            <a:normAutofit/>
          </a:bodyPr>
          <a:lstStyle/>
          <a:p>
            <a:r>
              <a:rPr lang="en-US" dirty="0"/>
              <a:t>Drug costs are driven up by ’brand name’ drugs. </a:t>
            </a:r>
          </a:p>
          <a:p>
            <a:r>
              <a:rPr lang="en-US" dirty="0"/>
              <a:t>Annually 20 billion is spent to convince doctors of the benefits of brand name drugs.</a:t>
            </a:r>
          </a:p>
          <a:p>
            <a:r>
              <a:rPr lang="en-US" dirty="0"/>
              <a:t>Brand name drugs do not always have higher efficacy than generic, but are almost always more expensive.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92353C-AFDA-4F92-B649-6DEC500458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919" y="3021012"/>
            <a:ext cx="3810000" cy="2543175"/>
          </a:xfrm>
        </p:spPr>
      </p:pic>
    </p:spTree>
    <p:extLst>
      <p:ext uri="{BB962C8B-B14F-4D97-AF65-F5344CB8AC3E}">
        <p14:creationId xmlns:p14="http://schemas.microsoft.com/office/powerpoint/2010/main" val="51580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921C-64DF-4316-8E4A-CBD3FF53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A8F17-3042-429A-BF81-91C315991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392326"/>
            <a:ext cx="4856841" cy="4305357"/>
          </a:xfrm>
        </p:spPr>
        <p:txBody>
          <a:bodyPr>
            <a:normAutofit fontScale="92500" lnSpcReduction="10000"/>
          </a:bodyPr>
          <a:lstStyle/>
          <a:p>
            <a:r>
              <a:rPr lang="en-US" sz="2100" dirty="0"/>
              <a:t>Dataset was comprised of two separate csv files from Medicare.gov</a:t>
            </a:r>
          </a:p>
          <a:p>
            <a:r>
              <a:rPr lang="en-US" sz="2100" dirty="0"/>
              <a:t>One file included information about each physicians’ patient population</a:t>
            </a:r>
          </a:p>
          <a:p>
            <a:r>
              <a:rPr lang="en-US" sz="2100" dirty="0"/>
              <a:t>2</a:t>
            </a:r>
            <a:r>
              <a:rPr lang="en-US" sz="2100" baseline="30000" dirty="0"/>
              <a:t>nd</a:t>
            </a:r>
            <a:r>
              <a:rPr lang="en-US" sz="2100" dirty="0"/>
              <a:t> file included information on each physician annual drug costs</a:t>
            </a:r>
          </a:p>
          <a:p>
            <a:r>
              <a:rPr lang="en-US" dirty="0"/>
              <a:t>Merged data frame included over 50 features for each physician: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FB5C3-A2F3-46E7-9AC5-5E2EE5CA88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features and their percentage of total importance to algorithm:</a:t>
            </a:r>
          </a:p>
          <a:p>
            <a:pPr lvl="1"/>
            <a:r>
              <a:rPr lang="en-US" dirty="0"/>
              <a:t>Total number of prescriptions written:  39.2%</a:t>
            </a:r>
          </a:p>
          <a:p>
            <a:pPr lvl="1"/>
            <a:r>
              <a:rPr lang="en-US" dirty="0"/>
              <a:t>Sum of importance of all chronic illnesses: 17.2%</a:t>
            </a:r>
          </a:p>
          <a:p>
            <a:pPr lvl="1"/>
            <a:r>
              <a:rPr lang="en-US" dirty="0"/>
              <a:t>Average annual prescription cost for respective specialty: 9.5%</a:t>
            </a:r>
          </a:p>
          <a:p>
            <a:pPr lvl="1"/>
            <a:r>
              <a:rPr lang="en-US" dirty="0"/>
              <a:t>Number of Beneficiaries with Medicaid: 6.5%</a:t>
            </a:r>
          </a:p>
          <a:p>
            <a:pPr lvl="1"/>
            <a:r>
              <a:rPr lang="en-US" dirty="0"/>
              <a:t>Sum of Age Demographic Information: 6.2%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6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96C7-F2E5-4F86-AAA2-D19664EF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Considerations for Specialties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BE94-8642-499F-BFA4-4C5E736E44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Specialty type strongly correlates with prescription drug costs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Important for algorithm to recognize specific specialties as categorical variable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C9C2A0-51B0-4CA1-9E3E-DE57A4CE01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426" y="2374114"/>
            <a:ext cx="6054448" cy="3416301"/>
          </a:xfrm>
        </p:spPr>
      </p:pic>
    </p:spTree>
    <p:extLst>
      <p:ext uri="{BB962C8B-B14F-4D97-AF65-F5344CB8AC3E}">
        <p14:creationId xmlns:p14="http://schemas.microsoft.com/office/powerpoint/2010/main" val="6110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DD19-6C56-4501-BA1F-CDAA731E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Chronic Illnesses in Relation to Medical Specialty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7685F-7197-4311-8914-957B77944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Specialist treat illness that pertain to their specific knowledge. </a:t>
            </a:r>
          </a:p>
          <a:p>
            <a:endParaRPr lang="en-US" dirty="0"/>
          </a:p>
          <a:p>
            <a:r>
              <a:rPr lang="en-US" dirty="0"/>
              <a:t>In physician’s patient population only data for the illnesses that the physician treats should correlate with total prescription drug costs.</a:t>
            </a:r>
          </a:p>
          <a:p>
            <a:endParaRPr lang="en-US" dirty="0"/>
          </a:p>
          <a:p>
            <a:r>
              <a:rPr lang="en-US" dirty="0"/>
              <a:t>One reason algorithms must differentiate between specialties is to recognize and quantify correlations between patient populations’ frequency of specific diseases and drug costs of specific specialties</a:t>
            </a:r>
          </a:p>
        </p:txBody>
      </p:sp>
    </p:spTree>
    <p:extLst>
      <p:ext uri="{BB962C8B-B14F-4D97-AF65-F5344CB8AC3E}">
        <p14:creationId xmlns:p14="http://schemas.microsoft.com/office/powerpoint/2010/main" val="35706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BB39-40D3-497A-8931-DF98EDC7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Rheumatoid Arthritis Effect on Different Specialties Prescription Drug Costs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17993F-D96B-4BEA-82BE-7FBEC07B62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85" y="2767205"/>
            <a:ext cx="4829175" cy="289750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3B6824-4F09-44BF-ADEB-394571D40E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845277"/>
            <a:ext cx="4824412" cy="289464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78FE44-98FF-4F88-A7D7-872A246EAE2B}"/>
              </a:ext>
            </a:extLst>
          </p:cNvPr>
          <p:cNvSpPr txBox="1"/>
          <p:nvPr/>
        </p:nvSpPr>
        <p:spPr>
          <a:xfrm>
            <a:off x="1150938" y="5760402"/>
            <a:ext cx="9279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Percentage of patients  with Rheumatoid Arthritis is correlated with Rheumatologists prescription drug costs but not cardiologists drug costs.</a:t>
            </a:r>
          </a:p>
        </p:txBody>
      </p:sp>
    </p:spTree>
    <p:extLst>
      <p:ext uri="{BB962C8B-B14F-4D97-AF65-F5344CB8AC3E}">
        <p14:creationId xmlns:p14="http://schemas.microsoft.com/office/powerpoint/2010/main" val="14650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E346-955F-4DD6-9DB2-87BF813B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Dealing with 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961C-8284-477E-899F-F08C7EAF29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dataset included over seventy different specialties. Algorithms can’t effectively use so many categorical variables. </a:t>
            </a:r>
          </a:p>
          <a:p>
            <a:r>
              <a:rPr lang="en-US" dirty="0"/>
              <a:t>Dataset was filtered to include the most common 8 specialties</a:t>
            </a:r>
          </a:p>
          <a:p>
            <a:r>
              <a:rPr lang="en-US" dirty="0"/>
              <a:t>Created dummy variables so that a new feature was created for each specialty included.</a:t>
            </a:r>
          </a:p>
          <a:p>
            <a:r>
              <a:rPr lang="en-US" dirty="0"/>
              <a:t>Additionally, a feature equal to the average annual drug cost of respective physician’s specialty was created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4D2BDF2-DFE5-496F-A4B7-244621B64A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3450643"/>
            <a:ext cx="4824412" cy="1683913"/>
          </a:xfrm>
        </p:spPr>
      </p:pic>
    </p:spTree>
    <p:extLst>
      <p:ext uri="{BB962C8B-B14F-4D97-AF65-F5344CB8AC3E}">
        <p14:creationId xmlns:p14="http://schemas.microsoft.com/office/powerpoint/2010/main" val="1834173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5067</TotalTime>
  <Words>613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 Machine Learning to Control Prescription Drug Costs</vt:lpstr>
      <vt:lpstr>Project Purpose</vt:lpstr>
      <vt:lpstr>Privatized Medicare Insurance</vt:lpstr>
      <vt:lpstr>Prescription Drug Costs</vt:lpstr>
      <vt:lpstr>Dataset Description </vt:lpstr>
      <vt:lpstr>Considerations for Specialties</vt:lpstr>
      <vt:lpstr>Chronic Illnesses in Relation to Medical Specialty</vt:lpstr>
      <vt:lpstr>Rheumatoid Arthritis Effect on Different Specialties Prescription Drug Costs</vt:lpstr>
      <vt:lpstr>Dealing with Categorical Data</vt:lpstr>
      <vt:lpstr>Results</vt:lpstr>
      <vt:lpstr>PowerPoint Presentation</vt:lpstr>
      <vt:lpstr>Other Potential Applications of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Medicare Part D and Medical Cost Control</dc:title>
  <dc:creator>Ben Spiegel</dc:creator>
  <cp:lastModifiedBy>Ben Spiegel</cp:lastModifiedBy>
  <cp:revision>47</cp:revision>
  <dcterms:created xsi:type="dcterms:W3CDTF">2019-09-25T07:17:38Z</dcterms:created>
  <dcterms:modified xsi:type="dcterms:W3CDTF">2019-11-02T23:57:52Z</dcterms:modified>
</cp:coreProperties>
</file>