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4" r:id="rId7"/>
    <p:sldId id="267" r:id="rId8"/>
    <p:sldId id="269" r:id="rId9"/>
    <p:sldId id="270" r:id="rId10"/>
    <p:sldId id="273"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55" d="100"/>
          <a:sy n="55" d="100"/>
        </p:scale>
        <p:origin x="10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3896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5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688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7422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4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08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085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9496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218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710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3764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42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549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08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45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387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34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608982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33" r:id="rId6"/>
    <p:sldLayoutId id="2147483734" r:id="rId7"/>
    <p:sldLayoutId id="2147483735" r:id="rId8"/>
    <p:sldLayoutId id="2147483736" r:id="rId9"/>
    <p:sldLayoutId id="2147483737" r:id="rId10"/>
    <p:sldLayoutId id="2147483744"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CF86BF-D643-4E12-8F59-EF7073CAE341}"/>
              </a:ext>
            </a:extLst>
          </p:cNvPr>
          <p:cNvPicPr>
            <a:picLocks noChangeAspect="1"/>
          </p:cNvPicPr>
          <p:nvPr/>
        </p:nvPicPr>
        <p:blipFill rotWithShape="1">
          <a:blip r:embed="rId3"/>
          <a:srcRect t="2477" b="13254"/>
          <a:stretch/>
        </p:blipFill>
        <p:spPr>
          <a:xfrm>
            <a:off x="-94982" y="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49182E-6C5A-4731-97D0-ACEF078AA224}"/>
              </a:ext>
            </a:extLst>
          </p:cNvPr>
          <p:cNvSpPr>
            <a:spLocks noGrp="1"/>
          </p:cNvSpPr>
          <p:nvPr>
            <p:ph type="ctrTitle"/>
          </p:nvPr>
        </p:nvSpPr>
        <p:spPr>
          <a:xfrm>
            <a:off x="2480733" y="2074339"/>
            <a:ext cx="7219954" cy="1828801"/>
          </a:xfrm>
        </p:spPr>
        <p:txBody>
          <a:bodyPr>
            <a:normAutofit fontScale="90000"/>
          </a:bodyPr>
          <a:lstStyle/>
          <a:p>
            <a:endParaRPr lang="en-US" sz="4800" dirty="0"/>
          </a:p>
          <a:p>
            <a:r>
              <a:rPr lang="en-US" dirty="0"/>
              <a:t>Medicare Part D and Medical Cost Control</a:t>
            </a:r>
          </a:p>
        </p:txBody>
      </p:sp>
      <p:sp>
        <p:nvSpPr>
          <p:cNvPr id="3" name="Subtitle 2">
            <a:extLst>
              <a:ext uri="{FF2B5EF4-FFF2-40B4-BE49-F238E27FC236}">
                <a16:creationId xmlns:a16="http://schemas.microsoft.com/office/drawing/2014/main" id="{51CD4DA3-46A2-4FFE-8093-A1613A0FBB6F}"/>
              </a:ext>
            </a:extLst>
          </p:cNvPr>
          <p:cNvSpPr>
            <a:spLocks noGrp="1"/>
          </p:cNvSpPr>
          <p:nvPr>
            <p:ph type="subTitle" idx="1"/>
          </p:nvPr>
        </p:nvSpPr>
        <p:spPr>
          <a:xfrm>
            <a:off x="2480733" y="3903138"/>
            <a:ext cx="7219954" cy="1049867"/>
          </a:xfrm>
        </p:spPr>
        <p:txBody>
          <a:bodyPr>
            <a:normAutofit/>
          </a:bodyPr>
          <a:lstStyle/>
          <a:p>
            <a:endParaRPr lang="en-US" dirty="0">
              <a:solidFill>
                <a:srgbClr val="FF4DD6"/>
              </a:solidFill>
            </a:endParaRPr>
          </a:p>
        </p:txBody>
      </p:sp>
    </p:spTree>
    <p:extLst>
      <p:ext uri="{BB962C8B-B14F-4D97-AF65-F5344CB8AC3E}">
        <p14:creationId xmlns:p14="http://schemas.microsoft.com/office/powerpoint/2010/main" val="311441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4C8D-63B0-492E-9F87-8369281EBE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2EC080F-BC71-4567-9808-172D8EC4B59F}"/>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54D83E0D-866F-433C-BA94-0CB27955F748}"/>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B35437EA-3339-4402-8518-9AF4D3EE344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7BE09F6-853D-46D9-BF07-E881E6022BDA}"/>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87723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2765-5B84-403A-800E-FE714F17ABC5}"/>
              </a:ext>
            </a:extLst>
          </p:cNvPr>
          <p:cNvSpPr>
            <a:spLocks noGrp="1"/>
          </p:cNvSpPr>
          <p:nvPr>
            <p:ph type="title"/>
          </p:nvPr>
        </p:nvSpPr>
        <p:spPr/>
        <p:txBody>
          <a:bodyPr/>
          <a:lstStyle/>
          <a:p>
            <a:r>
              <a:rPr lang="en-US" dirty="0"/>
              <a:t>How Effective was Algorithm?</a:t>
            </a:r>
          </a:p>
        </p:txBody>
      </p:sp>
      <p:pic>
        <p:nvPicPr>
          <p:cNvPr id="6" name="Content Placeholder 5">
            <a:extLst>
              <a:ext uri="{FF2B5EF4-FFF2-40B4-BE49-F238E27FC236}">
                <a16:creationId xmlns:a16="http://schemas.microsoft.com/office/drawing/2014/main" id="{149F9323-2DF5-41A9-9947-76941BFACD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1144" y="2076450"/>
            <a:ext cx="3622675" cy="3622675"/>
          </a:xfrm>
        </p:spPr>
      </p:pic>
      <p:sp>
        <p:nvSpPr>
          <p:cNvPr id="4" name="Content Placeholder 3">
            <a:extLst>
              <a:ext uri="{FF2B5EF4-FFF2-40B4-BE49-F238E27FC236}">
                <a16:creationId xmlns:a16="http://schemas.microsoft.com/office/drawing/2014/main" id="{00A3F557-95AF-4417-84BD-5E00FE595618}"/>
              </a:ext>
            </a:extLst>
          </p:cNvPr>
          <p:cNvSpPr>
            <a:spLocks noGrp="1"/>
          </p:cNvSpPr>
          <p:nvPr>
            <p:ph sz="half" idx="2"/>
          </p:nvPr>
        </p:nvSpPr>
        <p:spPr>
          <a:xfrm>
            <a:off x="6410716" y="2076451"/>
            <a:ext cx="5113069" cy="3622672"/>
          </a:xfrm>
        </p:spPr>
        <p:txBody>
          <a:bodyPr>
            <a:normAutofit fontScale="55000" lnSpcReduction="20000"/>
          </a:bodyPr>
          <a:lstStyle/>
          <a:p>
            <a:r>
              <a:rPr lang="en-US" dirty="0">
                <a:effectLst/>
              </a:rPr>
              <a:t>Random Forest and Gradient Boosting were both tested as potential Machine Learning Models</a:t>
            </a:r>
          </a:p>
          <a:p>
            <a:r>
              <a:rPr lang="en-US" dirty="0">
                <a:effectLst/>
              </a:rPr>
              <a:t>Gradient Boosting was found to be more effective with a Coefficient of </a:t>
            </a:r>
            <a:r>
              <a:rPr lang="en-US" dirty="0" err="1">
                <a:effectLst/>
              </a:rPr>
              <a:t>Determinitation</a:t>
            </a:r>
            <a:r>
              <a:rPr lang="en-US" dirty="0">
                <a:effectLst/>
              </a:rPr>
              <a:t> of .67</a:t>
            </a:r>
          </a:p>
          <a:p>
            <a:r>
              <a:rPr lang="en-US" dirty="0">
                <a:effectLst/>
              </a:rPr>
              <a:t>This indicates that the Algorithm found 67% of the variance in drug costs predictable from the variables present in the </a:t>
            </a:r>
            <a:r>
              <a:rPr lang="en-US" dirty="0" err="1">
                <a:effectLst/>
              </a:rPr>
              <a:t>dataframe</a:t>
            </a:r>
            <a:endParaRPr lang="en-US" dirty="0">
              <a:effectLst/>
            </a:endParaRPr>
          </a:p>
          <a:p>
            <a:r>
              <a:rPr lang="en-US" dirty="0">
                <a:effectLst/>
              </a:rPr>
              <a:t>The variance not explained by the Coefficient of determination is largely  due to effects not measured by our variables. For instance the persuasion of pharmaceutical companies representatives on doctors, or a doctor having a large percentage of patients with a health condition not represented in the data.</a:t>
            </a:r>
          </a:p>
          <a:p>
            <a:r>
              <a:rPr lang="en-US" dirty="0">
                <a:effectLst/>
              </a:rPr>
              <a:t>Given that are potential reasonable explanations why drug costs could be higher this would primarily be used as a way to recognize doctors that could be looked into for deeper understanding.</a:t>
            </a:r>
          </a:p>
          <a:p>
            <a:r>
              <a:rPr lang="en-US" dirty="0">
                <a:effectLst/>
              </a:rPr>
              <a:t>.</a:t>
            </a:r>
          </a:p>
          <a:p>
            <a:endParaRPr lang="en-US" dirty="0"/>
          </a:p>
        </p:txBody>
      </p:sp>
    </p:spTree>
    <p:extLst>
      <p:ext uri="{BB962C8B-B14F-4D97-AF65-F5344CB8AC3E}">
        <p14:creationId xmlns:p14="http://schemas.microsoft.com/office/powerpoint/2010/main" val="179864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E52E-049E-4194-BBCE-1A96118F6DE1}"/>
              </a:ext>
            </a:extLst>
          </p:cNvPr>
          <p:cNvSpPr>
            <a:spLocks noGrp="1"/>
          </p:cNvSpPr>
          <p:nvPr>
            <p:ph type="title"/>
          </p:nvPr>
        </p:nvSpPr>
        <p:spPr/>
        <p:txBody>
          <a:bodyPr>
            <a:normAutofit fontScale="90000"/>
          </a:bodyPr>
          <a:lstStyle/>
          <a:p>
            <a:r>
              <a:rPr lang="en-US" dirty="0"/>
              <a:t>Could </a:t>
            </a:r>
            <a:r>
              <a:rPr lang="en-US" dirty="0" err="1"/>
              <a:t>pharamaceutical</a:t>
            </a:r>
            <a:r>
              <a:rPr lang="en-US" dirty="0"/>
              <a:t> Companies make sense of this data?</a:t>
            </a:r>
          </a:p>
        </p:txBody>
      </p:sp>
      <p:sp>
        <p:nvSpPr>
          <p:cNvPr id="3" name="Content Placeholder 2">
            <a:extLst>
              <a:ext uri="{FF2B5EF4-FFF2-40B4-BE49-F238E27FC236}">
                <a16:creationId xmlns:a16="http://schemas.microsoft.com/office/drawing/2014/main" id="{DC2A1352-A1F0-4DD4-AC1F-6C04EFDB682E}"/>
              </a:ext>
            </a:extLst>
          </p:cNvPr>
          <p:cNvSpPr>
            <a:spLocks noGrp="1"/>
          </p:cNvSpPr>
          <p:nvPr>
            <p:ph idx="1"/>
          </p:nvPr>
        </p:nvSpPr>
        <p:spPr/>
        <p:txBody>
          <a:bodyPr>
            <a:normAutofit fontScale="92500" lnSpcReduction="10000"/>
          </a:bodyPr>
          <a:lstStyle/>
          <a:p>
            <a:r>
              <a:rPr lang="en-US" dirty="0">
                <a:effectLst/>
              </a:rPr>
              <a:t>This data could also be useful to pharmaceutical companies. For instance if a company was releasing a new medication they could look at physicians that are outliers as potential effective to market to</a:t>
            </a:r>
          </a:p>
          <a:p>
            <a:r>
              <a:rPr lang="en-US" dirty="0">
                <a:effectLst/>
              </a:rPr>
              <a:t>Pharmaceutical’s releasing new medications could target their marketing efforts toward outliers as well. They would want to recognize outlier physicians as physicians who are particularly open to marketing. </a:t>
            </a:r>
          </a:p>
          <a:p>
            <a:r>
              <a:rPr lang="en-US" dirty="0">
                <a:effectLst/>
              </a:rPr>
              <a:t>Additionally with just a few modifications they switch in the specialties that pertain most closely for there drugs. They could also look filter the data to specifically look at there competitor drugs and see which doctors have been most open to prescribing brand name medications.</a:t>
            </a:r>
            <a:endParaRPr lang="en-US" dirty="0"/>
          </a:p>
        </p:txBody>
      </p:sp>
    </p:spTree>
    <p:extLst>
      <p:ext uri="{BB962C8B-B14F-4D97-AF65-F5344CB8AC3E}">
        <p14:creationId xmlns:p14="http://schemas.microsoft.com/office/powerpoint/2010/main" val="316321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BABB-0627-4B0B-AFAF-5105E015A4BF}"/>
              </a:ext>
            </a:extLst>
          </p:cNvPr>
          <p:cNvSpPr>
            <a:spLocks noGrp="1"/>
          </p:cNvSpPr>
          <p:nvPr>
            <p:ph type="title"/>
          </p:nvPr>
        </p:nvSpPr>
        <p:spPr/>
        <p:txBody>
          <a:bodyPr>
            <a:normAutofit fontScale="90000"/>
          </a:bodyPr>
          <a:lstStyle/>
          <a:p>
            <a:r>
              <a:rPr lang="en-US" dirty="0"/>
              <a:t>How drugs prescribed effect health insurance companies profitability</a:t>
            </a:r>
          </a:p>
        </p:txBody>
      </p:sp>
      <p:sp>
        <p:nvSpPr>
          <p:cNvPr id="3" name="Content Placeholder 2">
            <a:extLst>
              <a:ext uri="{FF2B5EF4-FFF2-40B4-BE49-F238E27FC236}">
                <a16:creationId xmlns:a16="http://schemas.microsoft.com/office/drawing/2014/main" id="{1ADCC03C-2804-481B-BD7A-41B71F084F7A}"/>
              </a:ext>
            </a:extLst>
          </p:cNvPr>
          <p:cNvSpPr>
            <a:spLocks noGrp="1"/>
          </p:cNvSpPr>
          <p:nvPr>
            <p:ph sz="half" idx="1"/>
          </p:nvPr>
        </p:nvSpPr>
        <p:spPr/>
        <p:txBody>
          <a:bodyPr>
            <a:normAutofit fontScale="62500" lnSpcReduction="20000"/>
          </a:bodyPr>
          <a:lstStyle/>
          <a:p>
            <a:r>
              <a:rPr lang="en-US" dirty="0"/>
              <a:t>Medicare is broken into three parts (A,B, and D). Prescription drugs are provided through Medicare Part D</a:t>
            </a:r>
          </a:p>
          <a:p>
            <a:r>
              <a:rPr lang="en-US" dirty="0"/>
              <a:t>There is no public options for Medicare Part D, plans are purchased from and implemented by private insurance companies</a:t>
            </a:r>
          </a:p>
          <a:p>
            <a:r>
              <a:rPr lang="en-US" dirty="0"/>
              <a:t>Part D prescription drug coverage can be provided in ‘Medicare Advantage Plans.’ These are privately managed Health Management Organizations (HMOs) that individuals assign their Medicare benefits to. </a:t>
            </a:r>
          </a:p>
          <a:p>
            <a:r>
              <a:rPr lang="en-US" dirty="0"/>
              <a:t>HMOs select the specific doctors who are included in there network. </a:t>
            </a:r>
          </a:p>
          <a:p>
            <a:r>
              <a:rPr lang="en-US" dirty="0"/>
              <a:t>Because they provide the drug benefits Medicare advantage pans can be more profitable by encouraging systems that control drug costs.</a:t>
            </a:r>
          </a:p>
        </p:txBody>
      </p:sp>
      <p:pic>
        <p:nvPicPr>
          <p:cNvPr id="6" name="Content Placeholder 5">
            <a:extLst>
              <a:ext uri="{FF2B5EF4-FFF2-40B4-BE49-F238E27FC236}">
                <a16:creationId xmlns:a16="http://schemas.microsoft.com/office/drawing/2014/main" id="{9D62B734-7972-4D57-AD52-D148A4B038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0325" y="2268537"/>
            <a:ext cx="4857750" cy="3238500"/>
          </a:xfrm>
        </p:spPr>
      </p:pic>
    </p:spTree>
    <p:extLst>
      <p:ext uri="{BB962C8B-B14F-4D97-AF65-F5344CB8AC3E}">
        <p14:creationId xmlns:p14="http://schemas.microsoft.com/office/powerpoint/2010/main" val="146720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52CE-B7E6-4545-B631-13C26CE75E50}"/>
              </a:ext>
            </a:extLst>
          </p:cNvPr>
          <p:cNvSpPr>
            <a:spLocks noGrp="1"/>
          </p:cNvSpPr>
          <p:nvPr>
            <p:ph type="title"/>
          </p:nvPr>
        </p:nvSpPr>
        <p:spPr/>
        <p:txBody>
          <a:bodyPr/>
          <a:lstStyle/>
          <a:p>
            <a:r>
              <a:rPr lang="en-US" dirty="0"/>
              <a:t>Pharmaceutical Marketing </a:t>
            </a:r>
          </a:p>
        </p:txBody>
      </p:sp>
      <p:sp>
        <p:nvSpPr>
          <p:cNvPr id="3" name="Content Placeholder 2">
            <a:extLst>
              <a:ext uri="{FF2B5EF4-FFF2-40B4-BE49-F238E27FC236}">
                <a16:creationId xmlns:a16="http://schemas.microsoft.com/office/drawing/2014/main" id="{DE8D39DF-7EAA-43B7-8EA3-CC2D19D70153}"/>
              </a:ext>
            </a:extLst>
          </p:cNvPr>
          <p:cNvSpPr>
            <a:spLocks noGrp="1"/>
          </p:cNvSpPr>
          <p:nvPr>
            <p:ph sz="half" idx="1"/>
          </p:nvPr>
        </p:nvSpPr>
        <p:spPr>
          <a:xfrm>
            <a:off x="913795" y="2076450"/>
            <a:ext cx="4856841" cy="4454979"/>
          </a:xfrm>
        </p:spPr>
        <p:txBody>
          <a:bodyPr>
            <a:normAutofit fontScale="77500" lnSpcReduction="20000"/>
          </a:bodyPr>
          <a:lstStyle/>
          <a:p>
            <a:r>
              <a:rPr lang="en-US" dirty="0"/>
              <a:t>The overall costs of drugs are driven up by newer, ’brand name’ drugs. Drugs which do not have generic prescriptions available. </a:t>
            </a:r>
          </a:p>
          <a:p>
            <a:r>
              <a:rPr lang="en-US" dirty="0"/>
              <a:t>Annually, 30 billion dollars is spent on drug.  Over 20 billion of the marketing is spent by pharmaceutical companies to convince doctors of the benefit of their brand name drugs.</a:t>
            </a:r>
          </a:p>
          <a:p>
            <a:r>
              <a:rPr lang="en-US" dirty="0"/>
              <a:t>Drug companies have a history of giving gifts to physicians, free samples and hiring very personable sales representatives.</a:t>
            </a:r>
          </a:p>
          <a:p>
            <a:r>
              <a:rPr lang="en-US" dirty="0"/>
              <a:t>Some physicians are more easily persuaded to write brand name drugs regardless of efficacy.</a:t>
            </a:r>
          </a:p>
          <a:p>
            <a:r>
              <a:rPr lang="en-US" dirty="0"/>
              <a:t>Newer drugs do not always have higher efficacy</a:t>
            </a:r>
          </a:p>
        </p:txBody>
      </p:sp>
      <p:pic>
        <p:nvPicPr>
          <p:cNvPr id="6" name="Content Placeholder 5">
            <a:extLst>
              <a:ext uri="{FF2B5EF4-FFF2-40B4-BE49-F238E27FC236}">
                <a16:creationId xmlns:a16="http://schemas.microsoft.com/office/drawing/2014/main" id="{B392353C-AFDA-4F92-B649-6DEC500458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4200" y="2616200"/>
            <a:ext cx="4548996" cy="3036455"/>
          </a:xfrm>
        </p:spPr>
      </p:pic>
    </p:spTree>
    <p:extLst>
      <p:ext uri="{BB962C8B-B14F-4D97-AF65-F5344CB8AC3E}">
        <p14:creationId xmlns:p14="http://schemas.microsoft.com/office/powerpoint/2010/main" val="51580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0CF6-59B1-445D-8C42-F231FB949E6E}"/>
              </a:ext>
            </a:extLst>
          </p:cNvPr>
          <p:cNvSpPr>
            <a:spLocks noGrp="1"/>
          </p:cNvSpPr>
          <p:nvPr>
            <p:ph type="title"/>
          </p:nvPr>
        </p:nvSpPr>
        <p:spPr/>
        <p:txBody>
          <a:bodyPr>
            <a:normAutofit/>
          </a:bodyPr>
          <a:lstStyle/>
          <a:p>
            <a:r>
              <a:rPr lang="en-US" dirty="0"/>
              <a:t>Controlling Drug Cost</a:t>
            </a:r>
          </a:p>
        </p:txBody>
      </p:sp>
      <p:sp>
        <p:nvSpPr>
          <p:cNvPr id="3" name="Content Placeholder 2">
            <a:extLst>
              <a:ext uri="{FF2B5EF4-FFF2-40B4-BE49-F238E27FC236}">
                <a16:creationId xmlns:a16="http://schemas.microsoft.com/office/drawing/2014/main" id="{34CCEA59-DD3B-4215-8662-F15562F64C65}"/>
              </a:ext>
            </a:extLst>
          </p:cNvPr>
          <p:cNvSpPr>
            <a:spLocks noGrp="1"/>
          </p:cNvSpPr>
          <p:nvPr>
            <p:ph sz="half" idx="1"/>
          </p:nvPr>
        </p:nvSpPr>
        <p:spPr/>
        <p:txBody>
          <a:bodyPr>
            <a:normAutofit fontScale="77500" lnSpcReduction="20000"/>
          </a:bodyPr>
          <a:lstStyle/>
          <a:p>
            <a:r>
              <a:rPr lang="en-US" dirty="0"/>
              <a:t>Insurance companies can control drug costs through many methods:</a:t>
            </a:r>
          </a:p>
          <a:p>
            <a:pPr lvl="1"/>
            <a:r>
              <a:rPr lang="en-US" dirty="0"/>
              <a:t> they can write formularies that have lower copays for cheaper medications</a:t>
            </a:r>
          </a:p>
          <a:p>
            <a:pPr lvl="1"/>
            <a:r>
              <a:rPr lang="en-US" dirty="0"/>
              <a:t>if multiple medications are effective for the same illness, they do not need to provide coverage for all</a:t>
            </a:r>
          </a:p>
          <a:p>
            <a:r>
              <a:rPr lang="en-US" dirty="0"/>
              <a:t>Insurance carriers can also require prior authorization by doctors before patients can fill certain prescriptions or can require patients try less expensive medications first. </a:t>
            </a:r>
          </a:p>
        </p:txBody>
      </p:sp>
      <p:sp>
        <p:nvSpPr>
          <p:cNvPr id="4" name="Content Placeholder 3">
            <a:extLst>
              <a:ext uri="{FF2B5EF4-FFF2-40B4-BE49-F238E27FC236}">
                <a16:creationId xmlns:a16="http://schemas.microsoft.com/office/drawing/2014/main" id="{A5645F78-CEAC-4293-B2A1-E1B3C8F90C37}"/>
              </a:ext>
            </a:extLst>
          </p:cNvPr>
          <p:cNvSpPr>
            <a:spLocks noGrp="1"/>
          </p:cNvSpPr>
          <p:nvPr>
            <p:ph sz="half" idx="2"/>
          </p:nvPr>
        </p:nvSpPr>
        <p:spPr/>
        <p:txBody>
          <a:bodyPr>
            <a:normAutofit fontScale="77500" lnSpcReduction="20000"/>
          </a:bodyPr>
          <a:lstStyle/>
          <a:p>
            <a:r>
              <a:rPr lang="en-US" dirty="0"/>
              <a:t>In this data science analysis, machine learning algorithms are used to recognize physicians with medication costs higher than expected.</a:t>
            </a:r>
          </a:p>
          <a:p>
            <a:r>
              <a:rPr lang="en-US" dirty="0"/>
              <a:t>I look at hundreds of thousands of doctors and using over 50 different features for each doctor the algorithm predicts what the annual drug cost of each doctor should be. </a:t>
            </a:r>
          </a:p>
          <a:p>
            <a:r>
              <a:rPr lang="en-US" dirty="0"/>
              <a:t>Special care was taken to make sure algorithms took consideration of the specialty of each physician in making predictions</a:t>
            </a:r>
          </a:p>
        </p:txBody>
      </p:sp>
    </p:spTree>
    <p:extLst>
      <p:ext uri="{BB962C8B-B14F-4D97-AF65-F5344CB8AC3E}">
        <p14:creationId xmlns:p14="http://schemas.microsoft.com/office/powerpoint/2010/main" val="247570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921C-64DF-4316-8E4A-CBD3FF535A11}"/>
              </a:ext>
            </a:extLst>
          </p:cNvPr>
          <p:cNvSpPr>
            <a:spLocks noGrp="1"/>
          </p:cNvSpPr>
          <p:nvPr>
            <p:ph type="title"/>
          </p:nvPr>
        </p:nvSpPr>
        <p:spPr/>
        <p:txBody>
          <a:bodyPr/>
          <a:lstStyle/>
          <a:p>
            <a:r>
              <a:rPr lang="en-US" dirty="0"/>
              <a:t>What was dataset comprised of?</a:t>
            </a:r>
          </a:p>
        </p:txBody>
      </p:sp>
      <p:sp>
        <p:nvSpPr>
          <p:cNvPr id="3" name="Content Placeholder 2">
            <a:extLst>
              <a:ext uri="{FF2B5EF4-FFF2-40B4-BE49-F238E27FC236}">
                <a16:creationId xmlns:a16="http://schemas.microsoft.com/office/drawing/2014/main" id="{134A8F17-3042-429A-BF81-91C315991B5F}"/>
              </a:ext>
            </a:extLst>
          </p:cNvPr>
          <p:cNvSpPr>
            <a:spLocks noGrp="1"/>
          </p:cNvSpPr>
          <p:nvPr>
            <p:ph sz="half" idx="1"/>
          </p:nvPr>
        </p:nvSpPr>
        <p:spPr>
          <a:xfrm>
            <a:off x="913795" y="2076450"/>
            <a:ext cx="4856841" cy="4621233"/>
          </a:xfrm>
        </p:spPr>
        <p:txBody>
          <a:bodyPr>
            <a:normAutofit fontScale="92500" lnSpcReduction="10000"/>
          </a:bodyPr>
          <a:lstStyle/>
          <a:p>
            <a:r>
              <a:rPr lang="en-US" dirty="0"/>
              <a:t>Important features the algorithms used to make predictive conclusions included number of prescriptions written, health demographics of patient populations, and socio-economic demographics of patient population.</a:t>
            </a:r>
          </a:p>
          <a:p>
            <a:r>
              <a:rPr lang="en-US" dirty="0"/>
              <a:t>Creating distinctions between specialty of Doctor’s was also of great importance</a:t>
            </a:r>
          </a:p>
          <a:p>
            <a:endParaRPr lang="en-US" dirty="0"/>
          </a:p>
        </p:txBody>
      </p:sp>
      <p:sp>
        <p:nvSpPr>
          <p:cNvPr id="4" name="Content Placeholder 3">
            <a:extLst>
              <a:ext uri="{FF2B5EF4-FFF2-40B4-BE49-F238E27FC236}">
                <a16:creationId xmlns:a16="http://schemas.microsoft.com/office/drawing/2014/main" id="{5E6FB5C3-A2F3-46E7-9AC5-5E2EE5CA8870}"/>
              </a:ext>
            </a:extLst>
          </p:cNvPr>
          <p:cNvSpPr>
            <a:spLocks noGrp="1"/>
          </p:cNvSpPr>
          <p:nvPr>
            <p:ph sz="half" idx="2"/>
          </p:nvPr>
        </p:nvSpPr>
        <p:spPr/>
        <p:txBody>
          <a:bodyPr>
            <a:normAutofit fontScale="92500" lnSpcReduction="10000"/>
          </a:bodyPr>
          <a:lstStyle/>
          <a:p>
            <a:r>
              <a:rPr lang="en-US" dirty="0"/>
              <a:t>Among the over 50 examples of features the algorithm looked at for each doctor:</a:t>
            </a:r>
          </a:p>
          <a:p>
            <a:pPr lvl="1"/>
            <a:r>
              <a:rPr lang="en-US" dirty="0"/>
              <a:t>Total 30 Day prescriptions filled for entire year</a:t>
            </a:r>
          </a:p>
          <a:p>
            <a:pPr lvl="1"/>
            <a:r>
              <a:rPr lang="en-US" dirty="0"/>
              <a:t>Every physician’s percentage of patients diagnosed with specific chronic diseases like (Diabetes, Arthritis, </a:t>
            </a:r>
            <a:r>
              <a:rPr lang="en-US" dirty="0" err="1"/>
              <a:t>etc</a:t>
            </a:r>
            <a:r>
              <a:rPr lang="en-US" dirty="0"/>
              <a:t>)</a:t>
            </a:r>
          </a:p>
          <a:p>
            <a:pPr lvl="1"/>
            <a:r>
              <a:rPr lang="en-US" dirty="0"/>
              <a:t>Percentage of patients on Medicare</a:t>
            </a:r>
          </a:p>
          <a:p>
            <a:pPr lvl="1"/>
            <a:r>
              <a:rPr lang="en-US" dirty="0"/>
              <a:t>Number of Medicare Beneficiaries they </a:t>
            </a:r>
            <a:r>
              <a:rPr lang="en-US" dirty="0" err="1"/>
              <a:t>asaw</a:t>
            </a:r>
            <a:endParaRPr lang="en-US" dirty="0"/>
          </a:p>
          <a:p>
            <a:pPr lvl="1"/>
            <a:endParaRPr lang="en-US" dirty="0"/>
          </a:p>
          <a:p>
            <a:endParaRPr lang="en-US" dirty="0"/>
          </a:p>
        </p:txBody>
      </p:sp>
    </p:spTree>
    <p:extLst>
      <p:ext uri="{BB962C8B-B14F-4D97-AF65-F5344CB8AC3E}">
        <p14:creationId xmlns:p14="http://schemas.microsoft.com/office/powerpoint/2010/main" val="244426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96C7-F2E5-4F86-AAA2-D19664EFEE4B}"/>
              </a:ext>
            </a:extLst>
          </p:cNvPr>
          <p:cNvSpPr>
            <a:spLocks noGrp="1"/>
          </p:cNvSpPr>
          <p:nvPr>
            <p:ph type="title"/>
          </p:nvPr>
        </p:nvSpPr>
        <p:spPr/>
        <p:txBody>
          <a:bodyPr/>
          <a:lstStyle/>
          <a:p>
            <a:r>
              <a:rPr lang="en-US" dirty="0"/>
              <a:t>Considerations for Specialties</a:t>
            </a:r>
          </a:p>
        </p:txBody>
      </p:sp>
      <p:sp>
        <p:nvSpPr>
          <p:cNvPr id="3" name="Content Placeholder 2">
            <a:extLst>
              <a:ext uri="{FF2B5EF4-FFF2-40B4-BE49-F238E27FC236}">
                <a16:creationId xmlns:a16="http://schemas.microsoft.com/office/drawing/2014/main" id="{D734BE94-8642-499F-BFA4-4C5E736E4451}"/>
              </a:ext>
            </a:extLst>
          </p:cNvPr>
          <p:cNvSpPr>
            <a:spLocks noGrp="1"/>
          </p:cNvSpPr>
          <p:nvPr>
            <p:ph sz="half" idx="1"/>
          </p:nvPr>
        </p:nvSpPr>
        <p:spPr/>
        <p:txBody>
          <a:bodyPr>
            <a:normAutofit fontScale="92500" lnSpcReduction="20000"/>
          </a:bodyPr>
          <a:lstStyle/>
          <a:p>
            <a:r>
              <a:rPr lang="en-US" dirty="0"/>
              <a:t>When making predictions on what doctor’s drug costs could be it was important to make sure our machine learning algorithm’s were taking into consideration physicians specialties. </a:t>
            </a:r>
          </a:p>
          <a:p>
            <a:r>
              <a:rPr lang="en-US" dirty="0"/>
              <a:t>One reason for this is specialties have such different average cost per prescription because more expensive medications may be commonly used for the specific chronic illnesses that they regularly deal with</a:t>
            </a:r>
          </a:p>
          <a:p>
            <a:endParaRPr lang="en-US" dirty="0"/>
          </a:p>
        </p:txBody>
      </p:sp>
      <p:pic>
        <p:nvPicPr>
          <p:cNvPr id="6" name="Content Placeholder 5">
            <a:extLst>
              <a:ext uri="{FF2B5EF4-FFF2-40B4-BE49-F238E27FC236}">
                <a16:creationId xmlns:a16="http://schemas.microsoft.com/office/drawing/2014/main" id="{88C9C2A0-51B0-4CA1-9E3E-DE57A4CE01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0987" y="2076450"/>
            <a:ext cx="5557088" cy="3375444"/>
          </a:xfrm>
        </p:spPr>
      </p:pic>
    </p:spTree>
    <p:extLst>
      <p:ext uri="{BB962C8B-B14F-4D97-AF65-F5344CB8AC3E}">
        <p14:creationId xmlns:p14="http://schemas.microsoft.com/office/powerpoint/2010/main" val="6110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D19-6C56-4501-BA1F-CDAA731E6AC3}"/>
              </a:ext>
            </a:extLst>
          </p:cNvPr>
          <p:cNvSpPr>
            <a:spLocks noGrp="1"/>
          </p:cNvSpPr>
          <p:nvPr>
            <p:ph type="title"/>
          </p:nvPr>
        </p:nvSpPr>
        <p:spPr/>
        <p:txBody>
          <a:bodyPr>
            <a:normAutofit fontScale="90000"/>
          </a:bodyPr>
          <a:lstStyle/>
          <a:p>
            <a:r>
              <a:rPr lang="en-US" dirty="0"/>
              <a:t>Specific Chronic Illnesses effect different specialties differently</a:t>
            </a:r>
          </a:p>
        </p:txBody>
      </p:sp>
      <p:sp>
        <p:nvSpPr>
          <p:cNvPr id="3" name="Content Placeholder 2">
            <a:extLst>
              <a:ext uri="{FF2B5EF4-FFF2-40B4-BE49-F238E27FC236}">
                <a16:creationId xmlns:a16="http://schemas.microsoft.com/office/drawing/2014/main" id="{D987685F-7197-4311-8914-957B77944C4E}"/>
              </a:ext>
            </a:extLst>
          </p:cNvPr>
          <p:cNvSpPr>
            <a:spLocks noGrp="1"/>
          </p:cNvSpPr>
          <p:nvPr>
            <p:ph idx="1"/>
          </p:nvPr>
        </p:nvSpPr>
        <p:spPr/>
        <p:txBody>
          <a:bodyPr/>
          <a:lstStyle/>
          <a:p>
            <a:r>
              <a:rPr lang="en-US" dirty="0"/>
              <a:t>Specialist treat illness that pertain to their specific knowledge. </a:t>
            </a:r>
          </a:p>
          <a:p>
            <a:r>
              <a:rPr lang="en-US" dirty="0"/>
              <a:t>The frequency of a specific disease in their patients have a much greater effect on their prescription drug costs than unrelated illnesses.</a:t>
            </a:r>
          </a:p>
          <a:p>
            <a:r>
              <a:rPr lang="en-US" dirty="0"/>
              <a:t>One reason algorithms must differentiate specialties is so that they can recognize the different correlations between the disease of their patients  and how to quantify the effect of patient illness on drug costs. </a:t>
            </a:r>
          </a:p>
        </p:txBody>
      </p:sp>
    </p:spTree>
    <p:extLst>
      <p:ext uri="{BB962C8B-B14F-4D97-AF65-F5344CB8AC3E}">
        <p14:creationId xmlns:p14="http://schemas.microsoft.com/office/powerpoint/2010/main" val="35706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BB39-40D3-497A-8931-DF98EDC796BF}"/>
              </a:ext>
            </a:extLst>
          </p:cNvPr>
          <p:cNvSpPr>
            <a:spLocks noGrp="1"/>
          </p:cNvSpPr>
          <p:nvPr>
            <p:ph type="title"/>
          </p:nvPr>
        </p:nvSpPr>
        <p:spPr/>
        <p:txBody>
          <a:bodyPr>
            <a:normAutofit fontScale="90000"/>
          </a:bodyPr>
          <a:lstStyle/>
          <a:p>
            <a:r>
              <a:rPr lang="en-US" dirty="0"/>
              <a:t>Patients’ specific diseases frequencies have varying correlation with average drug costs depending on physician specialty</a:t>
            </a:r>
          </a:p>
        </p:txBody>
      </p:sp>
      <p:pic>
        <p:nvPicPr>
          <p:cNvPr id="6" name="Content Placeholder 5">
            <a:extLst>
              <a:ext uri="{FF2B5EF4-FFF2-40B4-BE49-F238E27FC236}">
                <a16:creationId xmlns:a16="http://schemas.microsoft.com/office/drawing/2014/main" id="{C617993F-D96B-4BEA-82BE-7FBEC07B62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2430939"/>
            <a:ext cx="4856163" cy="2913697"/>
          </a:xfrm>
        </p:spPr>
      </p:pic>
      <p:pic>
        <p:nvPicPr>
          <p:cNvPr id="8" name="Content Placeholder 7">
            <a:extLst>
              <a:ext uri="{FF2B5EF4-FFF2-40B4-BE49-F238E27FC236}">
                <a16:creationId xmlns:a16="http://schemas.microsoft.com/office/drawing/2014/main" id="{853B6824-4F09-44BF-ADEB-394571D40E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0325" y="2430463"/>
            <a:ext cx="4857750" cy="2914649"/>
          </a:xfrm>
        </p:spPr>
      </p:pic>
    </p:spTree>
    <p:extLst>
      <p:ext uri="{BB962C8B-B14F-4D97-AF65-F5344CB8AC3E}">
        <p14:creationId xmlns:p14="http://schemas.microsoft.com/office/powerpoint/2010/main" val="14650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E346-955F-4DD6-9DB2-87BF813B2DC1}"/>
              </a:ext>
            </a:extLst>
          </p:cNvPr>
          <p:cNvSpPr>
            <a:spLocks noGrp="1"/>
          </p:cNvSpPr>
          <p:nvPr>
            <p:ph type="title"/>
          </p:nvPr>
        </p:nvSpPr>
        <p:spPr/>
        <p:txBody>
          <a:bodyPr>
            <a:normAutofit fontScale="90000"/>
          </a:bodyPr>
          <a:lstStyle/>
          <a:p>
            <a:r>
              <a:rPr lang="en-US" dirty="0"/>
              <a:t>Modifying the data to recognize differences in specialties</a:t>
            </a:r>
          </a:p>
        </p:txBody>
      </p:sp>
      <p:sp>
        <p:nvSpPr>
          <p:cNvPr id="3" name="Content Placeholder 2">
            <a:extLst>
              <a:ext uri="{FF2B5EF4-FFF2-40B4-BE49-F238E27FC236}">
                <a16:creationId xmlns:a16="http://schemas.microsoft.com/office/drawing/2014/main" id="{D5BE961C-8284-477E-899F-F08C7EAF29BE}"/>
              </a:ext>
            </a:extLst>
          </p:cNvPr>
          <p:cNvSpPr>
            <a:spLocks noGrp="1"/>
          </p:cNvSpPr>
          <p:nvPr>
            <p:ph sz="half" idx="1"/>
          </p:nvPr>
        </p:nvSpPr>
        <p:spPr/>
        <p:txBody>
          <a:bodyPr>
            <a:normAutofit fontScale="77500" lnSpcReduction="20000"/>
          </a:bodyPr>
          <a:lstStyle/>
          <a:p>
            <a:r>
              <a:rPr lang="en-US" dirty="0"/>
              <a:t>The dataset included over seventy different specialties. With that many categorical variables the machine learning algorithm is unable to use the categorical variables effectively. </a:t>
            </a:r>
          </a:p>
          <a:p>
            <a:r>
              <a:rPr lang="en-US" dirty="0"/>
              <a:t>In order for the algorithms to apply the categorical variables it was necessary to filter out the less common of the 70 listed in the data. </a:t>
            </a:r>
          </a:p>
          <a:p>
            <a:r>
              <a:rPr lang="en-US" dirty="0"/>
              <a:t>I then created dummy variables so that a new category was created for each specialty.</a:t>
            </a:r>
          </a:p>
          <a:p>
            <a:r>
              <a:rPr lang="en-US" dirty="0"/>
              <a:t>I also created an additional feature which was simply the average annual drug cost of a physicians </a:t>
            </a:r>
          </a:p>
          <a:p>
            <a:endParaRPr lang="en-US" dirty="0"/>
          </a:p>
        </p:txBody>
      </p:sp>
      <p:pic>
        <p:nvPicPr>
          <p:cNvPr id="12" name="Content Placeholder 11">
            <a:extLst>
              <a:ext uri="{FF2B5EF4-FFF2-40B4-BE49-F238E27FC236}">
                <a16:creationId xmlns:a16="http://schemas.microsoft.com/office/drawing/2014/main" id="{54D2BDF2-DFE5-496F-A4B7-244621B64A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0636" y="2398952"/>
            <a:ext cx="5902175" cy="2240781"/>
          </a:xfrm>
        </p:spPr>
      </p:pic>
    </p:spTree>
    <p:extLst>
      <p:ext uri="{BB962C8B-B14F-4D97-AF65-F5344CB8AC3E}">
        <p14:creationId xmlns:p14="http://schemas.microsoft.com/office/powerpoint/2010/main" val="1834173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31"/>
      </a:dk2>
      <a:lt2>
        <a:srgbClr val="E2E8E8"/>
      </a:lt2>
      <a:accent1>
        <a:srgbClr val="D7393B"/>
      </a:accent1>
      <a:accent2>
        <a:srgbClr val="C5276B"/>
      </a:accent2>
      <a:accent3>
        <a:srgbClr val="D739BF"/>
      </a:accent3>
      <a:accent4>
        <a:srgbClr val="9B27C5"/>
      </a:accent4>
      <a:accent5>
        <a:srgbClr val="6B39D7"/>
      </a:accent5>
      <a:accent6>
        <a:srgbClr val="3D4BCB"/>
      </a:accent6>
      <a:hlink>
        <a:srgbClr val="309190"/>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524</TotalTime>
  <Words>966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Bodoni MT</vt:lpstr>
      <vt:lpstr>Goudy Old Style</vt:lpstr>
      <vt:lpstr>Wingdings 2</vt:lpstr>
      <vt:lpstr>SlateVTI</vt:lpstr>
      <vt:lpstr> Medicare Part D and Medical Cost Control</vt:lpstr>
      <vt:lpstr>How drugs prescribed effect health insurance companies profitability</vt:lpstr>
      <vt:lpstr>Pharmaceutical Marketing </vt:lpstr>
      <vt:lpstr>Controlling Drug Cost</vt:lpstr>
      <vt:lpstr>What was dataset comprised of?</vt:lpstr>
      <vt:lpstr>Considerations for Specialties</vt:lpstr>
      <vt:lpstr>Specific Chronic Illnesses effect different specialties differently</vt:lpstr>
      <vt:lpstr>Patients’ specific diseases frequencies have varying correlation with average drug costs depending on physician specialty</vt:lpstr>
      <vt:lpstr>Modifying the data to recognize differences in specialties</vt:lpstr>
      <vt:lpstr>PowerPoint Presentation</vt:lpstr>
      <vt:lpstr>How Effective was Algorithm?</vt:lpstr>
      <vt:lpstr>Could pharamaceutical Companies make sense of this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Part D and Medical Cost Control</dc:title>
  <dc:creator>Ben Spiegel</dc:creator>
  <cp:lastModifiedBy>Ben Spiegel</cp:lastModifiedBy>
  <cp:revision>24</cp:revision>
  <dcterms:created xsi:type="dcterms:W3CDTF">2019-09-25T07:17:38Z</dcterms:created>
  <dcterms:modified xsi:type="dcterms:W3CDTF">2019-10-11T02:09:03Z</dcterms:modified>
</cp:coreProperties>
</file>