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6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8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7422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5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8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85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96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8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0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4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2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9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5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7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4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89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44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F86BF-D643-4E12-8F59-EF7073CAE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7" b="13254"/>
          <a:stretch/>
        </p:blipFill>
        <p:spPr>
          <a:xfrm>
            <a:off x="-94982" y="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9182E-6C5A-4731-97D0-ACEF078AA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endParaRPr lang="en-US" sz="4800" dirty="0"/>
          </a:p>
          <a:p>
            <a:r>
              <a:rPr lang="en-US" dirty="0"/>
              <a:t>Medicare Part D and Medical Cost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4DA3-46A2-4FFE-8093-A1613A0FB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4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41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2765-5B84-403A-800E-FE714F17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Effective was Algorithm?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9F9323-2DF5-41A9-9947-76941BFACD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44" y="2076450"/>
            <a:ext cx="3622675" cy="36226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3F557-95AF-4417-84BD-5E00FE595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113069" cy="3622672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effectLst/>
              </a:rPr>
              <a:t>Random Forest and Gradient Boosting were both tested as potential Machine Learning Models</a:t>
            </a:r>
          </a:p>
          <a:p>
            <a:r>
              <a:rPr lang="en-US" dirty="0">
                <a:effectLst/>
              </a:rPr>
              <a:t>Gradient Boosting was found to be slightly more effective; it had a Coefficient of </a:t>
            </a:r>
            <a:r>
              <a:rPr lang="en-US" dirty="0" err="1">
                <a:effectLst/>
              </a:rPr>
              <a:t>Determinitation</a:t>
            </a:r>
            <a:r>
              <a:rPr lang="en-US" dirty="0">
                <a:effectLst/>
              </a:rPr>
              <a:t> of .67</a:t>
            </a:r>
          </a:p>
          <a:p>
            <a:r>
              <a:rPr lang="en-US" dirty="0">
                <a:effectLst/>
              </a:rPr>
              <a:t>This indicates that the Algorithm found 67% of the variance in drug costs predictable from the variables present in the data</a:t>
            </a:r>
          </a:p>
          <a:p>
            <a:r>
              <a:rPr lang="en-US" dirty="0">
                <a:effectLst/>
              </a:rPr>
              <a:t>The variance not explained by the Coefficient of determination is likely due to effects not measured by our variables. Potential examples include:</a:t>
            </a:r>
          </a:p>
          <a:p>
            <a:pPr lvl="1"/>
            <a:r>
              <a:rPr lang="en-US" dirty="0">
                <a:effectLst/>
              </a:rPr>
              <a:t>How effected specific physician are to the marketing and persuasion of pharmaceutical companies representatives </a:t>
            </a:r>
          </a:p>
          <a:p>
            <a:pPr lvl="1"/>
            <a:r>
              <a:rPr lang="en-US" dirty="0">
                <a:effectLst/>
              </a:rPr>
              <a:t>Doctor having a large percentage of patients with a health condition not represented in the data.</a:t>
            </a:r>
          </a:p>
          <a:p>
            <a:r>
              <a:rPr lang="en-US" dirty="0">
                <a:effectLst/>
              </a:rPr>
              <a:t>Given that there are multiple potential explanations why drug costs could be higher than predicted, it would be appropriate to investigate flagged individuals before making definitive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4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E52E-049E-4194-BBCE-1A96118F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Could </a:t>
            </a:r>
            <a:r>
              <a:rPr lang="en-US" dirty="0" err="1"/>
              <a:t>pharamaceutical</a:t>
            </a:r>
            <a:r>
              <a:rPr lang="en-US" dirty="0"/>
              <a:t> Companies make sense of this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1352-A1F0-4DD4-AC1F-6C04EFDB6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This data could also be useful to pharmaceutical companies. </a:t>
            </a:r>
          </a:p>
          <a:p>
            <a:pPr lvl="1"/>
            <a:r>
              <a:rPr lang="en-US" dirty="0">
                <a:effectLst/>
              </a:rPr>
              <a:t>If a company was releasing a new medication they could look at physicians that are outliers as potentially highly  effective to market to</a:t>
            </a:r>
          </a:p>
          <a:p>
            <a:pPr lvl="1"/>
            <a:r>
              <a:rPr lang="en-US" dirty="0">
                <a:effectLst/>
              </a:rPr>
              <a:t>Companies could put extra resources toward targeting these outliers.</a:t>
            </a:r>
          </a:p>
          <a:p>
            <a:pPr lvl="1"/>
            <a:r>
              <a:rPr lang="en-US" dirty="0">
                <a:effectLst/>
              </a:rPr>
              <a:t>Additionally, the Algorithm and data could easily be manipulated to focus on the specialties and types of drugs relevant to the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1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BABB-0627-4B0B-AFAF-5105E015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drugs prescribed effect health insurance companies 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CC03C-2804-481B-BD7A-41B71F084F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Medicare is broken into three parts (A,B, and D). Prescription drugs are provided through Medicare Part D</a:t>
            </a:r>
          </a:p>
          <a:p>
            <a:r>
              <a:rPr lang="en-US" dirty="0"/>
              <a:t>There is no public options for Medicare Part D, plans are purchased from and implemented by private insurance companies</a:t>
            </a:r>
          </a:p>
          <a:p>
            <a:r>
              <a:rPr lang="en-US" dirty="0"/>
              <a:t>Part D prescription drug coverage can be provided in ‘Medicare Advantage Plans.’ These are privately managed Health Management Organizations (HMOs) that individuals assign their Medicare benefits to. </a:t>
            </a:r>
          </a:p>
          <a:p>
            <a:r>
              <a:rPr lang="en-US" dirty="0"/>
              <a:t>HMOs select the specific doctors who are included in there network. </a:t>
            </a:r>
          </a:p>
          <a:p>
            <a:r>
              <a:rPr lang="en-US" dirty="0"/>
              <a:t>Because they provide the drug benefits Medicare advantage pans can be more profitable by encouraging systems that control drug costs.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62B734-7972-4D57-AD52-D148A4B038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268537"/>
            <a:ext cx="4857750" cy="3238500"/>
          </a:xfrm>
        </p:spPr>
      </p:pic>
    </p:spTree>
    <p:extLst>
      <p:ext uri="{BB962C8B-B14F-4D97-AF65-F5344CB8AC3E}">
        <p14:creationId xmlns:p14="http://schemas.microsoft.com/office/powerpoint/2010/main" val="146720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2CE-B7E6-4545-B631-13C26CE7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Pharmaceutical Marketing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39DF-7EAA-43B7-8EA3-CC2D19D70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44549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overall costs of drugs are driven up by newer, ’brand name’ drugs. Drugs which do not have generic prescriptions available. </a:t>
            </a:r>
          </a:p>
          <a:p>
            <a:r>
              <a:rPr lang="en-US" dirty="0"/>
              <a:t>Annually, 30 billion dollars is spent on drug.  Over 20 billion of the marketing is spent by pharmaceutical companies to convince doctors of the benefit of their brand name drugs.</a:t>
            </a:r>
          </a:p>
          <a:p>
            <a:r>
              <a:rPr lang="en-US" dirty="0"/>
              <a:t>Drug companies have a history of giving gifts to physicians, free samples and hiring very personable sales representatives.</a:t>
            </a:r>
          </a:p>
          <a:p>
            <a:r>
              <a:rPr lang="en-US" dirty="0"/>
              <a:t>Some physicians are more easily persuaded to write brand name drugs regardless of efficacy.</a:t>
            </a:r>
          </a:p>
          <a:p>
            <a:r>
              <a:rPr lang="en-US" dirty="0"/>
              <a:t>Newer drugs do not always have higher efficacy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92353C-AFDA-4F92-B649-6DEC500458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616200"/>
            <a:ext cx="4548996" cy="3036455"/>
          </a:xfrm>
        </p:spPr>
      </p:pic>
    </p:spTree>
    <p:extLst>
      <p:ext uri="{BB962C8B-B14F-4D97-AF65-F5344CB8AC3E}">
        <p14:creationId xmlns:p14="http://schemas.microsoft.com/office/powerpoint/2010/main" val="51580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0CF6-59B1-445D-8C42-F231FB94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Drug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EA59-DD3B-4215-8662-F15562F64C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Insurance companies can control drug costs through many methods:</a:t>
            </a:r>
          </a:p>
          <a:p>
            <a:pPr lvl="1"/>
            <a:r>
              <a:rPr lang="en-US" dirty="0"/>
              <a:t> they can write formularies that have lower copays for cheaper medications</a:t>
            </a:r>
          </a:p>
          <a:p>
            <a:pPr lvl="1"/>
            <a:r>
              <a:rPr lang="en-US" dirty="0"/>
              <a:t>if multiple medications are effective for the same illness, they do not need to provide coverage for all</a:t>
            </a:r>
          </a:p>
          <a:p>
            <a:r>
              <a:rPr lang="en-US" dirty="0"/>
              <a:t>Insurance carriers can also require prior authorization by doctors before patients can fill certain prescriptions or can require patients try less expensive medications first.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45F78-CEAC-4293-B2A1-E1B3C8F90C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this data science analysis, machine learning algorithms are used to recognize physicians with medication costs higher than expected.</a:t>
            </a:r>
          </a:p>
          <a:p>
            <a:r>
              <a:rPr lang="en-US" dirty="0"/>
              <a:t>I look at hundreds of thousands of doctors and using over 50 different features for each doctor the algorithm predicts what the annual drug cost of each doctor should be. </a:t>
            </a:r>
          </a:p>
          <a:p>
            <a:r>
              <a:rPr lang="en-US" dirty="0"/>
              <a:t>Special care was taken to make sure algorithms took consideration of the specialty of each physician in making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247570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921C-64DF-4316-8E4A-CBD3FF53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dataset comprised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8F17-3042-429A-BF81-91C315991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46212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Dataset was comprised of two separate </a:t>
            </a:r>
            <a:r>
              <a:rPr lang="en-US" dirty="0" err="1"/>
              <a:t>Dataframes</a:t>
            </a:r>
            <a:r>
              <a:rPr lang="en-US" dirty="0"/>
              <a:t> from Medicare.gov</a:t>
            </a:r>
          </a:p>
          <a:p>
            <a:r>
              <a:rPr lang="en-US" dirty="0"/>
              <a:t>One file included information about physicians’ patient population: health demographics of patient populations, socio-economic demographics of patient population, etc..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file was a dataframe of every type of drug the doctor had prescribed for the year and the related amounts and costs. 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FB5C3-A2F3-46E7-9AC5-5E2EE5CA88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There were 50 features the algorithm looked at for each physician:</a:t>
            </a:r>
          </a:p>
          <a:p>
            <a:r>
              <a:rPr lang="en-US" dirty="0"/>
              <a:t>After using Machine learning ‘feature importance,’ values were assigned for each feature based on the percentage of information they gave to fit the model to the data. </a:t>
            </a:r>
          </a:p>
          <a:p>
            <a:r>
              <a:rPr lang="en-US" dirty="0"/>
              <a:t>The most important groups of features in order of importance:</a:t>
            </a:r>
          </a:p>
          <a:p>
            <a:pPr lvl="1"/>
            <a:r>
              <a:rPr lang="en-US" dirty="0"/>
              <a:t>Number of prescriptions written:  39.2%</a:t>
            </a:r>
          </a:p>
          <a:p>
            <a:pPr lvl="1"/>
            <a:r>
              <a:rPr lang="en-US" dirty="0"/>
              <a:t>Sum of importance of all chronic illnesses: 17.2%</a:t>
            </a:r>
          </a:p>
          <a:p>
            <a:pPr lvl="1"/>
            <a:r>
              <a:rPr lang="en-US" dirty="0"/>
              <a:t>Average annual prescription cost for respective specialty: 9.5%</a:t>
            </a:r>
          </a:p>
          <a:p>
            <a:pPr lvl="1"/>
            <a:r>
              <a:rPr lang="en-US" dirty="0"/>
              <a:t>Number of Beneficiaries with Medicaid: 6.5%</a:t>
            </a:r>
          </a:p>
          <a:p>
            <a:pPr lvl="1"/>
            <a:r>
              <a:rPr lang="en-US" dirty="0"/>
              <a:t>Sum of Age Demographic Information: 6.2%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6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96C7-F2E5-4F86-AAA2-D19664EF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Specialties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BE94-8642-499F-BFA4-4C5E736E44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making predictions on what doctor’s drug costs could be it was important to make sure our machine learning algorithm’s dealt with specialties as a categorical variable </a:t>
            </a:r>
          </a:p>
          <a:p>
            <a:r>
              <a:rPr lang="en-US" dirty="0"/>
              <a:t>Dealing with different chronic illnesses different types of specialists prescribe distinctly different set of drugs with highly variable average cost per prescription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C9C2A0-51B0-4CA1-9E3E-DE57A4CE0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87" y="2076450"/>
            <a:ext cx="5557088" cy="3375444"/>
          </a:xfrm>
        </p:spPr>
      </p:pic>
    </p:spTree>
    <p:extLst>
      <p:ext uri="{BB962C8B-B14F-4D97-AF65-F5344CB8AC3E}">
        <p14:creationId xmlns:p14="http://schemas.microsoft.com/office/powerpoint/2010/main" val="6110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DD19-6C56-4501-BA1F-CDAA731E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 Chronic Illnesses effect different specialties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685F-7197-4311-8914-957B7794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Specialist treat illness that pertain to their specific knowledge. </a:t>
            </a:r>
          </a:p>
          <a:p>
            <a:r>
              <a:rPr lang="en-US" dirty="0"/>
              <a:t>If a disease falls in the domain of the specialty, it’s frequency in physician’s patient population has a much greater affect on prescription drug costs of a doctor.</a:t>
            </a:r>
          </a:p>
          <a:p>
            <a:r>
              <a:rPr lang="en-US" dirty="0"/>
              <a:t>One reason algorithms must differentiate specialties is so that they can recognize and quantify correlations between the frequency of specific diseases and different specialties drug costs</a:t>
            </a:r>
          </a:p>
        </p:txBody>
      </p:sp>
    </p:spTree>
    <p:extLst>
      <p:ext uri="{BB962C8B-B14F-4D97-AF65-F5344CB8AC3E}">
        <p14:creationId xmlns:p14="http://schemas.microsoft.com/office/powerpoint/2010/main" val="35706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BB39-40D3-497A-8931-DF98EDC7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Patients’ specific diseases frequencies have varying correlation with average drug costs depending on physician specialty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17993F-D96B-4BEA-82BE-7FBEC07B62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0939"/>
            <a:ext cx="4856163" cy="291369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3B6824-4F09-44BF-ADEB-394571D40E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430463"/>
            <a:ext cx="4857750" cy="2914649"/>
          </a:xfrm>
        </p:spPr>
      </p:pic>
    </p:spTree>
    <p:extLst>
      <p:ext uri="{BB962C8B-B14F-4D97-AF65-F5344CB8AC3E}">
        <p14:creationId xmlns:p14="http://schemas.microsoft.com/office/powerpoint/2010/main" val="14650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E346-955F-4DD6-9DB2-87BF813B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the data to recognize differences in specialties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961C-8284-477E-899F-F08C7EAF29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dataset included over seventy different specialties. With that many categorical variables the machine learning algorithm is unable to use the categorical variables effectively. </a:t>
            </a:r>
          </a:p>
          <a:p>
            <a:r>
              <a:rPr lang="en-US" dirty="0"/>
              <a:t>In order for the algorithms to apply the categorical variables it was necessary to filter out some specialties. I filtered the less common of the 70 listed in the data. </a:t>
            </a:r>
          </a:p>
          <a:p>
            <a:r>
              <a:rPr lang="en-US" dirty="0"/>
              <a:t>I then created dummy variables so that a new category was created for each specialty.</a:t>
            </a:r>
          </a:p>
          <a:p>
            <a:r>
              <a:rPr lang="en-US" dirty="0"/>
              <a:t>I also created an additional feature which was simply the average annual drug cost of all physicians in a respective physician’s specialty</a:t>
            </a:r>
          </a:p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4D2BDF2-DFE5-496F-A4B7-244621B64A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636" y="2398952"/>
            <a:ext cx="5902175" cy="2240781"/>
          </a:xfrm>
        </p:spPr>
      </p:pic>
    </p:spTree>
    <p:extLst>
      <p:ext uri="{BB962C8B-B14F-4D97-AF65-F5344CB8AC3E}">
        <p14:creationId xmlns:p14="http://schemas.microsoft.com/office/powerpoint/2010/main" val="1834173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431"/>
      </a:dk2>
      <a:lt2>
        <a:srgbClr val="E2E8E8"/>
      </a:lt2>
      <a:accent1>
        <a:srgbClr val="D7393B"/>
      </a:accent1>
      <a:accent2>
        <a:srgbClr val="C5276B"/>
      </a:accent2>
      <a:accent3>
        <a:srgbClr val="D739BF"/>
      </a:accent3>
      <a:accent4>
        <a:srgbClr val="9B27C5"/>
      </a:accent4>
      <a:accent5>
        <a:srgbClr val="6B39D7"/>
      </a:accent5>
      <a:accent6>
        <a:srgbClr val="3D4BCB"/>
      </a:accent6>
      <a:hlink>
        <a:srgbClr val="309190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989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Bodoni MT</vt:lpstr>
      <vt:lpstr>Goudy Old Style</vt:lpstr>
      <vt:lpstr>Wingdings 2</vt:lpstr>
      <vt:lpstr>SlateVTI</vt:lpstr>
      <vt:lpstr> Medicare Part D and Medical Cost Control</vt:lpstr>
      <vt:lpstr>How drugs prescribed effect health insurance companies profitability</vt:lpstr>
      <vt:lpstr>Pharmaceutical Marketing </vt:lpstr>
      <vt:lpstr>Controlling Drug Cost</vt:lpstr>
      <vt:lpstr>What was dataset comprised of?</vt:lpstr>
      <vt:lpstr>Considerations for Specialties</vt:lpstr>
      <vt:lpstr>Specific Chronic Illnesses effect different specialties differently</vt:lpstr>
      <vt:lpstr>Patients’ specific diseases frequencies have varying correlation with average drug costs depending on physician specialty</vt:lpstr>
      <vt:lpstr>Modifying the data to recognize differences in specialties</vt:lpstr>
      <vt:lpstr>How Effective was Algorithm?</vt:lpstr>
      <vt:lpstr>Could pharamaceutical Companies make sense of this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Part D and Medical Cost Control</dc:title>
  <dc:creator>Ben Spiegel</dc:creator>
  <cp:lastModifiedBy>Ben Spiegel</cp:lastModifiedBy>
  <cp:revision>31</cp:revision>
  <dcterms:created xsi:type="dcterms:W3CDTF">2019-09-25T07:17:38Z</dcterms:created>
  <dcterms:modified xsi:type="dcterms:W3CDTF">2019-10-11T05:47:28Z</dcterms:modified>
</cp:coreProperties>
</file>