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61" r:id="rId3"/>
    <p:sldId id="257" r:id="rId4"/>
    <p:sldId id="258" r:id="rId5"/>
    <p:sldId id="259" r:id="rId6"/>
    <p:sldId id="260" r:id="rId7"/>
    <p:sldId id="262" r:id="rId8"/>
    <p:sldId id="264" r:id="rId9"/>
    <p:sldId id="267" r:id="rId10"/>
    <p:sldId id="269" r:id="rId11"/>
    <p:sldId id="270"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3" autoAdjust="0"/>
    <p:restoredTop sz="94660"/>
  </p:normalViewPr>
  <p:slideViewPr>
    <p:cSldViewPr snapToGrid="0">
      <p:cViewPr varScale="1">
        <p:scale>
          <a:sx n="81" d="100"/>
          <a:sy n="81" d="100"/>
        </p:scale>
        <p:origin x="120" y="2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9/27/2019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38960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9/27/2019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859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9/27/2019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6881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9/27/2019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574225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9/27/2019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72450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9/27/2019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460858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9/27/2019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320853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9/27/2019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094965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9/27/2019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02186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9/27/2019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77105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9/27/2019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837649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9/27/2019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40426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9/27/2019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45499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9/27/2019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1083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9/27/2019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75458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9/27/2019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238779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9/27/2019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21340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9/27/2019</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396089820"/>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33" r:id="rId6"/>
    <p:sldLayoutId id="2147483734" r:id="rId7"/>
    <p:sldLayoutId id="2147483735" r:id="rId8"/>
    <p:sldLayoutId id="2147483736" r:id="rId9"/>
    <p:sldLayoutId id="2147483737" r:id="rId10"/>
    <p:sldLayoutId id="2147483744" r:id="rId11"/>
    <p:sldLayoutId id="2147483738" r:id="rId12"/>
    <p:sldLayoutId id="2147483739" r:id="rId13"/>
    <p:sldLayoutId id="2147483740" r:id="rId14"/>
    <p:sldLayoutId id="2147483741" r:id="rId15"/>
    <p:sldLayoutId id="2147483742" r:id="rId16"/>
    <p:sldLayoutId id="2147483743" r:id="rId17"/>
  </p:sldLayoutIdLst>
  <p:hf sldNum="0" hdr="0" ftr="0" dt="0"/>
  <p:txStyles>
    <p:titleStyle>
      <a:lvl1pPr algn="ctr" defTabSz="457200" rtl="0" eaLnBrk="1" latinLnBrk="0" hangingPunct="1">
        <a:lnSpc>
          <a:spcPct val="90000"/>
        </a:lnSpc>
        <a:spcBef>
          <a:spcPct val="0"/>
        </a:spcBef>
        <a:buNone/>
        <a:defRPr sz="4600" i="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4CF86BF-D643-4E12-8F59-EF7073CAE341}"/>
              </a:ext>
            </a:extLst>
          </p:cNvPr>
          <p:cNvPicPr>
            <a:picLocks noChangeAspect="1"/>
          </p:cNvPicPr>
          <p:nvPr/>
        </p:nvPicPr>
        <p:blipFill rotWithShape="1">
          <a:blip r:embed="rId3"/>
          <a:srcRect t="2477" b="13254"/>
          <a:stretch/>
        </p:blipFill>
        <p:spPr>
          <a:xfrm>
            <a:off x="-94982" y="0"/>
            <a:ext cx="12191980" cy="6857990"/>
          </a:xfrm>
          <a:prstGeom prst="rect">
            <a:avLst/>
          </a:prstGeom>
        </p:spPr>
      </p:pic>
      <p:sp useBgFill="1">
        <p:nvSpPr>
          <p:cNvPr id="9"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271651" y="1762886"/>
            <a:ext cx="7656919" cy="3332229"/>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E49182E-6C5A-4731-97D0-ACEF078AA224}"/>
              </a:ext>
            </a:extLst>
          </p:cNvPr>
          <p:cNvSpPr>
            <a:spLocks noGrp="1"/>
          </p:cNvSpPr>
          <p:nvPr>
            <p:ph type="ctrTitle"/>
          </p:nvPr>
        </p:nvSpPr>
        <p:spPr>
          <a:xfrm>
            <a:off x="2480733" y="2074339"/>
            <a:ext cx="7219954" cy="1828801"/>
          </a:xfrm>
        </p:spPr>
        <p:txBody>
          <a:bodyPr>
            <a:normAutofit fontScale="90000"/>
          </a:bodyPr>
          <a:lstStyle/>
          <a:p>
            <a:endParaRPr lang="en-US" sz="4800" dirty="0"/>
          </a:p>
          <a:p>
            <a:r>
              <a:rPr lang="en-US" dirty="0"/>
              <a:t>Medicare Part D and Medical Cost Control</a:t>
            </a:r>
          </a:p>
        </p:txBody>
      </p:sp>
      <p:sp>
        <p:nvSpPr>
          <p:cNvPr id="3" name="Subtitle 2">
            <a:extLst>
              <a:ext uri="{FF2B5EF4-FFF2-40B4-BE49-F238E27FC236}">
                <a16:creationId xmlns:a16="http://schemas.microsoft.com/office/drawing/2014/main" id="{51CD4DA3-46A2-4FFE-8093-A1613A0FBB6F}"/>
              </a:ext>
            </a:extLst>
          </p:cNvPr>
          <p:cNvSpPr>
            <a:spLocks noGrp="1"/>
          </p:cNvSpPr>
          <p:nvPr>
            <p:ph type="subTitle" idx="1"/>
          </p:nvPr>
        </p:nvSpPr>
        <p:spPr>
          <a:xfrm>
            <a:off x="2480733" y="3903138"/>
            <a:ext cx="7219954" cy="1049867"/>
          </a:xfrm>
        </p:spPr>
        <p:txBody>
          <a:bodyPr>
            <a:normAutofit/>
          </a:bodyPr>
          <a:lstStyle/>
          <a:p>
            <a:endParaRPr lang="en-US" dirty="0">
              <a:solidFill>
                <a:srgbClr val="FF4DD6"/>
              </a:solidFill>
            </a:endParaRPr>
          </a:p>
        </p:txBody>
      </p:sp>
    </p:spTree>
    <p:extLst>
      <p:ext uri="{BB962C8B-B14F-4D97-AF65-F5344CB8AC3E}">
        <p14:creationId xmlns:p14="http://schemas.microsoft.com/office/powerpoint/2010/main" val="3114418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3BB39-40D3-497A-8931-DF98EDC796BF}"/>
              </a:ext>
            </a:extLst>
          </p:cNvPr>
          <p:cNvSpPr>
            <a:spLocks noGrp="1"/>
          </p:cNvSpPr>
          <p:nvPr>
            <p:ph type="title"/>
          </p:nvPr>
        </p:nvSpPr>
        <p:spPr/>
        <p:txBody>
          <a:bodyPr>
            <a:normAutofit fontScale="90000"/>
          </a:bodyPr>
          <a:lstStyle/>
          <a:p>
            <a:r>
              <a:rPr lang="en-US" dirty="0"/>
              <a:t>How doctor’s percentage of patients with Arthritis is strong correlated to Rheumatology average drug costs but uncorrelated to drug cost of Cardiologist  </a:t>
            </a:r>
          </a:p>
        </p:txBody>
      </p:sp>
      <p:pic>
        <p:nvPicPr>
          <p:cNvPr id="6" name="Content Placeholder 5">
            <a:extLst>
              <a:ext uri="{FF2B5EF4-FFF2-40B4-BE49-F238E27FC236}">
                <a16:creationId xmlns:a16="http://schemas.microsoft.com/office/drawing/2014/main" id="{C617993F-D96B-4BEA-82BE-7FBEC07B625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14400" y="2430939"/>
            <a:ext cx="4856163" cy="2913697"/>
          </a:xfrm>
        </p:spPr>
      </p:pic>
      <p:pic>
        <p:nvPicPr>
          <p:cNvPr id="8" name="Content Placeholder 7">
            <a:extLst>
              <a:ext uri="{FF2B5EF4-FFF2-40B4-BE49-F238E27FC236}">
                <a16:creationId xmlns:a16="http://schemas.microsoft.com/office/drawing/2014/main" id="{853B6824-4F09-44BF-ADEB-394571D40ED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10325" y="2430463"/>
            <a:ext cx="4857750" cy="2914649"/>
          </a:xfrm>
        </p:spPr>
      </p:pic>
    </p:spTree>
    <p:extLst>
      <p:ext uri="{BB962C8B-B14F-4D97-AF65-F5344CB8AC3E}">
        <p14:creationId xmlns:p14="http://schemas.microsoft.com/office/powerpoint/2010/main" val="146500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5E346-955F-4DD6-9DB2-87BF813B2DC1}"/>
              </a:ext>
            </a:extLst>
          </p:cNvPr>
          <p:cNvSpPr>
            <a:spLocks noGrp="1"/>
          </p:cNvSpPr>
          <p:nvPr>
            <p:ph type="title"/>
          </p:nvPr>
        </p:nvSpPr>
        <p:spPr/>
        <p:txBody>
          <a:bodyPr>
            <a:normAutofit fontScale="90000"/>
          </a:bodyPr>
          <a:lstStyle/>
          <a:p>
            <a:r>
              <a:rPr lang="en-US" dirty="0"/>
              <a:t>Modifying the data to recognize differences in specialties</a:t>
            </a:r>
          </a:p>
        </p:txBody>
      </p:sp>
      <p:sp>
        <p:nvSpPr>
          <p:cNvPr id="3" name="Content Placeholder 2">
            <a:extLst>
              <a:ext uri="{FF2B5EF4-FFF2-40B4-BE49-F238E27FC236}">
                <a16:creationId xmlns:a16="http://schemas.microsoft.com/office/drawing/2014/main" id="{D5BE961C-8284-477E-899F-F08C7EAF29BE}"/>
              </a:ext>
            </a:extLst>
          </p:cNvPr>
          <p:cNvSpPr>
            <a:spLocks noGrp="1"/>
          </p:cNvSpPr>
          <p:nvPr>
            <p:ph sz="half" idx="1"/>
          </p:nvPr>
        </p:nvSpPr>
        <p:spPr/>
        <p:txBody>
          <a:bodyPr>
            <a:normAutofit fontScale="70000" lnSpcReduction="20000"/>
          </a:bodyPr>
          <a:lstStyle/>
          <a:p>
            <a:r>
              <a:rPr lang="en-US" dirty="0"/>
              <a:t>The dataset included over seventy different specialties. With that many categorical variables the machine learning algorithm is unable to use the categorical variables effectively. </a:t>
            </a:r>
          </a:p>
          <a:p>
            <a:r>
              <a:rPr lang="en-US" dirty="0"/>
              <a:t>In order to apply the categorical variables it was necessary to filter specialties so only so many were used at a time. </a:t>
            </a:r>
          </a:p>
          <a:p>
            <a:r>
              <a:rPr lang="en-US" dirty="0"/>
              <a:t>I did this by filtering the data so that only the 10 specialties with the most doctors with over 3,000 prescriptions were used in the algorithm.</a:t>
            </a:r>
          </a:p>
          <a:p>
            <a:r>
              <a:rPr lang="en-US" dirty="0"/>
              <a:t>I then created dummy variables so that a new category was created for each specialty. </a:t>
            </a:r>
          </a:p>
          <a:p>
            <a:r>
              <a:rPr lang="en-US" dirty="0"/>
              <a:t>specialty</a:t>
            </a:r>
          </a:p>
        </p:txBody>
      </p:sp>
      <p:pic>
        <p:nvPicPr>
          <p:cNvPr id="12" name="Content Placeholder 11">
            <a:extLst>
              <a:ext uri="{FF2B5EF4-FFF2-40B4-BE49-F238E27FC236}">
                <a16:creationId xmlns:a16="http://schemas.microsoft.com/office/drawing/2014/main" id="{54D2BDF2-DFE5-496F-A4B7-244621B64A1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770636" y="2398952"/>
            <a:ext cx="5902175" cy="2240781"/>
          </a:xfrm>
        </p:spPr>
      </p:pic>
    </p:spTree>
    <p:extLst>
      <p:ext uri="{BB962C8B-B14F-4D97-AF65-F5344CB8AC3E}">
        <p14:creationId xmlns:p14="http://schemas.microsoft.com/office/powerpoint/2010/main" val="1834173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C2765-5B84-403A-800E-FE714F17ABC5}"/>
              </a:ext>
            </a:extLst>
          </p:cNvPr>
          <p:cNvSpPr>
            <a:spLocks noGrp="1"/>
          </p:cNvSpPr>
          <p:nvPr>
            <p:ph type="title"/>
          </p:nvPr>
        </p:nvSpPr>
        <p:spPr/>
        <p:txBody>
          <a:bodyPr/>
          <a:lstStyle/>
          <a:p>
            <a:r>
              <a:rPr lang="en-US" dirty="0"/>
              <a:t>How Effective was Algorithm?</a:t>
            </a:r>
          </a:p>
        </p:txBody>
      </p:sp>
      <p:pic>
        <p:nvPicPr>
          <p:cNvPr id="6" name="Content Placeholder 5">
            <a:extLst>
              <a:ext uri="{FF2B5EF4-FFF2-40B4-BE49-F238E27FC236}">
                <a16:creationId xmlns:a16="http://schemas.microsoft.com/office/drawing/2014/main" id="{149F9323-2DF5-41A9-9947-76941BFACD2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31144" y="2076450"/>
            <a:ext cx="3622675" cy="3622675"/>
          </a:xfrm>
        </p:spPr>
      </p:pic>
      <p:sp>
        <p:nvSpPr>
          <p:cNvPr id="4" name="Content Placeholder 3">
            <a:extLst>
              <a:ext uri="{FF2B5EF4-FFF2-40B4-BE49-F238E27FC236}">
                <a16:creationId xmlns:a16="http://schemas.microsoft.com/office/drawing/2014/main" id="{00A3F557-95AF-4417-84BD-5E00FE595618}"/>
              </a:ext>
            </a:extLst>
          </p:cNvPr>
          <p:cNvSpPr>
            <a:spLocks noGrp="1"/>
          </p:cNvSpPr>
          <p:nvPr>
            <p:ph sz="half" idx="2"/>
          </p:nvPr>
        </p:nvSpPr>
        <p:spPr>
          <a:xfrm>
            <a:off x="6410716" y="2076451"/>
            <a:ext cx="5113069" cy="3622672"/>
          </a:xfrm>
        </p:spPr>
        <p:txBody>
          <a:bodyPr>
            <a:normAutofit fontScale="77500" lnSpcReduction="20000"/>
          </a:bodyPr>
          <a:lstStyle/>
          <a:p>
            <a:r>
              <a:rPr lang="en-US" dirty="0">
                <a:effectLst/>
              </a:rPr>
              <a:t>a Coefficient of </a:t>
            </a:r>
            <a:r>
              <a:rPr lang="en-US" dirty="0" err="1">
                <a:effectLst/>
              </a:rPr>
              <a:t>Determinitation</a:t>
            </a:r>
            <a:r>
              <a:rPr lang="en-US" dirty="0">
                <a:effectLst/>
              </a:rPr>
              <a:t> of .65</a:t>
            </a:r>
          </a:p>
          <a:p>
            <a:r>
              <a:rPr lang="en-US" dirty="0">
                <a:effectLst/>
              </a:rPr>
              <a:t>Within 150 percent of predicted prescription drug costs = .832%</a:t>
            </a:r>
          </a:p>
          <a:p>
            <a:r>
              <a:rPr lang="en-US" dirty="0">
                <a:effectLst/>
              </a:rPr>
              <a:t>Within 175 percent of predicted prescription drug costs  = .911%</a:t>
            </a:r>
          </a:p>
          <a:p>
            <a:r>
              <a:rPr lang="en-US" dirty="0">
                <a:effectLst/>
              </a:rPr>
              <a:t>Within 200 percent of predicted prescription drug costs = .948%</a:t>
            </a:r>
          </a:p>
          <a:p>
            <a:r>
              <a:rPr lang="en-US" dirty="0">
                <a:effectLst/>
              </a:rPr>
              <a:t>Within 250 percent of predicted prescription drug costs = .979%</a:t>
            </a:r>
          </a:p>
          <a:p>
            <a:r>
              <a:rPr lang="en-US" dirty="0">
                <a:effectLst/>
              </a:rPr>
              <a:t>Within 300 percent of predicted prescription drug costs = .989%</a:t>
            </a:r>
          </a:p>
          <a:p>
            <a:endParaRPr lang="en-US" dirty="0"/>
          </a:p>
        </p:txBody>
      </p:sp>
    </p:spTree>
    <p:extLst>
      <p:ext uri="{BB962C8B-B14F-4D97-AF65-F5344CB8AC3E}">
        <p14:creationId xmlns:p14="http://schemas.microsoft.com/office/powerpoint/2010/main" val="1798644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D8AC7-FD5F-4278-B021-CC3F45078C4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5858C2-53AE-4E43-84FB-3D4CE6FC4BF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08180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DBABB-0627-4B0B-AFAF-5105E015A4BF}"/>
              </a:ext>
            </a:extLst>
          </p:cNvPr>
          <p:cNvSpPr>
            <a:spLocks noGrp="1"/>
          </p:cNvSpPr>
          <p:nvPr>
            <p:ph type="title"/>
          </p:nvPr>
        </p:nvSpPr>
        <p:spPr/>
        <p:txBody>
          <a:bodyPr>
            <a:normAutofit fontScale="90000"/>
          </a:bodyPr>
          <a:lstStyle/>
          <a:p>
            <a:r>
              <a:rPr lang="en-US" dirty="0"/>
              <a:t>How drugs prescribed effect health insurance companies profitability</a:t>
            </a:r>
          </a:p>
        </p:txBody>
      </p:sp>
      <p:sp>
        <p:nvSpPr>
          <p:cNvPr id="3" name="Content Placeholder 2">
            <a:extLst>
              <a:ext uri="{FF2B5EF4-FFF2-40B4-BE49-F238E27FC236}">
                <a16:creationId xmlns:a16="http://schemas.microsoft.com/office/drawing/2014/main" id="{1ADCC03C-2804-481B-BD7A-41B71F084F7A}"/>
              </a:ext>
            </a:extLst>
          </p:cNvPr>
          <p:cNvSpPr>
            <a:spLocks noGrp="1"/>
          </p:cNvSpPr>
          <p:nvPr>
            <p:ph sz="half" idx="1"/>
          </p:nvPr>
        </p:nvSpPr>
        <p:spPr/>
        <p:txBody>
          <a:bodyPr>
            <a:normAutofit fontScale="62500" lnSpcReduction="20000"/>
          </a:bodyPr>
          <a:lstStyle/>
          <a:p>
            <a:r>
              <a:rPr lang="en-US" dirty="0"/>
              <a:t>Medicare is broken into three parts (A,B, and D). Prescription drugs are provided through Medicare Part D</a:t>
            </a:r>
          </a:p>
          <a:p>
            <a:r>
              <a:rPr lang="en-US" dirty="0"/>
              <a:t>There is no public options for Medicare Part D, all Part D plans are purchased from and implemented by private insurance companies</a:t>
            </a:r>
          </a:p>
          <a:p>
            <a:r>
              <a:rPr lang="en-US" dirty="0"/>
              <a:t>Part D prescription drug coverage can be provided in ‘Medicare Advantage Plans.’ These are privately managed Health Management Organizations (HMOs) that individuals assign all parts of their Medicare benefits to. HMOs select the specific doctors who are included in there network. </a:t>
            </a:r>
          </a:p>
          <a:p>
            <a:r>
              <a:rPr lang="en-US" dirty="0"/>
              <a:t>Because they providing the drug benefits Medicare advantage pans can be more profitable by encouraging systems that control drug costs.</a:t>
            </a:r>
          </a:p>
        </p:txBody>
      </p:sp>
      <p:pic>
        <p:nvPicPr>
          <p:cNvPr id="6" name="Content Placeholder 5">
            <a:extLst>
              <a:ext uri="{FF2B5EF4-FFF2-40B4-BE49-F238E27FC236}">
                <a16:creationId xmlns:a16="http://schemas.microsoft.com/office/drawing/2014/main" id="{9D62B734-7972-4D57-AD52-D148A4B0389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10325" y="2268537"/>
            <a:ext cx="4857750" cy="3238500"/>
          </a:xfrm>
        </p:spPr>
      </p:pic>
    </p:spTree>
    <p:extLst>
      <p:ext uri="{BB962C8B-B14F-4D97-AF65-F5344CB8AC3E}">
        <p14:creationId xmlns:p14="http://schemas.microsoft.com/office/powerpoint/2010/main" val="1467208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552CE-B7E6-4545-B631-13C26CE75E50}"/>
              </a:ext>
            </a:extLst>
          </p:cNvPr>
          <p:cNvSpPr>
            <a:spLocks noGrp="1"/>
          </p:cNvSpPr>
          <p:nvPr>
            <p:ph type="title"/>
          </p:nvPr>
        </p:nvSpPr>
        <p:spPr/>
        <p:txBody>
          <a:bodyPr/>
          <a:lstStyle/>
          <a:p>
            <a:r>
              <a:rPr lang="en-US" dirty="0"/>
              <a:t>Pharmaceutical Marketing </a:t>
            </a:r>
          </a:p>
        </p:txBody>
      </p:sp>
      <p:sp>
        <p:nvSpPr>
          <p:cNvPr id="3" name="Content Placeholder 2">
            <a:extLst>
              <a:ext uri="{FF2B5EF4-FFF2-40B4-BE49-F238E27FC236}">
                <a16:creationId xmlns:a16="http://schemas.microsoft.com/office/drawing/2014/main" id="{DE8D39DF-7EAA-43B7-8EA3-CC2D19D70153}"/>
              </a:ext>
            </a:extLst>
          </p:cNvPr>
          <p:cNvSpPr>
            <a:spLocks noGrp="1"/>
          </p:cNvSpPr>
          <p:nvPr>
            <p:ph sz="half" idx="1"/>
          </p:nvPr>
        </p:nvSpPr>
        <p:spPr>
          <a:xfrm>
            <a:off x="913795" y="2076450"/>
            <a:ext cx="4856841" cy="4454979"/>
          </a:xfrm>
        </p:spPr>
        <p:txBody>
          <a:bodyPr>
            <a:normAutofit fontScale="70000" lnSpcReduction="20000"/>
          </a:bodyPr>
          <a:lstStyle/>
          <a:p>
            <a:r>
              <a:rPr lang="en-US" dirty="0"/>
              <a:t>The overall costs of drugs are driven up by newer drugs. Drugs which do not have generic prescriptions available. </a:t>
            </a:r>
          </a:p>
          <a:p>
            <a:r>
              <a:rPr lang="en-US" dirty="0"/>
              <a:t>Of the 30 billion dollars spent on drug marketing over 20 billion is spent by pharmaceutical companies to convince doctors of the benefit of specific drugs. As profit driven companies pharmaceutical companies focus on marketing profitable (patented) drugs.</a:t>
            </a:r>
          </a:p>
          <a:p>
            <a:r>
              <a:rPr lang="en-US" dirty="0"/>
              <a:t>Drug companies have a history of giving gifts to physicians, free samples and hiring very personable sales representatives,</a:t>
            </a:r>
          </a:p>
          <a:p>
            <a:r>
              <a:rPr lang="en-US" dirty="0"/>
              <a:t>Some physicians are more easily persuaded to write brand name drugs regardless of efficacy.</a:t>
            </a:r>
          </a:p>
          <a:p>
            <a:r>
              <a:rPr lang="en-US" dirty="0"/>
              <a:t>Some new drugs are more effective than earlier options for particular drugs but in other instance the difference in efficacy is unclear</a:t>
            </a:r>
          </a:p>
        </p:txBody>
      </p:sp>
      <p:pic>
        <p:nvPicPr>
          <p:cNvPr id="6" name="Content Placeholder 5">
            <a:extLst>
              <a:ext uri="{FF2B5EF4-FFF2-40B4-BE49-F238E27FC236}">
                <a16:creationId xmlns:a16="http://schemas.microsoft.com/office/drawing/2014/main" id="{B392353C-AFDA-4F92-B649-6DEC500458B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934200" y="2616200"/>
            <a:ext cx="4548996" cy="3036455"/>
          </a:xfrm>
        </p:spPr>
      </p:pic>
    </p:spTree>
    <p:extLst>
      <p:ext uri="{BB962C8B-B14F-4D97-AF65-F5344CB8AC3E}">
        <p14:creationId xmlns:p14="http://schemas.microsoft.com/office/powerpoint/2010/main" val="515807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90CF6-59B1-445D-8C42-F231FB949E6E}"/>
              </a:ext>
            </a:extLst>
          </p:cNvPr>
          <p:cNvSpPr>
            <a:spLocks noGrp="1"/>
          </p:cNvSpPr>
          <p:nvPr>
            <p:ph type="title"/>
          </p:nvPr>
        </p:nvSpPr>
        <p:spPr/>
        <p:txBody>
          <a:bodyPr>
            <a:normAutofit/>
          </a:bodyPr>
          <a:lstStyle/>
          <a:p>
            <a:r>
              <a:rPr lang="en-US" dirty="0"/>
              <a:t>Controlling Drug Cost</a:t>
            </a:r>
          </a:p>
        </p:txBody>
      </p:sp>
      <p:sp>
        <p:nvSpPr>
          <p:cNvPr id="3" name="Content Placeholder 2">
            <a:extLst>
              <a:ext uri="{FF2B5EF4-FFF2-40B4-BE49-F238E27FC236}">
                <a16:creationId xmlns:a16="http://schemas.microsoft.com/office/drawing/2014/main" id="{34CCEA59-DD3B-4215-8662-F15562F64C65}"/>
              </a:ext>
            </a:extLst>
          </p:cNvPr>
          <p:cNvSpPr>
            <a:spLocks noGrp="1"/>
          </p:cNvSpPr>
          <p:nvPr>
            <p:ph sz="half" idx="1"/>
          </p:nvPr>
        </p:nvSpPr>
        <p:spPr/>
        <p:txBody>
          <a:bodyPr>
            <a:normAutofit fontScale="77500" lnSpcReduction="20000"/>
          </a:bodyPr>
          <a:lstStyle/>
          <a:p>
            <a:r>
              <a:rPr lang="en-US" dirty="0"/>
              <a:t>Insurance companies can control drug costs through many methods, they can write formularies that have lower copays for </a:t>
            </a:r>
            <a:r>
              <a:rPr lang="en-US" dirty="0" err="1"/>
              <a:t>cheeper</a:t>
            </a:r>
            <a:r>
              <a:rPr lang="en-US" dirty="0"/>
              <a:t> medications, or if multiple medications are effective for the same illness, they do not need to provide coverage for al</a:t>
            </a:r>
          </a:p>
          <a:p>
            <a:r>
              <a:rPr lang="en-US" dirty="0"/>
              <a:t>Insurance carriers can also require prior authorization by doctors before patients can fill certain prescriptions or can require patients try less expensive medications first. </a:t>
            </a:r>
          </a:p>
        </p:txBody>
      </p:sp>
      <p:sp>
        <p:nvSpPr>
          <p:cNvPr id="4" name="Content Placeholder 3">
            <a:extLst>
              <a:ext uri="{FF2B5EF4-FFF2-40B4-BE49-F238E27FC236}">
                <a16:creationId xmlns:a16="http://schemas.microsoft.com/office/drawing/2014/main" id="{A5645F78-CEAC-4293-B2A1-E1B3C8F90C37}"/>
              </a:ext>
            </a:extLst>
          </p:cNvPr>
          <p:cNvSpPr>
            <a:spLocks noGrp="1"/>
          </p:cNvSpPr>
          <p:nvPr>
            <p:ph sz="half" idx="2"/>
          </p:nvPr>
        </p:nvSpPr>
        <p:spPr/>
        <p:txBody>
          <a:bodyPr>
            <a:normAutofit fontScale="77500" lnSpcReduction="20000"/>
          </a:bodyPr>
          <a:lstStyle/>
          <a:p>
            <a:r>
              <a:rPr lang="en-US" dirty="0"/>
              <a:t>In my data science analysis I use machine learning algorithms to gain information about physicians that’s medication costs are higher than expected.</a:t>
            </a:r>
          </a:p>
          <a:p>
            <a:r>
              <a:rPr lang="en-US" dirty="0"/>
              <a:t>I look at </a:t>
            </a:r>
            <a:r>
              <a:rPr lang="en-US" dirty="0" err="1"/>
              <a:t>hundereds</a:t>
            </a:r>
            <a:r>
              <a:rPr lang="en-US" dirty="0"/>
              <a:t> of thousands of doctors and using over 50 different features for each doctor the algorithm makes an estimate on what the drug cost of each doctor should be. </a:t>
            </a:r>
          </a:p>
          <a:p>
            <a:r>
              <a:rPr lang="en-US" dirty="0"/>
              <a:t>I took special care to make sure algorithm took special consideration of the specialty of each physician and the number of prescriptions written. </a:t>
            </a:r>
          </a:p>
        </p:txBody>
      </p:sp>
    </p:spTree>
    <p:extLst>
      <p:ext uri="{BB962C8B-B14F-4D97-AF65-F5344CB8AC3E}">
        <p14:creationId xmlns:p14="http://schemas.microsoft.com/office/powerpoint/2010/main" val="2475702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1921C-64DF-4316-8E4A-CBD3FF535A11}"/>
              </a:ext>
            </a:extLst>
          </p:cNvPr>
          <p:cNvSpPr>
            <a:spLocks noGrp="1"/>
          </p:cNvSpPr>
          <p:nvPr>
            <p:ph type="title"/>
          </p:nvPr>
        </p:nvSpPr>
        <p:spPr/>
        <p:txBody>
          <a:bodyPr/>
          <a:lstStyle/>
          <a:p>
            <a:r>
              <a:rPr lang="en-US" dirty="0"/>
              <a:t>What was dataset comprised of?</a:t>
            </a:r>
          </a:p>
        </p:txBody>
      </p:sp>
      <p:sp>
        <p:nvSpPr>
          <p:cNvPr id="3" name="Content Placeholder 2">
            <a:extLst>
              <a:ext uri="{FF2B5EF4-FFF2-40B4-BE49-F238E27FC236}">
                <a16:creationId xmlns:a16="http://schemas.microsoft.com/office/drawing/2014/main" id="{134A8F17-3042-429A-BF81-91C315991B5F}"/>
              </a:ext>
            </a:extLst>
          </p:cNvPr>
          <p:cNvSpPr>
            <a:spLocks noGrp="1"/>
          </p:cNvSpPr>
          <p:nvPr>
            <p:ph sz="half" idx="1"/>
          </p:nvPr>
        </p:nvSpPr>
        <p:spPr>
          <a:xfrm>
            <a:off x="913795" y="2076450"/>
            <a:ext cx="4856841" cy="4621233"/>
          </a:xfrm>
        </p:spPr>
        <p:txBody>
          <a:bodyPr>
            <a:normAutofit fontScale="92500" lnSpcReduction="10000"/>
          </a:bodyPr>
          <a:lstStyle/>
          <a:p>
            <a:r>
              <a:rPr lang="en-US" dirty="0"/>
              <a:t>Important features the algorithms used to make predictive conclusions included number of prescriptions written, health demographics of patient populations, and socio-economic demographics of patient population.</a:t>
            </a:r>
          </a:p>
          <a:p>
            <a:r>
              <a:rPr lang="en-US" dirty="0"/>
              <a:t>Creating distinctions between specialty of Doctor’s was also of great importance</a:t>
            </a:r>
          </a:p>
          <a:p>
            <a:endParaRPr lang="en-US" dirty="0"/>
          </a:p>
        </p:txBody>
      </p:sp>
      <p:sp>
        <p:nvSpPr>
          <p:cNvPr id="4" name="Content Placeholder 3">
            <a:extLst>
              <a:ext uri="{FF2B5EF4-FFF2-40B4-BE49-F238E27FC236}">
                <a16:creationId xmlns:a16="http://schemas.microsoft.com/office/drawing/2014/main" id="{5E6FB5C3-A2F3-46E7-9AC5-5E2EE5CA8870}"/>
              </a:ext>
            </a:extLst>
          </p:cNvPr>
          <p:cNvSpPr>
            <a:spLocks noGrp="1"/>
          </p:cNvSpPr>
          <p:nvPr>
            <p:ph sz="half" idx="2"/>
          </p:nvPr>
        </p:nvSpPr>
        <p:spPr/>
        <p:txBody>
          <a:bodyPr>
            <a:normAutofit fontScale="92500" lnSpcReduction="10000"/>
          </a:bodyPr>
          <a:lstStyle/>
          <a:p>
            <a:r>
              <a:rPr lang="en-US" dirty="0"/>
              <a:t>Among the over 50 examples of features the algorithm looked at for each doctor:</a:t>
            </a:r>
          </a:p>
          <a:p>
            <a:pPr lvl="1"/>
            <a:r>
              <a:rPr lang="en-US" dirty="0"/>
              <a:t>Total 30 Day prescriptions filled for entire year</a:t>
            </a:r>
          </a:p>
          <a:p>
            <a:pPr lvl="1"/>
            <a:r>
              <a:rPr lang="en-US" dirty="0"/>
              <a:t>Every physician’s percentage of patients diagnosed with specific chronic diseases like (Diabetes, Arthritis, </a:t>
            </a:r>
            <a:r>
              <a:rPr lang="en-US" dirty="0" err="1"/>
              <a:t>etc</a:t>
            </a:r>
            <a:r>
              <a:rPr lang="en-US" dirty="0"/>
              <a:t>)</a:t>
            </a:r>
          </a:p>
          <a:p>
            <a:pPr lvl="1"/>
            <a:r>
              <a:rPr lang="en-US" dirty="0"/>
              <a:t>Percentage of patients on Medicare</a:t>
            </a:r>
          </a:p>
          <a:p>
            <a:pPr lvl="1"/>
            <a:r>
              <a:rPr lang="en-US" dirty="0"/>
              <a:t>Number of Medicare Beneficiaries they </a:t>
            </a:r>
            <a:r>
              <a:rPr lang="en-US" dirty="0" err="1"/>
              <a:t>asaw</a:t>
            </a:r>
            <a:endParaRPr lang="en-US" dirty="0"/>
          </a:p>
          <a:p>
            <a:pPr lvl="1"/>
            <a:endParaRPr lang="en-US" dirty="0"/>
          </a:p>
          <a:p>
            <a:endParaRPr lang="en-US" dirty="0"/>
          </a:p>
        </p:txBody>
      </p:sp>
    </p:spTree>
    <p:extLst>
      <p:ext uri="{BB962C8B-B14F-4D97-AF65-F5344CB8AC3E}">
        <p14:creationId xmlns:p14="http://schemas.microsoft.com/office/powerpoint/2010/main" val="2444265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704F5-E5C2-4D25-B8F3-43BB97F07A98}"/>
              </a:ext>
            </a:extLst>
          </p:cNvPr>
          <p:cNvSpPr>
            <a:spLocks noGrp="1"/>
          </p:cNvSpPr>
          <p:nvPr>
            <p:ph type="title"/>
          </p:nvPr>
        </p:nvSpPr>
        <p:spPr/>
        <p:txBody>
          <a:bodyPr/>
          <a:lstStyle/>
          <a:p>
            <a:r>
              <a:rPr lang="en-US" dirty="0"/>
              <a:t>Importance of Specialties</a:t>
            </a:r>
          </a:p>
        </p:txBody>
      </p:sp>
      <p:sp>
        <p:nvSpPr>
          <p:cNvPr id="3" name="Content Placeholder 2">
            <a:extLst>
              <a:ext uri="{FF2B5EF4-FFF2-40B4-BE49-F238E27FC236}">
                <a16:creationId xmlns:a16="http://schemas.microsoft.com/office/drawing/2014/main" id="{F76D993E-47C2-43EA-99F4-3CBBBC948A01}"/>
              </a:ext>
            </a:extLst>
          </p:cNvPr>
          <p:cNvSpPr>
            <a:spLocks noGrp="1"/>
          </p:cNvSpPr>
          <p:nvPr>
            <p:ph idx="1"/>
          </p:nvPr>
        </p:nvSpPr>
        <p:spPr>
          <a:xfrm>
            <a:off x="913795" y="2076450"/>
            <a:ext cx="6297888" cy="3714749"/>
          </a:xfrm>
        </p:spPr>
        <p:txBody>
          <a:bodyPr>
            <a:normAutofit lnSpcReduction="10000"/>
          </a:bodyPr>
          <a:lstStyle/>
          <a:p>
            <a:r>
              <a:rPr lang="en-US" dirty="0"/>
              <a:t>When making predictions on what doctor’s drug costs could be it was important to make sure our machine learning algorithm’s were taking into consideration physicians specialties. </a:t>
            </a:r>
          </a:p>
          <a:p>
            <a:r>
              <a:rPr lang="en-US" dirty="0"/>
              <a:t>One reason for this is specialties have such different average cost per prescription because more expensive medications may be commonly used for the specific chronic illnesses that they </a:t>
            </a:r>
            <a:r>
              <a:rPr lang="en-US" dirty="0" err="1"/>
              <a:t>regulary</a:t>
            </a:r>
            <a:r>
              <a:rPr lang="en-US" dirty="0"/>
              <a:t> deal with</a:t>
            </a:r>
          </a:p>
          <a:p>
            <a:endParaRPr lang="en-US" dirty="0"/>
          </a:p>
        </p:txBody>
      </p:sp>
    </p:spTree>
    <p:extLst>
      <p:ext uri="{BB962C8B-B14F-4D97-AF65-F5344CB8AC3E}">
        <p14:creationId xmlns:p14="http://schemas.microsoft.com/office/powerpoint/2010/main" val="2142544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496C7-F2E5-4F86-AAA2-D19664EFEE4B}"/>
              </a:ext>
            </a:extLst>
          </p:cNvPr>
          <p:cNvSpPr>
            <a:spLocks noGrp="1"/>
          </p:cNvSpPr>
          <p:nvPr>
            <p:ph type="title"/>
          </p:nvPr>
        </p:nvSpPr>
        <p:spPr/>
        <p:txBody>
          <a:bodyPr/>
          <a:lstStyle/>
          <a:p>
            <a:r>
              <a:rPr lang="en-US" dirty="0"/>
              <a:t>Considerations for Specialties</a:t>
            </a:r>
          </a:p>
        </p:txBody>
      </p:sp>
      <p:sp>
        <p:nvSpPr>
          <p:cNvPr id="3" name="Content Placeholder 2">
            <a:extLst>
              <a:ext uri="{FF2B5EF4-FFF2-40B4-BE49-F238E27FC236}">
                <a16:creationId xmlns:a16="http://schemas.microsoft.com/office/drawing/2014/main" id="{D734BE94-8642-499F-BFA4-4C5E736E4451}"/>
              </a:ext>
            </a:extLst>
          </p:cNvPr>
          <p:cNvSpPr>
            <a:spLocks noGrp="1"/>
          </p:cNvSpPr>
          <p:nvPr>
            <p:ph sz="half" idx="1"/>
          </p:nvPr>
        </p:nvSpPr>
        <p:spPr/>
        <p:txBody>
          <a:bodyPr>
            <a:normAutofit fontScale="92500" lnSpcReduction="20000"/>
          </a:bodyPr>
          <a:lstStyle/>
          <a:p>
            <a:r>
              <a:rPr lang="en-US" dirty="0"/>
              <a:t>When making predictions on what doctor’s drug costs could be it was important to make sure our machine learning algorithm’s were taking into consideration physicians specialties. </a:t>
            </a:r>
          </a:p>
          <a:p>
            <a:r>
              <a:rPr lang="en-US" dirty="0"/>
              <a:t>One reason for this is specialties have such different average cost per prescription because more expensive medications may be commonly used for the specific chronic illnesses that they regularly deal with</a:t>
            </a:r>
          </a:p>
          <a:p>
            <a:endParaRPr lang="en-US" dirty="0"/>
          </a:p>
        </p:txBody>
      </p:sp>
      <p:pic>
        <p:nvPicPr>
          <p:cNvPr id="6" name="Content Placeholder 5">
            <a:extLst>
              <a:ext uri="{FF2B5EF4-FFF2-40B4-BE49-F238E27FC236}">
                <a16:creationId xmlns:a16="http://schemas.microsoft.com/office/drawing/2014/main" id="{88C9C2A0-51B0-4CA1-9E3E-DE57A4CE012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710987" y="2076450"/>
            <a:ext cx="5557088" cy="3375444"/>
          </a:xfrm>
        </p:spPr>
      </p:pic>
    </p:spTree>
    <p:extLst>
      <p:ext uri="{BB962C8B-B14F-4D97-AF65-F5344CB8AC3E}">
        <p14:creationId xmlns:p14="http://schemas.microsoft.com/office/powerpoint/2010/main" val="61103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7DD19-6C56-4501-BA1F-CDAA731E6AC3}"/>
              </a:ext>
            </a:extLst>
          </p:cNvPr>
          <p:cNvSpPr>
            <a:spLocks noGrp="1"/>
          </p:cNvSpPr>
          <p:nvPr>
            <p:ph type="title"/>
          </p:nvPr>
        </p:nvSpPr>
        <p:spPr/>
        <p:txBody>
          <a:bodyPr>
            <a:normAutofit fontScale="90000"/>
          </a:bodyPr>
          <a:lstStyle/>
          <a:p>
            <a:r>
              <a:rPr lang="en-US" dirty="0"/>
              <a:t>Specific Chronic Illnesses effect different specialties </a:t>
            </a:r>
            <a:r>
              <a:rPr lang="en-US" dirty="0" err="1"/>
              <a:t>differrently</a:t>
            </a:r>
            <a:endParaRPr lang="en-US" dirty="0"/>
          </a:p>
        </p:txBody>
      </p:sp>
      <p:sp>
        <p:nvSpPr>
          <p:cNvPr id="3" name="Content Placeholder 2">
            <a:extLst>
              <a:ext uri="{FF2B5EF4-FFF2-40B4-BE49-F238E27FC236}">
                <a16:creationId xmlns:a16="http://schemas.microsoft.com/office/drawing/2014/main" id="{D987685F-7197-4311-8914-957B77944C4E}"/>
              </a:ext>
            </a:extLst>
          </p:cNvPr>
          <p:cNvSpPr>
            <a:spLocks noGrp="1"/>
          </p:cNvSpPr>
          <p:nvPr>
            <p:ph idx="1"/>
          </p:nvPr>
        </p:nvSpPr>
        <p:spPr/>
        <p:txBody>
          <a:bodyPr/>
          <a:lstStyle/>
          <a:p>
            <a:r>
              <a:rPr lang="en-US" dirty="0"/>
              <a:t>Specialist specifically treat illness that pertain to their specific knowledge. Therefore information about the percentage of patients who have chronic illnesses that pertain to their specialty have a much greater effect on their prescription drug costs than unrelated illnesses. This is another important reason algorithms must differentiate specialties so that they can appropriately quantify the effect of patient illness on drug costs. Following are visual plots demonstrating the relationship. </a:t>
            </a:r>
          </a:p>
        </p:txBody>
      </p:sp>
    </p:spTree>
    <p:extLst>
      <p:ext uri="{BB962C8B-B14F-4D97-AF65-F5344CB8AC3E}">
        <p14:creationId xmlns:p14="http://schemas.microsoft.com/office/powerpoint/2010/main" val="3570603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
      <a:dk1>
        <a:srgbClr val="000000"/>
      </a:dk1>
      <a:lt1>
        <a:srgbClr val="FFFFFF"/>
      </a:lt1>
      <a:dk2>
        <a:srgbClr val="412431"/>
      </a:dk2>
      <a:lt2>
        <a:srgbClr val="E2E8E8"/>
      </a:lt2>
      <a:accent1>
        <a:srgbClr val="D7393B"/>
      </a:accent1>
      <a:accent2>
        <a:srgbClr val="C5276B"/>
      </a:accent2>
      <a:accent3>
        <a:srgbClr val="D739BF"/>
      </a:accent3>
      <a:accent4>
        <a:srgbClr val="9B27C5"/>
      </a:accent4>
      <a:accent5>
        <a:srgbClr val="6B39D7"/>
      </a:accent5>
      <a:accent6>
        <a:srgbClr val="3D4BCB"/>
      </a:accent6>
      <a:hlink>
        <a:srgbClr val="309190"/>
      </a:hlink>
      <a:folHlink>
        <a:srgbClr val="7F7F7F"/>
      </a:folHlink>
    </a:clrScheme>
    <a:fontScheme name="Slate">
      <a:majorFont>
        <a:latin typeface="Bodoni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oudy Old Style"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otalTime>365</TotalTime>
  <Words>894</Words>
  <Application>Microsoft Office PowerPoint</Application>
  <PresentationFormat>Widescreen</PresentationFormat>
  <Paragraphs>49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Bodoni MT</vt:lpstr>
      <vt:lpstr>Goudy Old Style</vt:lpstr>
      <vt:lpstr>Wingdings 2</vt:lpstr>
      <vt:lpstr>SlateVTI</vt:lpstr>
      <vt:lpstr> Medicare Part D and Medical Cost Control</vt:lpstr>
      <vt:lpstr>PowerPoint Presentation</vt:lpstr>
      <vt:lpstr>How drugs prescribed effect health insurance companies profitability</vt:lpstr>
      <vt:lpstr>Pharmaceutical Marketing </vt:lpstr>
      <vt:lpstr>Controlling Drug Cost</vt:lpstr>
      <vt:lpstr>What was dataset comprised of?</vt:lpstr>
      <vt:lpstr>Importance of Specialties</vt:lpstr>
      <vt:lpstr>Considerations for Specialties</vt:lpstr>
      <vt:lpstr>Specific Chronic Illnesses effect different specialties differrently</vt:lpstr>
      <vt:lpstr>How doctor’s percentage of patients with Arthritis is strong correlated to Rheumatology average drug costs but uncorrelated to drug cost of Cardiologist  </vt:lpstr>
      <vt:lpstr>Modifying the data to recognize differences in specialties</vt:lpstr>
      <vt:lpstr>How Effective was Algorithm?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Medicare Part D and Medical Cost Control</dc:title>
  <dc:creator>Ben Spiegel</dc:creator>
  <cp:lastModifiedBy>Ben Spiegel</cp:lastModifiedBy>
  <cp:revision>16</cp:revision>
  <dcterms:created xsi:type="dcterms:W3CDTF">2019-09-25T07:17:38Z</dcterms:created>
  <dcterms:modified xsi:type="dcterms:W3CDTF">2019-09-27T22:18:24Z</dcterms:modified>
</cp:coreProperties>
</file>