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7" r:id="rId4"/>
    <p:sldId id="258" r:id="rId5"/>
    <p:sldId id="280" r:id="rId6"/>
    <p:sldId id="261" r:id="rId7"/>
    <p:sldId id="260" r:id="rId8"/>
    <p:sldId id="259" r:id="rId9"/>
    <p:sldId id="282" r:id="rId10"/>
    <p:sldId id="278" r:id="rId11"/>
    <p:sldId id="281" r:id="rId12"/>
    <p:sldId id="262" r:id="rId13"/>
    <p:sldId id="279" r:id="rId14"/>
    <p:sldId id="263" r:id="rId15"/>
    <p:sldId id="264" r:id="rId16"/>
    <p:sldId id="277" r:id="rId17"/>
    <p:sldId id="265" r:id="rId18"/>
    <p:sldId id="266" r:id="rId19"/>
    <p:sldId id="267" r:id="rId20"/>
    <p:sldId id="268" r:id="rId21"/>
    <p:sldId id="269" r:id="rId22"/>
    <p:sldId id="270" r:id="rId23"/>
    <p:sldId id="271" r:id="rId24"/>
    <p:sldId id="272" r:id="rId25"/>
    <p:sldId id="274" r:id="rId26"/>
    <p:sldId id="273"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iki.ro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pdal.io/workshop/lidar-introduc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896982"/>
          </a:xfrm>
        </p:spPr>
        <p:txBody>
          <a:bodyPr/>
          <a:lstStyle/>
          <a:p>
            <a:r>
              <a:rPr lang="en-US" dirty="0" smtClean="0"/>
              <a:t>Introduction to Lidar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2269489"/>
            <a:ext cx="4608121" cy="33344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753" y="2269489"/>
            <a:ext cx="4826215" cy="3362263"/>
          </a:xfrm>
          <a:prstGeom prst="rect">
            <a:avLst/>
          </a:prstGeom>
        </p:spPr>
      </p:pic>
      <p:sp>
        <p:nvSpPr>
          <p:cNvPr id="6" name="TextBox 5"/>
          <p:cNvSpPr txBox="1"/>
          <p:nvPr/>
        </p:nvSpPr>
        <p:spPr>
          <a:xfrm>
            <a:off x="5636794"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9180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05600" y="975235"/>
            <a:ext cx="5116286" cy="5683147"/>
          </a:xfrm>
          <a:prstGeom prst="rect">
            <a:avLst/>
          </a:prstGeom>
        </p:spPr>
      </p:pic>
      <p:sp>
        <p:nvSpPr>
          <p:cNvPr id="5" name="Title 3"/>
          <p:cNvSpPr>
            <a:spLocks noGrp="1"/>
          </p:cNvSpPr>
          <p:nvPr>
            <p:ph type="title"/>
          </p:nvPr>
        </p:nvSpPr>
        <p:spPr>
          <a:xfrm>
            <a:off x="906281" y="104503"/>
            <a:ext cx="9905998" cy="949234"/>
          </a:xfrm>
        </p:spPr>
        <p:txBody>
          <a:bodyPr/>
          <a:lstStyle/>
          <a:p>
            <a:r>
              <a:rPr lang="en-US" dirty="0" err="1" smtClean="0"/>
              <a:t>Georeferencing</a:t>
            </a:r>
            <a:r>
              <a:rPr lang="en-US" dirty="0" smtClean="0"/>
              <a:t> – Basic </a:t>
            </a:r>
            <a:r>
              <a:rPr lang="en-US" dirty="0" err="1" smtClean="0"/>
              <a:t>IdeA</a:t>
            </a:r>
            <a:endParaRPr lang="en-US" dirty="0"/>
          </a:p>
        </p:txBody>
      </p:sp>
      <p:sp>
        <p:nvSpPr>
          <p:cNvPr id="6" name="TextBox 5"/>
          <p:cNvSpPr txBox="1"/>
          <p:nvPr/>
        </p:nvSpPr>
        <p:spPr>
          <a:xfrm>
            <a:off x="268377" y="1454331"/>
            <a:ext cx="6045337" cy="3416320"/>
          </a:xfrm>
          <a:prstGeom prst="rect">
            <a:avLst/>
          </a:prstGeom>
          <a:noFill/>
        </p:spPr>
        <p:txBody>
          <a:bodyPr wrap="square" rtlCol="0">
            <a:spAutoFit/>
          </a:bodyPr>
          <a:lstStyle/>
          <a:p>
            <a:pPr marL="342900" indent="-342900">
              <a:buAutoNum type="arabicPeriod"/>
            </a:pPr>
            <a:r>
              <a:rPr lang="en-US" dirty="0" smtClean="0"/>
              <a:t>LiDAR mirror (m) measures range to object G</a:t>
            </a:r>
          </a:p>
          <a:p>
            <a:pPr marL="342900" indent="-342900">
              <a:buAutoNum type="arabicPeriod"/>
            </a:pPr>
            <a:endParaRPr lang="en-US" dirty="0"/>
          </a:p>
          <a:p>
            <a:pPr marL="342900" indent="-342900">
              <a:buAutoNum type="arabicPeriod"/>
            </a:pPr>
            <a:r>
              <a:rPr lang="en-US" dirty="0" smtClean="0"/>
              <a:t>IMU and GNSS measures position and orientation with respect to the mapping frame.</a:t>
            </a:r>
          </a:p>
          <a:p>
            <a:pPr marL="342900" indent="-342900">
              <a:buAutoNum type="arabicPeriod"/>
            </a:pPr>
            <a:endParaRPr lang="en-US" dirty="0"/>
          </a:p>
          <a:p>
            <a:pPr marL="742950" lvl="1" indent="-285750">
              <a:buFontTx/>
              <a:buChar char="-"/>
            </a:pPr>
            <a:r>
              <a:rPr lang="en-US" dirty="0" smtClean="0"/>
              <a:t>Mapping frame may either be georeferenced or relative to some other global frame</a:t>
            </a:r>
          </a:p>
          <a:p>
            <a:pPr marL="742950" lvl="1" indent="-285750">
              <a:buFontTx/>
              <a:buChar char="-"/>
            </a:pPr>
            <a:endParaRPr lang="en-US" dirty="0"/>
          </a:p>
          <a:p>
            <a:pPr marL="742950" lvl="1" indent="-285750">
              <a:buFontTx/>
              <a:buChar char="-"/>
            </a:pPr>
            <a:r>
              <a:rPr lang="en-US" dirty="0" smtClean="0"/>
              <a:t>Hence, we can compute the position of object G to the mapping frame.</a:t>
            </a:r>
            <a:endParaRPr lang="en-US" dirty="0"/>
          </a:p>
          <a:p>
            <a:pPr lvl="1"/>
            <a:r>
              <a:rPr lang="en-US" dirty="0" smtClean="0"/>
              <a:t>		</a:t>
            </a:r>
            <a:endParaRPr lang="en-US" dirty="0"/>
          </a:p>
        </p:txBody>
      </p:sp>
    </p:spTree>
    <p:extLst>
      <p:ext uri="{BB962C8B-B14F-4D97-AF65-F5344CB8AC3E}">
        <p14:creationId xmlns:p14="http://schemas.microsoft.com/office/powerpoint/2010/main" val="3697731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564" y="2279604"/>
            <a:ext cx="6343650" cy="3552825"/>
          </a:xfrm>
          <a:prstGeom prst="rect">
            <a:avLst/>
          </a:prstGeom>
        </p:spPr>
      </p:pic>
      <p:sp>
        <p:nvSpPr>
          <p:cNvPr id="5" name="TextBox 4"/>
          <p:cNvSpPr txBox="1"/>
          <p:nvPr/>
        </p:nvSpPr>
        <p:spPr>
          <a:xfrm>
            <a:off x="268591" y="1862111"/>
            <a:ext cx="4345577" cy="3970318"/>
          </a:xfrm>
          <a:prstGeom prst="rect">
            <a:avLst/>
          </a:prstGeom>
          <a:noFill/>
        </p:spPr>
        <p:txBody>
          <a:bodyPr wrap="square" rtlCol="0">
            <a:spAutoFit/>
          </a:bodyPr>
          <a:lstStyle/>
          <a:p>
            <a:r>
              <a:rPr lang="en-US" dirty="0" smtClean="0"/>
              <a:t>H – terrain/</a:t>
            </a:r>
            <a:r>
              <a:rPr lang="en-US" dirty="0" err="1" smtClean="0"/>
              <a:t>orthometric</a:t>
            </a:r>
            <a:r>
              <a:rPr lang="en-US" dirty="0" smtClean="0"/>
              <a:t> height.  </a:t>
            </a:r>
          </a:p>
          <a:p>
            <a:endParaRPr lang="en-US" dirty="0"/>
          </a:p>
          <a:p>
            <a:r>
              <a:rPr lang="en-US" dirty="0" smtClean="0"/>
              <a:t>Geoid (N) – mean sea level (if oceans were at rest)</a:t>
            </a:r>
          </a:p>
          <a:p>
            <a:endParaRPr lang="en-US" dirty="0"/>
          </a:p>
          <a:p>
            <a:r>
              <a:rPr lang="en-US" dirty="0" smtClean="0"/>
              <a:t>Geoid is based on gravitational measurements at every point on earth)</a:t>
            </a:r>
          </a:p>
          <a:p>
            <a:endParaRPr lang="en-US" dirty="0"/>
          </a:p>
          <a:p>
            <a:r>
              <a:rPr lang="en-US" dirty="0" smtClean="0"/>
              <a:t>Ellipsoid – mathematical model of the actual shape of the earth</a:t>
            </a:r>
          </a:p>
          <a:p>
            <a:endParaRPr lang="en-US" dirty="0"/>
          </a:p>
          <a:p>
            <a:r>
              <a:rPr lang="en-US" dirty="0"/>
              <a:t>https://wiki.gis.com/wiki/index.php/Geoid</a:t>
            </a:r>
          </a:p>
        </p:txBody>
      </p:sp>
      <p:sp>
        <p:nvSpPr>
          <p:cNvPr id="6" name="Title 3"/>
          <p:cNvSpPr>
            <a:spLocks noGrp="1"/>
          </p:cNvSpPr>
          <p:nvPr>
            <p:ph type="title"/>
          </p:nvPr>
        </p:nvSpPr>
        <p:spPr>
          <a:xfrm>
            <a:off x="906281" y="104503"/>
            <a:ext cx="9905998" cy="949234"/>
          </a:xfrm>
        </p:spPr>
        <p:txBody>
          <a:bodyPr/>
          <a:lstStyle/>
          <a:p>
            <a:r>
              <a:rPr lang="en-US" dirty="0" smtClean="0"/>
              <a:t>Quick review!!</a:t>
            </a:r>
            <a:endParaRPr lang="en-US" dirty="0"/>
          </a:p>
        </p:txBody>
      </p:sp>
    </p:spTree>
    <p:extLst>
      <p:ext uri="{BB962C8B-B14F-4D97-AF65-F5344CB8AC3E}">
        <p14:creationId xmlns:p14="http://schemas.microsoft.com/office/powerpoint/2010/main" val="3142661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355" y="217715"/>
            <a:ext cx="9905998" cy="1210491"/>
          </a:xfrm>
        </p:spPr>
        <p:txBody>
          <a:bodyPr/>
          <a:lstStyle/>
          <a:p>
            <a:r>
              <a:rPr lang="en-US" dirty="0" smtClean="0"/>
              <a:t>Lidar processing – Aligning Scans together</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61554" y="1323703"/>
                <a:ext cx="11277600" cy="6261586"/>
              </a:xfrm>
              <a:prstGeom prst="rect">
                <a:avLst/>
              </a:prstGeom>
              <a:noFill/>
            </p:spPr>
            <p:txBody>
              <a:bodyPr wrap="square" rtlCol="0">
                <a:spAutoFit/>
              </a:bodyPr>
              <a:lstStyle/>
              <a:p>
                <a:pPr marL="342900" indent="-342900">
                  <a:buAutoNum type="arabicPeriod"/>
                </a:pPr>
                <a:r>
                  <a:rPr lang="en-US" dirty="0" smtClean="0"/>
                  <a:t>There has been a plethora of research in </a:t>
                </a:r>
                <a:r>
                  <a:rPr lang="en-US" dirty="0" err="1" smtClean="0"/>
                  <a:t>georeferencing</a:t>
                </a:r>
                <a:r>
                  <a:rPr lang="en-US" dirty="0" smtClean="0"/>
                  <a:t> LiDAR/point cloud data.  The standard </a:t>
                </a:r>
                <a:r>
                  <a:rPr lang="en-US" dirty="0" err="1" smtClean="0"/>
                  <a:t>georeferencing</a:t>
                </a:r>
                <a:r>
                  <a:rPr lang="en-US" dirty="0" smtClean="0"/>
                  <a:t> equation is as follows:</a:t>
                </a:r>
              </a:p>
              <a:p>
                <a:endParaRPr lang="en-US" dirty="0"/>
              </a:p>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𝐺</m:t>
                          </m:r>
                        </m:sub>
                        <m:sup>
                          <m:r>
                            <a:rPr lang="en-US" b="0" i="1" smtClean="0">
                              <a:latin typeface="Cambria Math" panose="02040503050406030204" pitchFamily="18" charset="0"/>
                            </a:rPr>
                            <m:t>𝑙</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𝐺𝑃𝑆</m:t>
                          </m:r>
                        </m:sub>
                        <m:sup>
                          <m:r>
                            <a:rPr lang="en-US" b="0" i="1" smtClean="0">
                              <a:latin typeface="Cambria Math" panose="02040503050406030204" pitchFamily="18" charset="0"/>
                            </a:rPr>
                            <m:t>𝑙</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𝑏</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𝑠</m:t>
                          </m:r>
                        </m:sub>
                        <m:sup>
                          <m:r>
                            <a:rPr lang="en-US" b="0" i="1" smtClean="0">
                              <a:latin typeface="Cambria Math" panose="02040503050406030204" pitchFamily="18" charset="0"/>
                            </a:rPr>
                            <m:t>𝑏</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𝑠</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𝑏</m:t>
                          </m:r>
                        </m:sup>
                      </m:sSup>
                      <m:r>
                        <a:rPr lang="en-US" b="0" i="1" smtClean="0">
                          <a:latin typeface="Cambria Math" panose="02040503050406030204" pitchFamily="18" charset="0"/>
                        </a:rPr>
                        <m:t>) </m:t>
                      </m:r>
                    </m:oMath>
                  </m:oMathPara>
                </a14:m>
                <a:endParaRPr lang="en-US" dirty="0" smtClean="0"/>
              </a:p>
              <a:p>
                <a:endParaRPr lang="en-US" dirty="0"/>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𝐺</m:t>
                        </m:r>
                      </m:sub>
                      <m:sup>
                        <m:r>
                          <a:rPr lang="en-US" i="1">
                            <a:latin typeface="Cambria Math" panose="02040503050406030204" pitchFamily="18" charset="0"/>
                          </a:rPr>
                          <m:t>𝑙</m:t>
                        </m:r>
                      </m:sup>
                    </m:sSubSup>
                  </m:oMath>
                </a14:m>
                <a:r>
                  <a:rPr lang="en-US" dirty="0" smtClean="0"/>
                  <a:t> </a:t>
                </a:r>
                <a:r>
                  <a:rPr lang="en-US" dirty="0"/>
                  <a:t> </a:t>
                </a:r>
                <a:r>
                  <a:rPr lang="en-US" dirty="0" smtClean="0"/>
                  <a:t>- target point in the global reference frame (</a:t>
                </a:r>
                <a:r>
                  <a:rPr lang="en-US" dirty="0" err="1" smtClean="0"/>
                  <a:t>geolocated</a:t>
                </a:r>
                <a:r>
                  <a:rPr lang="en-US" dirty="0" smtClean="0"/>
                  <a:t> point)</a:t>
                </a:r>
              </a:p>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𝐺</m:t>
                        </m:r>
                        <m:r>
                          <a:rPr lang="en-US" b="0" i="1" smtClean="0">
                            <a:latin typeface="Cambria Math" panose="02040503050406030204" pitchFamily="18" charset="0"/>
                          </a:rPr>
                          <m:t>𝑃𝑆</m:t>
                        </m:r>
                      </m:sub>
                      <m:sup>
                        <m:r>
                          <a:rPr lang="en-US" i="1">
                            <a:latin typeface="Cambria Math" panose="02040503050406030204" pitchFamily="18" charset="0"/>
                          </a:rPr>
                          <m:t>𝑙</m:t>
                        </m:r>
                      </m:sup>
                    </m:sSubSup>
                  </m:oMath>
                </a14:m>
                <a:r>
                  <a:rPr lang="en-US" dirty="0" smtClean="0"/>
                  <a:t> - coordinates of the GNSS sensor</a:t>
                </a:r>
              </a:p>
              <a:p>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𝑏</m:t>
                        </m:r>
                      </m:sub>
                      <m:sup>
                        <m:r>
                          <a:rPr lang="en-US" i="1">
                            <a:latin typeface="Cambria Math" panose="02040503050406030204" pitchFamily="18" charset="0"/>
                          </a:rPr>
                          <m:t>𝑙</m:t>
                        </m:r>
                      </m:sup>
                    </m:sSubSup>
                  </m:oMath>
                </a14:m>
                <a:r>
                  <a:rPr lang="en-US" dirty="0"/>
                  <a:t> - </a:t>
                </a:r>
                <a:r>
                  <a:rPr lang="en-US" dirty="0" smtClean="0"/>
                  <a:t>Rotation matrix from scanner frame to global frame</a:t>
                </a:r>
                <a:endParaRPr lang="en-US" dirty="0"/>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b="0" i="1" smtClean="0">
                            <a:latin typeface="Cambria Math" panose="02040503050406030204" pitchFamily="18" charset="0"/>
                          </a:rPr>
                          <m:t>𝑠</m:t>
                        </m:r>
                      </m:sub>
                      <m:sup>
                        <m:r>
                          <a:rPr lang="en-US" b="0" i="1" smtClean="0">
                            <a:latin typeface="Cambria Math" panose="02040503050406030204" pitchFamily="18" charset="0"/>
                          </a:rPr>
                          <m:t>𝑏</m:t>
                        </m:r>
                      </m:sup>
                    </m:sSubSup>
                  </m:oMath>
                </a14:m>
                <a:r>
                  <a:rPr lang="en-US" dirty="0"/>
                  <a:t>- </a:t>
                </a:r>
                <a:r>
                  <a:rPr lang="en-US" dirty="0" smtClean="0"/>
                  <a:t>Boresight matrix -boresight matrix describe the misalignment angles between the IMU and the reference frame (LiDAR frame)</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𝑠</m:t>
                        </m:r>
                      </m:sup>
                    </m:sSup>
                  </m:oMath>
                </a14:m>
                <a:r>
                  <a:rPr lang="en-US" dirty="0" smtClean="0"/>
                  <a:t> - Coordinate of point in the scanner frame</a:t>
                </a:r>
              </a:p>
              <a:p>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𝑏</m:t>
                        </m:r>
                      </m:sup>
                    </m:sSup>
                  </m:oMath>
                </a14:m>
                <a:r>
                  <a:rPr lang="en-US" dirty="0"/>
                  <a:t> - </a:t>
                </a:r>
                <a:r>
                  <a:rPr lang="en-US" dirty="0" smtClean="0"/>
                  <a:t>lever arm offset between scanner origin and navigation origin</a:t>
                </a:r>
              </a:p>
              <a:p>
                <a:endParaRPr lang="en-US" dirty="0"/>
              </a:p>
              <a:p>
                <a:r>
                  <a:rPr lang="en-US" dirty="0" smtClean="0"/>
                  <a:t>2.  Mobile LiDAR units make use of GNSS and IMU’s (inertial measurement unit) to detect orientation and displacement of the LiDAR device.  IMU’s measure acceleration to measure movement</a:t>
                </a:r>
                <a:r>
                  <a:rPr lang="en-US" dirty="0"/>
                  <a:t>. (http</a:t>
                </a:r>
                <a:r>
                  <a:rPr lang="en-US" dirty="0" smtClean="0"/>
                  <a:t>://www.starlino.com/imu_guide.html)</a:t>
                </a:r>
                <a:endParaRPr lang="en-US" dirty="0"/>
              </a:p>
              <a:p>
                <a:endParaRPr lang="en-US" dirty="0"/>
              </a:p>
              <a:p>
                <a:r>
                  <a:rPr lang="en-US" dirty="0"/>
                  <a:t>3</a:t>
                </a:r>
                <a:r>
                  <a:rPr lang="en-US" dirty="0" smtClean="0"/>
                  <a:t>. In GPS denied areas, one may use robotic operating systems (ROS) to align consecutive scans via SLAM algorithms (Simultaneous Location and Mapping)</a:t>
                </a:r>
              </a:p>
              <a:p>
                <a:endParaRPr lang="en-US" dirty="0"/>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1554" y="1323703"/>
                <a:ext cx="11277600" cy="6261586"/>
              </a:xfrm>
              <a:prstGeom prst="rect">
                <a:avLst/>
              </a:prstGeom>
              <a:blipFill>
                <a:blip r:embed="rId2"/>
                <a:stretch>
                  <a:fillRect l="-486" t="-487" r="-649"/>
                </a:stretch>
              </a:blipFill>
            </p:spPr>
            <p:txBody>
              <a:bodyPr/>
              <a:lstStyle/>
              <a:p>
                <a:r>
                  <a:rPr lang="en-US">
                    <a:noFill/>
                  </a:rPr>
                  <a:t> </a:t>
                </a:r>
              </a:p>
            </p:txBody>
          </p:sp>
        </mc:Fallback>
      </mc:AlternateContent>
    </p:spTree>
    <p:extLst>
      <p:ext uri="{BB962C8B-B14F-4D97-AF65-F5344CB8AC3E}">
        <p14:creationId xmlns:p14="http://schemas.microsoft.com/office/powerpoint/2010/main" val="2627373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SLAM AND ROBOTIC OPERATING SYSTEMS (ROS)</a:t>
            </a:r>
            <a:endParaRPr lang="en-US" dirty="0"/>
          </a:p>
        </p:txBody>
      </p:sp>
      <p:sp>
        <p:nvSpPr>
          <p:cNvPr id="4" name="TextBox 3"/>
          <p:cNvSpPr txBox="1"/>
          <p:nvPr/>
        </p:nvSpPr>
        <p:spPr>
          <a:xfrm>
            <a:off x="505097" y="2168434"/>
            <a:ext cx="11016343" cy="4247317"/>
          </a:xfrm>
          <a:prstGeom prst="rect">
            <a:avLst/>
          </a:prstGeom>
          <a:noFill/>
        </p:spPr>
        <p:txBody>
          <a:bodyPr wrap="square" rtlCol="0">
            <a:spAutoFit/>
          </a:bodyPr>
          <a:lstStyle/>
          <a:p>
            <a:pPr marL="342900" indent="-342900">
              <a:buAutoNum type="arabicPeriod"/>
            </a:pPr>
            <a:r>
              <a:rPr lang="en-US" dirty="0" smtClean="0"/>
              <a:t>Numerous SLAM algorithms use robotic operating systems in </a:t>
            </a:r>
            <a:r>
              <a:rPr lang="en-US" dirty="0" err="1" smtClean="0"/>
              <a:t>LiNUX</a:t>
            </a:r>
            <a:r>
              <a:rPr lang="en-US" dirty="0" smtClean="0"/>
              <a:t> to map LiDAR point clouds, specifically in GPS denied areas.</a:t>
            </a:r>
          </a:p>
          <a:p>
            <a:endParaRPr lang="en-US" dirty="0" smtClean="0"/>
          </a:p>
          <a:p>
            <a:pPr marL="342900" indent="-342900">
              <a:buAutoNum type="arabicPeriod"/>
            </a:pPr>
            <a:endParaRPr lang="en-US" dirty="0"/>
          </a:p>
          <a:p>
            <a:pPr marL="342900" indent="-342900">
              <a:buAutoNum type="arabicPeriod"/>
            </a:pPr>
            <a:r>
              <a:rPr lang="en-US" dirty="0" smtClean="0"/>
              <a:t>ROS has 4 primary components: Nodes, Messages, Topics, and Bags (aka bag files )</a:t>
            </a:r>
          </a:p>
          <a:p>
            <a:pPr marL="342900" indent="-342900">
              <a:buAutoNum type="arabicPeriod"/>
            </a:pPr>
            <a:endParaRPr lang="en-US" dirty="0"/>
          </a:p>
          <a:p>
            <a:r>
              <a:rPr lang="en-US" dirty="0"/>
              <a:t>	</a:t>
            </a:r>
            <a:r>
              <a:rPr lang="en-US" dirty="0" smtClean="0"/>
              <a:t>a. Nodes are used to make computations.  </a:t>
            </a:r>
            <a:endParaRPr lang="en-US" dirty="0"/>
          </a:p>
          <a:p>
            <a:r>
              <a:rPr lang="en-US" dirty="0" smtClean="0"/>
              <a:t>	b. Messages are the ways in which nodes communicate.</a:t>
            </a:r>
          </a:p>
          <a:p>
            <a:r>
              <a:rPr lang="en-US" dirty="0"/>
              <a:t>	</a:t>
            </a:r>
            <a:r>
              <a:rPr lang="en-US" dirty="0" smtClean="0"/>
              <a:t>c. Topics nodes communicate by publishing to a topic (such as the </a:t>
            </a:r>
            <a:r>
              <a:rPr lang="en-US" dirty="0" err="1" smtClean="0"/>
              <a:t>odometry</a:t>
            </a:r>
            <a:r>
              <a:rPr lang="en-US" dirty="0" smtClean="0"/>
              <a:t>)</a:t>
            </a:r>
          </a:p>
          <a:p>
            <a:r>
              <a:rPr lang="en-US" dirty="0"/>
              <a:t>	</a:t>
            </a:r>
            <a:r>
              <a:rPr lang="en-US" dirty="0" smtClean="0"/>
              <a:t>d. Bag files save and play back ROS messages data.  </a:t>
            </a:r>
          </a:p>
          <a:p>
            <a:endParaRPr lang="en-US" dirty="0"/>
          </a:p>
          <a:p>
            <a:endParaRPr lang="en-US" dirty="0" smtClean="0"/>
          </a:p>
          <a:p>
            <a:r>
              <a:rPr lang="en-US" dirty="0" smtClean="0"/>
              <a:t>Find </a:t>
            </a:r>
            <a:r>
              <a:rPr lang="en-US" dirty="0"/>
              <a:t>out more at </a:t>
            </a:r>
            <a:r>
              <a:rPr lang="en-US" dirty="0">
                <a:hlinkClick r:id="rId2"/>
              </a:rPr>
              <a:t>https://wiki.ros.org</a:t>
            </a:r>
            <a:r>
              <a:rPr lang="en-US" dirty="0" smtClean="0">
                <a:hlinkClick r:id="rId2"/>
              </a:rPr>
              <a:t>/</a:t>
            </a:r>
            <a:r>
              <a:rPr lang="en-US" dirty="0" smtClean="0"/>
              <a:t> !!!</a:t>
            </a:r>
            <a:endParaRPr lang="en-US" dirty="0"/>
          </a:p>
          <a:p>
            <a:endParaRPr lang="en-US" dirty="0" smtClean="0"/>
          </a:p>
          <a:p>
            <a:endParaRPr lang="en-US" dirty="0"/>
          </a:p>
        </p:txBody>
      </p:sp>
    </p:spTree>
    <p:extLst>
      <p:ext uri="{BB962C8B-B14F-4D97-AF65-F5344CB8AC3E}">
        <p14:creationId xmlns:p14="http://schemas.microsoft.com/office/powerpoint/2010/main" val="2845518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0629"/>
            <a:ext cx="9905998" cy="1097280"/>
          </a:xfrm>
        </p:spPr>
        <p:txBody>
          <a:bodyPr/>
          <a:lstStyle/>
          <a:p>
            <a:r>
              <a:rPr lang="en-US" dirty="0" smtClean="0"/>
              <a:t>So we have a Lidar point cloud….what interesting things can we do?...</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09600" y="1217477"/>
                <a:ext cx="10437811" cy="5909310"/>
              </a:xfrm>
              <a:prstGeom prst="rect">
                <a:avLst/>
              </a:prstGeom>
              <a:noFill/>
            </p:spPr>
            <p:txBody>
              <a:bodyPr wrap="square" rtlCol="0">
                <a:spAutoFit/>
              </a:bodyPr>
              <a:lstStyle/>
              <a:p>
                <a:pPr marL="342900" indent="-342900">
                  <a:buAutoNum type="arabicPeriod"/>
                </a:pPr>
                <a:r>
                  <a:rPr lang="en-US" dirty="0" smtClean="0"/>
                  <a:t>LiDAR Processing is similar in traditional digital image processing: We are interested in feature extraction, DTM,DSM,DEM, etc.  </a:t>
                </a:r>
              </a:p>
              <a:p>
                <a:pPr marL="342900" indent="-342900">
                  <a:buAutoNum type="arabicPeriod"/>
                </a:pPr>
                <a:endParaRPr lang="en-US" dirty="0"/>
              </a:p>
              <a:p>
                <a:pPr marL="342900" indent="-342900">
                  <a:buAutoNum type="arabicPeriod"/>
                </a:pPr>
                <a:r>
                  <a:rPr lang="en-US" dirty="0" smtClean="0"/>
                  <a:t>QUICK REVIEW!!!!!!!</a:t>
                </a:r>
              </a:p>
              <a:p>
                <a:pPr marL="800100" lvl="1" indent="-342900">
                  <a:buFont typeface="Arial" panose="020B0604020202020204" pitchFamily="34" charset="0"/>
                  <a:buChar char="•"/>
                </a:pPr>
                <a:r>
                  <a:rPr lang="en-US" dirty="0" smtClean="0"/>
                  <a:t>DTM – digital terrain model – point to point representation of the bare earth.  </a:t>
                </a:r>
              </a:p>
              <a:p>
                <a:pPr marL="800100" lvl="1" indent="-342900">
                  <a:buFont typeface="Arial" panose="020B0604020202020204" pitchFamily="34" charset="0"/>
                  <a:buChar char="•"/>
                </a:pPr>
                <a:r>
                  <a:rPr lang="en-US" dirty="0" smtClean="0"/>
                  <a:t>DEM – digital elevation model – rasterized representation of the bare earth.</a:t>
                </a:r>
              </a:p>
              <a:p>
                <a:pPr marL="800100" lvl="1" indent="-342900">
                  <a:buFont typeface="Arial" panose="020B0604020202020204" pitchFamily="34" charset="0"/>
                  <a:buChar char="•"/>
                </a:pPr>
                <a:r>
                  <a:rPr lang="en-US" dirty="0" smtClean="0"/>
                  <a:t>DSM – digital surface model – point representation of the surface of the earth.  This includes trees, buildings, etc.</a:t>
                </a:r>
              </a:p>
              <a:p>
                <a:pPr lvl="1"/>
                <a:endParaRPr lang="en-US" dirty="0" smtClean="0"/>
              </a:p>
              <a:p>
                <a:pPr marL="342900" indent="-342900">
                  <a:buAutoNum type="arabicPeriod"/>
                </a:pPr>
                <a:endParaRPr lang="en-US" dirty="0"/>
              </a:p>
              <a:p>
                <a:pPr marL="342900" indent="-342900">
                  <a:buAutoNum type="arabicPeriod"/>
                </a:pPr>
                <a:r>
                  <a:rPr lang="en-US" dirty="0" smtClean="0"/>
                  <a:t>Why are we interested in these?</a:t>
                </a:r>
              </a:p>
              <a:p>
                <a:pPr marL="800100" lvl="1" indent="-342900">
                  <a:buFont typeface="Arial" panose="020B0604020202020204" pitchFamily="34" charset="0"/>
                  <a:buChar char="•"/>
                </a:pPr>
                <a:r>
                  <a:rPr lang="en-US" dirty="0" smtClean="0"/>
                  <a:t>Since LiDAR scans can be very dense, we can generate high resolution DEMs to get an accurate representation of ground elevation.</a:t>
                </a:r>
              </a:p>
              <a:p>
                <a:pPr marL="800100" lvl="1" indent="-342900">
                  <a:buFont typeface="Arial" panose="020B0604020202020204" pitchFamily="34" charset="0"/>
                  <a:buChar char="•"/>
                </a:pPr>
                <a:r>
                  <a:rPr lang="en-US" dirty="0" smtClean="0"/>
                  <a:t>Surveyors use LiDAR scans in lieu of traditional methods because it’s less cumbersome and can produce highly accurate data.  </a:t>
                </a:r>
              </a:p>
              <a:p>
                <a:pPr marL="800100" lvl="1" indent="-342900">
                  <a:buFont typeface="Arial" panose="020B0604020202020204" pitchFamily="34" charset="0"/>
                  <a:buChar char="•"/>
                </a:pPr>
                <a:r>
                  <a:rPr lang="en-US" dirty="0" smtClean="0"/>
                  <a:t>A practical application is generating tree height models in forestry applications.  This is done by taking</a:t>
                </a:r>
              </a:p>
              <a:p>
                <a:pPr lv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𝐷𝑆𝑀</m:t>
                      </m:r>
                      <m:r>
                        <a:rPr lang="en-US" b="0" i="1" smtClean="0">
                          <a:latin typeface="Cambria Math" panose="02040503050406030204" pitchFamily="18" charset="0"/>
                        </a:rPr>
                        <m:t> −</m:t>
                      </m:r>
                      <m:r>
                        <a:rPr lang="en-US" b="0" i="1" smtClean="0">
                          <a:latin typeface="Cambria Math" panose="02040503050406030204" pitchFamily="18" charset="0"/>
                        </a:rPr>
                        <m:t>𝐷𝑇𝑀</m:t>
                      </m:r>
                    </m:oMath>
                  </m:oMathPara>
                </a14:m>
                <a:endParaRPr lang="en-US" dirty="0" smtClean="0"/>
              </a:p>
              <a:p>
                <a:pPr marL="742950" lvl="1" indent="-285750">
                  <a:buFont typeface="Arial" panose="020B0604020202020204" pitchFamily="34" charset="0"/>
                  <a:buChar char="•"/>
                </a:pPr>
                <a:r>
                  <a:rPr lang="en-US" dirty="0" smtClean="0"/>
                  <a:t>Interested in classifying point clouds in the same way we are interested in classifying images.  </a:t>
                </a:r>
                <a:endParaRPr lang="en-US" dirty="0"/>
              </a:p>
              <a:p>
                <a:pPr lvl="1"/>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609600" y="1217477"/>
                <a:ext cx="10437811" cy="5909310"/>
              </a:xfrm>
              <a:prstGeom prst="rect">
                <a:avLst/>
              </a:prstGeom>
              <a:blipFill>
                <a:blip r:embed="rId2"/>
                <a:stretch>
                  <a:fillRect l="-467" t="-619" r="-818"/>
                </a:stretch>
              </a:blipFill>
            </p:spPr>
            <p:txBody>
              <a:bodyPr/>
              <a:lstStyle/>
              <a:p>
                <a:r>
                  <a:rPr lang="en-US">
                    <a:noFill/>
                  </a:rPr>
                  <a:t> </a:t>
                </a:r>
              </a:p>
            </p:txBody>
          </p:sp>
        </mc:Fallback>
      </mc:AlternateContent>
    </p:spTree>
    <p:extLst>
      <p:ext uri="{BB962C8B-B14F-4D97-AF65-F5344CB8AC3E}">
        <p14:creationId xmlns:p14="http://schemas.microsoft.com/office/powerpoint/2010/main" val="1779193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444" y="104274"/>
            <a:ext cx="9905998" cy="870857"/>
          </a:xfrm>
        </p:spPr>
        <p:txBody>
          <a:bodyPr/>
          <a:lstStyle/>
          <a:p>
            <a:r>
              <a:rPr lang="en-US" dirty="0" smtClean="0"/>
              <a:t>Lidar Processing</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34970" y="746531"/>
                <a:ext cx="10354491" cy="5885842"/>
              </a:xfrm>
              <a:prstGeom prst="rect">
                <a:avLst/>
              </a:prstGeom>
              <a:noFill/>
            </p:spPr>
            <p:txBody>
              <a:bodyPr wrap="square" rtlCol="0">
                <a:spAutoFit/>
              </a:bodyPr>
              <a:lstStyle/>
              <a:p>
                <a:pPr marL="342900" indent="-342900">
                  <a:buAutoNum type="arabicPeriod"/>
                </a:pPr>
                <a:r>
                  <a:rPr lang="en-US" dirty="0" smtClean="0"/>
                  <a:t>Outlier Removal</a:t>
                </a:r>
              </a:p>
              <a:p>
                <a:pPr marL="800100" lvl="1" indent="-342900">
                  <a:buFont typeface="Arial" panose="020B0604020202020204" pitchFamily="34" charset="0"/>
                  <a:buChar char="•"/>
                </a:pPr>
                <a:r>
                  <a:rPr lang="en-US" dirty="0" smtClean="0"/>
                  <a:t>Often times point clouds will have random noise (random points in space)</a:t>
                </a:r>
              </a:p>
              <a:p>
                <a:pPr marL="800100" lvl="1" indent="-342900">
                  <a:buFont typeface="Arial" panose="020B0604020202020204" pitchFamily="34" charset="0"/>
                  <a:buChar char="•"/>
                </a:pPr>
                <a:r>
                  <a:rPr lang="en-US" dirty="0" smtClean="0"/>
                  <a:t>This can be the result of points hitting dust, rain, error in </a:t>
                </a:r>
                <a:r>
                  <a:rPr lang="en-US" dirty="0" err="1" smtClean="0"/>
                  <a:t>georeferencing</a:t>
                </a:r>
                <a:r>
                  <a:rPr lang="en-US" dirty="0" smtClean="0"/>
                  <a:t>, etc.</a:t>
                </a:r>
              </a:p>
              <a:p>
                <a:pPr marL="800100" lvl="1" indent="-342900">
                  <a:buFont typeface="Arial" panose="020B0604020202020204" pitchFamily="34" charset="0"/>
                  <a:buChar char="•"/>
                </a:pPr>
                <a:r>
                  <a:rPr lang="en-US" dirty="0" smtClean="0"/>
                  <a:t>First step is often removal of outlier points via radial or statistical methods.</a:t>
                </a:r>
              </a:p>
              <a:p>
                <a:pPr marL="800100" lvl="1" indent="-342900">
                  <a:buFont typeface="Arial" panose="020B0604020202020204" pitchFamily="34" charset="0"/>
                  <a:buChar char="•"/>
                </a:pPr>
                <a:endParaRPr lang="en-US" dirty="0" smtClean="0"/>
              </a:p>
              <a:p>
                <a:pPr marL="800100" lvl="1" indent="-342900">
                  <a:buFont typeface="Arial" panose="020B0604020202020204" pitchFamily="34" charset="0"/>
                  <a:buChar char="•"/>
                </a:pPr>
                <a:endParaRPr lang="en-US" dirty="0"/>
              </a:p>
              <a:p>
                <a:r>
                  <a:rPr lang="en-US" dirty="0" smtClean="0"/>
                  <a:t>2. Basic idea (statistical):</a:t>
                </a:r>
              </a:p>
              <a:p>
                <a:pPr marL="742950" lvl="1" indent="-285750">
                  <a:buFont typeface="Arial" panose="020B0604020202020204" pitchFamily="34" charset="0"/>
                  <a:buChar char="•"/>
                </a:pPr>
                <a:r>
                  <a:rPr lang="en-US" dirty="0" smtClean="0"/>
                  <a:t>Use statistical methods for removing outlier points.  </a:t>
                </a:r>
              </a:p>
              <a:p>
                <a:pPr marL="742950" lvl="1" indent="-285750">
                  <a:buFont typeface="Arial" panose="020B0604020202020204" pitchFamily="34" charset="0"/>
                  <a:buChar char="•"/>
                </a:pPr>
                <a:r>
                  <a:rPr lang="en-US" dirty="0" smtClean="0"/>
                  <a:t>First, for each point, compute the mean distance, </a:t>
                </a:r>
                <a:r>
                  <a:rPr lang="el-GR" dirty="0" smtClean="0"/>
                  <a:t>μ</a:t>
                </a:r>
                <a:r>
                  <a:rPr lang="en-US" baseline="-25000" dirty="0" err="1" smtClean="0"/>
                  <a:t>i</a:t>
                </a:r>
                <a:r>
                  <a:rPr lang="en-US" dirty="0"/>
                  <a:t> </a:t>
                </a:r>
                <a:r>
                  <a:rPr lang="en-US" dirty="0" smtClean="0"/>
                  <a:t>to each of it’s k nearest neighbors (k being a value you input)</a:t>
                </a:r>
              </a:p>
              <a:p>
                <a:pPr marL="742950" lvl="1" indent="-285750">
                  <a:buFont typeface="Arial" panose="020B0604020202020204" pitchFamily="34" charset="0"/>
                  <a:buChar char="•"/>
                </a:pPr>
                <a:r>
                  <a:rPr lang="en-US" dirty="0" smtClean="0"/>
                  <a:t>A global mean </a:t>
                </a:r>
                <a:r>
                  <a:rPr lang="el-GR" dirty="0" smtClean="0"/>
                  <a:t>μ</a:t>
                </a:r>
                <a:r>
                  <a:rPr lang="en-US" dirty="0" smtClean="0"/>
                  <a:t> is then computed of all the </a:t>
                </a:r>
                <a:r>
                  <a:rPr lang="el-GR" dirty="0"/>
                  <a:t>μ</a:t>
                </a:r>
                <a:r>
                  <a:rPr lang="en-US" baseline="-25000" dirty="0" err="1" smtClean="0"/>
                  <a:t>i</a:t>
                </a:r>
                <a:r>
                  <a:rPr lang="en-US" dirty="0" smtClean="0"/>
                  <a:t> hence</a:t>
                </a:r>
              </a:p>
              <a:p>
                <a:pPr lvl="1"/>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μ</m:t>
                      </m:r>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nary>
                        </m:num>
                        <m:den>
                          <m:r>
                            <a:rPr lang="en-US" b="0" i="1" smtClean="0">
                              <a:latin typeface="Cambria Math" panose="02040503050406030204" pitchFamily="18" charset="0"/>
                            </a:rPr>
                            <m:t>𝑛</m:t>
                          </m:r>
                        </m:den>
                      </m:f>
                    </m:oMath>
                  </m:oMathPara>
                </a14:m>
                <a:endParaRPr lang="en-US" dirty="0" smtClean="0"/>
              </a:p>
              <a:p>
                <a:pPr marL="742950" lvl="1" indent="-285750">
                  <a:buFont typeface="Arial" panose="020B0604020202020204" pitchFamily="34" charset="0"/>
                  <a:buChar char="•"/>
                </a:pPr>
                <a:r>
                  <a:rPr lang="en-US" dirty="0" smtClean="0"/>
                  <a:t>Then the standard deviation of </a:t>
                </a:r>
                <a:r>
                  <a:rPr lang="el-GR" dirty="0"/>
                  <a:t>μ</a:t>
                </a:r>
                <a:r>
                  <a:rPr lang="en-US" baseline="-25000" dirty="0" err="1" smtClean="0"/>
                  <a:t>i</a:t>
                </a:r>
                <a:r>
                  <a:rPr lang="en-US" dirty="0" smtClean="0"/>
                  <a:t> is calculated:</a:t>
                </a:r>
              </a:p>
              <a:p>
                <a:pPr lvl="1"/>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sSup>
                                    <m:sSupPr>
                                      <m:ctrlPr>
                                        <a:rPr lang="en-US" b="0" i="1" smtClean="0">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e>
                              </m:nary>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den>
                          </m:f>
                        </m:e>
                      </m:rad>
                    </m:oMath>
                  </m:oMathPara>
                </a14:m>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We decide a threshold for the outlier, t, based on </a:t>
                </a:r>
                <a:r>
                  <a:rPr lang="el-GR" dirty="0" smtClean="0"/>
                  <a:t>μ</a:t>
                </a:r>
                <a:r>
                  <a:rPr lang="en-US" dirty="0" smtClean="0"/>
                  <a:t> and </a:t>
                </a:r>
                <a:r>
                  <a:rPr lang="el-GR" dirty="0" smtClean="0"/>
                  <a:t>σ</a:t>
                </a:r>
                <a:r>
                  <a:rPr lang="en-US" dirty="0" smtClean="0"/>
                  <a:t>.  </a:t>
                </a:r>
              </a:p>
              <a:p>
                <a:pPr lv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𝜎</m:t>
                      </m:r>
                    </m:oMath>
                  </m:oMathPara>
                </a14:m>
                <a:endParaRPr lang="en-US" dirty="0" smtClean="0"/>
              </a:p>
              <a:p>
                <a:pPr lvl="1"/>
                <a:r>
                  <a:rPr lang="en-US" dirty="0" smtClean="0"/>
                  <a:t>Where m is a user input value.  Hence, any </a:t>
                </a:r>
                <a:r>
                  <a:rPr lang="en-US" dirty="0" smtClean="0"/>
                  <a:t>point </a:t>
                </a:r>
                <a:r>
                  <a:rPr lang="en-US" i="1" dirty="0" smtClean="0"/>
                  <a:t>p </a:t>
                </a:r>
                <a:r>
                  <a:rPr lang="en-US" dirty="0" smtClean="0"/>
                  <a:t>with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smtClean="0"/>
                  <a:t> </a:t>
                </a:r>
                <a:r>
                  <a:rPr lang="en-US" dirty="0" smtClean="0"/>
                  <a:t>that surpasses </a:t>
                </a:r>
                <a:r>
                  <a:rPr lang="en-US" i="1" dirty="0" smtClean="0"/>
                  <a:t>t</a:t>
                </a:r>
                <a:r>
                  <a:rPr lang="en-US" dirty="0" smtClean="0"/>
                  <a:t> </a:t>
                </a:r>
                <a:r>
                  <a:rPr lang="en-US" dirty="0" smtClean="0"/>
                  <a:t>is an outlier.</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34970" y="746531"/>
                <a:ext cx="10354491" cy="5885842"/>
              </a:xfrm>
              <a:prstGeom prst="rect">
                <a:avLst/>
              </a:prstGeom>
              <a:blipFill>
                <a:blip r:embed="rId2"/>
                <a:stretch>
                  <a:fillRect l="-471" t="-518" b="-621"/>
                </a:stretch>
              </a:blipFill>
            </p:spPr>
            <p:txBody>
              <a:bodyPr/>
              <a:lstStyle/>
              <a:p>
                <a:r>
                  <a:rPr lang="en-US">
                    <a:noFill/>
                  </a:rPr>
                  <a:t> </a:t>
                </a:r>
              </a:p>
            </p:txBody>
          </p:sp>
        </mc:Fallback>
      </mc:AlternateContent>
    </p:spTree>
    <p:extLst>
      <p:ext uri="{BB962C8B-B14F-4D97-AF65-F5344CB8AC3E}">
        <p14:creationId xmlns:p14="http://schemas.microsoft.com/office/powerpoint/2010/main" val="2340385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outlier filter</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09600" y="2261937"/>
                <a:ext cx="11165305" cy="2862322"/>
              </a:xfrm>
              <a:prstGeom prst="rect">
                <a:avLst/>
              </a:prstGeom>
              <a:noFill/>
            </p:spPr>
            <p:txBody>
              <a:bodyPr wrap="square" rtlCol="0">
                <a:spAutoFit/>
              </a:bodyPr>
              <a:lstStyle/>
              <a:p>
                <a:pPr marL="342900" indent="-342900">
                  <a:buAutoNum type="arabicPeriod"/>
                </a:pPr>
                <a:r>
                  <a:rPr lang="en-US" dirty="0" smtClean="0"/>
                  <a:t>Radial outlier measures point density within a neighborhood of points.  </a:t>
                </a:r>
              </a:p>
              <a:p>
                <a:pPr marL="342900" indent="-342900">
                  <a:buAutoNum type="arabicPeriod"/>
                </a:pPr>
                <a:endParaRPr lang="en-US" dirty="0"/>
              </a:p>
              <a:p>
                <a:r>
                  <a:rPr lang="en-US" dirty="0" smtClean="0"/>
                  <a:t>For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smtClean="0"/>
                  <a:t> the number of neighbors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smtClean="0"/>
                  <a:t> within a radius </a:t>
                </a:r>
                <a14:m>
                  <m:oMath xmlns:m="http://schemas.openxmlformats.org/officeDocument/2006/math">
                    <m:r>
                      <a:rPr lang="en-US" b="0" i="1" smtClean="0">
                        <a:latin typeface="Cambria Math" panose="02040503050406030204" pitchFamily="18" charset="0"/>
                      </a:rPr>
                      <m:t>𝑟</m:t>
                    </m:r>
                  </m:oMath>
                </a14:m>
                <a:r>
                  <a:rPr lang="en-US" dirty="0" smtClean="0"/>
                  <a:t> </a:t>
                </a:r>
                <a:r>
                  <a:rPr lang="en-US" i="1" dirty="0" smtClean="0"/>
                  <a:t>.  </a:t>
                </a:r>
                <a:r>
                  <a:rPr lang="en-US" dirty="0" smtClean="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r>
                      <a:rPr lang="en-US" b="0" i="1" smtClean="0">
                        <a:latin typeface="Cambria Math" panose="02040503050406030204" pitchFamily="18" charset="0"/>
                      </a:rPr>
                      <m:t>𝑘</m:t>
                    </m:r>
                  </m:oMath>
                </a14:m>
                <a:r>
                  <a:rPr lang="en-US" dirty="0" smtClean="0"/>
                  <a:t>, then the point is marked as an outlier (where </a:t>
                </a:r>
                <a:r>
                  <a:rPr lang="en-US" i="1" dirty="0" smtClean="0"/>
                  <a:t>k </a:t>
                </a:r>
                <a:r>
                  <a:rPr lang="en-US" dirty="0" smtClean="0"/>
                  <a:t>is defined by the user).  </a:t>
                </a:r>
              </a:p>
              <a:p>
                <a:endParaRPr lang="en-US" dirty="0"/>
              </a:p>
              <a:p>
                <a:endParaRPr lang="en-US" dirty="0" smtClean="0"/>
              </a:p>
              <a:p>
                <a:r>
                  <a:rPr lang="en-US" dirty="0" smtClean="0"/>
                  <a:t>2. The outlier method is up to the user.  Considerations need to be made when it comes to the outlier filter.  Additionally, the user must look at the point cloud in order to determine the parameters for </a:t>
                </a:r>
                <a:r>
                  <a:rPr lang="en-US" i="1" dirty="0" err="1" smtClean="0"/>
                  <a:t>r,k,</a:t>
                </a:r>
                <a:r>
                  <a:rPr lang="en-US" dirty="0" err="1" smtClean="0"/>
                  <a:t>etc</a:t>
                </a:r>
                <a:r>
                  <a:rPr lang="en-US" dirty="0" smtClean="0"/>
                  <a:t>.  </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09600" y="2261937"/>
                <a:ext cx="11165305" cy="2862322"/>
              </a:xfrm>
              <a:prstGeom prst="rect">
                <a:avLst/>
              </a:prstGeom>
              <a:blipFill>
                <a:blip r:embed="rId2"/>
                <a:stretch>
                  <a:fillRect l="-437" t="-1064"/>
                </a:stretch>
              </a:blipFill>
            </p:spPr>
            <p:txBody>
              <a:bodyPr/>
              <a:lstStyle/>
              <a:p>
                <a:r>
                  <a:rPr lang="en-US">
                    <a:noFill/>
                  </a:rPr>
                  <a:t> </a:t>
                </a:r>
              </a:p>
            </p:txBody>
          </p:sp>
        </mc:Fallback>
      </mc:AlternateContent>
    </p:spTree>
    <p:extLst>
      <p:ext uri="{BB962C8B-B14F-4D97-AF65-F5344CB8AC3E}">
        <p14:creationId xmlns:p14="http://schemas.microsoft.com/office/powerpoint/2010/main" val="1863691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0368"/>
            <a:ext cx="9905998" cy="1905000"/>
          </a:xfrm>
        </p:spPr>
        <p:txBody>
          <a:bodyPr/>
          <a:lstStyle/>
          <a:p>
            <a:r>
              <a:rPr lang="en-US" dirty="0" smtClean="0"/>
              <a:t>Getting grounded….</a:t>
            </a:r>
            <a:endParaRPr lang="en-US" dirty="0"/>
          </a:p>
        </p:txBody>
      </p:sp>
      <p:sp>
        <p:nvSpPr>
          <p:cNvPr id="4" name="TextBox 3"/>
          <p:cNvSpPr txBox="1"/>
          <p:nvPr/>
        </p:nvSpPr>
        <p:spPr>
          <a:xfrm>
            <a:off x="324852" y="1949115"/>
            <a:ext cx="6737685" cy="3693319"/>
          </a:xfrm>
          <a:prstGeom prst="rect">
            <a:avLst/>
          </a:prstGeom>
          <a:noFill/>
        </p:spPr>
        <p:txBody>
          <a:bodyPr wrap="square" rtlCol="0">
            <a:spAutoFit/>
          </a:bodyPr>
          <a:lstStyle/>
          <a:p>
            <a:pPr marL="342900" indent="-342900">
              <a:buAutoNum type="arabicPeriod"/>
            </a:pPr>
            <a:r>
              <a:rPr lang="en-US" dirty="0" smtClean="0"/>
              <a:t>Once we get the outliers removed, we often will get the ground as well.</a:t>
            </a:r>
          </a:p>
          <a:p>
            <a:pPr marL="342900" indent="-342900">
              <a:buAutoNum type="arabicPeriod"/>
            </a:pPr>
            <a:endParaRPr lang="en-US" dirty="0"/>
          </a:p>
          <a:p>
            <a:pPr marL="342900" indent="-342900">
              <a:buAutoNum type="arabicPeriod"/>
            </a:pPr>
            <a:r>
              <a:rPr lang="en-US" dirty="0" smtClean="0"/>
              <a:t>The ground is important for DTM and DEM creation as specified earlier.</a:t>
            </a:r>
          </a:p>
          <a:p>
            <a:pPr marL="342900" indent="-342900">
              <a:buAutoNum type="arabicPeriod"/>
            </a:pPr>
            <a:endParaRPr lang="en-US" dirty="0"/>
          </a:p>
          <a:p>
            <a:pPr marL="342900" indent="-342900">
              <a:buAutoNum type="arabicPeriod"/>
            </a:pPr>
            <a:r>
              <a:rPr lang="en-US" dirty="0" smtClean="0"/>
              <a:t>So how do we get the ground?....</a:t>
            </a:r>
          </a:p>
          <a:p>
            <a:pPr marL="800100" lvl="1" indent="-342900">
              <a:buFont typeface="Arial" panose="020B0604020202020204" pitchFamily="34" charset="0"/>
              <a:buChar char="•"/>
            </a:pPr>
            <a:r>
              <a:rPr lang="en-US" dirty="0" smtClean="0"/>
              <a:t>Remember return numbers?....</a:t>
            </a:r>
          </a:p>
          <a:p>
            <a:pPr marL="800100" lvl="1" indent="-342900">
              <a:buFont typeface="Arial" panose="020B0604020202020204" pitchFamily="34" charset="0"/>
              <a:buChar char="•"/>
            </a:pPr>
            <a:r>
              <a:rPr lang="en-US" dirty="0" smtClean="0"/>
              <a:t>Often (especially in forest regions) the last return will be the ground as LiDAR will penetrate trees.</a:t>
            </a:r>
          </a:p>
          <a:p>
            <a:pPr marL="800100" lvl="1" indent="-342900">
              <a:buFont typeface="Arial" panose="020B0604020202020204" pitchFamily="34" charset="0"/>
              <a:buChar char="•"/>
            </a:pPr>
            <a:r>
              <a:rPr lang="en-US" dirty="0" smtClean="0"/>
              <a:t>Is this sufficient?  What about urban areas?....</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243" y="1949115"/>
            <a:ext cx="3837581" cy="3642151"/>
          </a:xfrm>
          <a:prstGeom prst="rect">
            <a:avLst/>
          </a:prstGeom>
        </p:spPr>
      </p:pic>
    </p:spTree>
    <p:extLst>
      <p:ext uri="{BB962C8B-B14F-4D97-AF65-F5344CB8AC3E}">
        <p14:creationId xmlns:p14="http://schemas.microsoft.com/office/powerpoint/2010/main" val="639193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60" y="-112295"/>
            <a:ext cx="9905998" cy="1905000"/>
          </a:xfrm>
        </p:spPr>
        <p:txBody>
          <a:bodyPr/>
          <a:lstStyle/>
          <a:p>
            <a:r>
              <a:rPr lang="en-US" dirty="0" smtClean="0"/>
              <a:t>How might I get the ground in this area?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47" y="1265321"/>
            <a:ext cx="8890000" cy="5448300"/>
          </a:xfrm>
          <a:prstGeom prst="rect">
            <a:avLst/>
          </a:prstGeom>
        </p:spPr>
      </p:pic>
    </p:spTree>
    <p:extLst>
      <p:ext uri="{BB962C8B-B14F-4D97-AF65-F5344CB8AC3E}">
        <p14:creationId xmlns:p14="http://schemas.microsoft.com/office/powerpoint/2010/main" val="2107278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539" y="116305"/>
            <a:ext cx="9905998" cy="774032"/>
          </a:xfrm>
        </p:spPr>
        <p:txBody>
          <a:bodyPr/>
          <a:lstStyle/>
          <a:p>
            <a:r>
              <a:rPr lang="en-US" dirty="0" smtClean="0"/>
              <a:t>How to get the ground</a:t>
            </a:r>
            <a:endParaRPr lang="en-US" dirty="0"/>
          </a:p>
        </p:txBody>
      </p:sp>
      <p:sp>
        <p:nvSpPr>
          <p:cNvPr id="5" name="TextBox 4"/>
          <p:cNvSpPr txBox="1"/>
          <p:nvPr/>
        </p:nvSpPr>
        <p:spPr>
          <a:xfrm>
            <a:off x="541421" y="1900990"/>
            <a:ext cx="11381874" cy="3416320"/>
          </a:xfrm>
          <a:prstGeom prst="rect">
            <a:avLst/>
          </a:prstGeom>
          <a:noFill/>
        </p:spPr>
        <p:txBody>
          <a:bodyPr wrap="square" rtlCol="0">
            <a:spAutoFit/>
          </a:bodyPr>
          <a:lstStyle/>
          <a:p>
            <a:pPr marL="342900" indent="-342900">
              <a:buAutoNum type="arabicPeriod"/>
            </a:pPr>
            <a:r>
              <a:rPr lang="en-US" dirty="0" smtClean="0"/>
              <a:t>We can generally make 2 assumptions about the ground:</a:t>
            </a:r>
          </a:p>
          <a:p>
            <a:pPr marL="800100" lvl="1" indent="-342900">
              <a:buAutoNum type="arabicPeriod"/>
            </a:pPr>
            <a:r>
              <a:rPr lang="en-US" dirty="0" smtClean="0"/>
              <a:t>They consist of the lowest points in the dataset.</a:t>
            </a:r>
          </a:p>
          <a:p>
            <a:pPr marL="800100" lvl="1" indent="-342900">
              <a:buAutoNum type="arabicPeriod"/>
            </a:pPr>
            <a:r>
              <a:rPr lang="en-US" dirty="0" smtClean="0"/>
              <a:t>The slope of two ground points will be less than points that are not ground points.  I</a:t>
            </a:r>
          </a:p>
          <a:p>
            <a:pPr marL="800100" lvl="1" indent="-342900">
              <a:buAutoNum type="arabicPeriod"/>
            </a:pPr>
            <a:r>
              <a:rPr lang="en-US" dirty="0" smtClean="0"/>
              <a:t>In other words, points that are on buildings, trees, </a:t>
            </a:r>
            <a:r>
              <a:rPr lang="en-US" dirty="0" err="1" smtClean="0"/>
              <a:t>etc</a:t>
            </a:r>
            <a:r>
              <a:rPr lang="en-US" dirty="0" smtClean="0"/>
              <a:t> will TYPICALLY have a greater slope than ground points.</a:t>
            </a:r>
          </a:p>
          <a:p>
            <a:pPr marL="800100" lvl="1"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There are numerous ways to extract ground points, including slope based methods</a:t>
            </a:r>
          </a:p>
          <a:p>
            <a:pPr marL="342900" indent="-342900">
              <a:buAutoNum type="arabicPeriod"/>
            </a:pPr>
            <a:endParaRPr lang="en-US" dirty="0"/>
          </a:p>
          <a:p>
            <a:pPr marL="342900" indent="-342900">
              <a:buAutoNum type="arabicPeriod"/>
            </a:pPr>
            <a:r>
              <a:rPr lang="en-US" dirty="0" smtClean="0"/>
              <a:t>The ones we will focus on are morphological filters, as it will be used in the software we use later.</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511338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50" y="121920"/>
            <a:ext cx="9905998" cy="1905000"/>
          </a:xfrm>
        </p:spPr>
        <p:txBody>
          <a:bodyPr/>
          <a:lstStyle/>
          <a:p>
            <a:r>
              <a:rPr lang="en-US" dirty="0" smtClean="0"/>
              <a:t>Lidar History</a:t>
            </a:r>
            <a:endParaRPr lang="en-US" dirty="0"/>
          </a:p>
        </p:txBody>
      </p:sp>
      <p:sp>
        <p:nvSpPr>
          <p:cNvPr id="4" name="TextBox 3"/>
          <p:cNvSpPr txBox="1"/>
          <p:nvPr/>
        </p:nvSpPr>
        <p:spPr>
          <a:xfrm>
            <a:off x="827314" y="1532709"/>
            <a:ext cx="10746377" cy="4247317"/>
          </a:xfrm>
          <a:prstGeom prst="rect">
            <a:avLst/>
          </a:prstGeom>
          <a:noFill/>
        </p:spPr>
        <p:txBody>
          <a:bodyPr wrap="square" rtlCol="0">
            <a:spAutoFit/>
          </a:bodyPr>
          <a:lstStyle/>
          <a:p>
            <a:pPr marL="342900" indent="-342900">
              <a:buAutoNum type="arabicPeriod"/>
            </a:pPr>
            <a:r>
              <a:rPr lang="en-US" dirty="0" smtClean="0"/>
              <a:t>LiDAR technology dates back to the 1950s and 1960s.</a:t>
            </a:r>
          </a:p>
          <a:p>
            <a:pPr marL="342900" indent="-342900">
              <a:buAutoNum type="arabicPeriod"/>
            </a:pPr>
            <a:endParaRPr lang="en-US" dirty="0"/>
          </a:p>
          <a:p>
            <a:pPr marL="342900" indent="-342900">
              <a:buAutoNum type="arabicPeriod"/>
            </a:pPr>
            <a:r>
              <a:rPr lang="en-US" dirty="0" smtClean="0"/>
              <a:t>In 1960, the first laser is introduced by Theodore </a:t>
            </a:r>
            <a:r>
              <a:rPr lang="en-US" dirty="0" err="1" smtClean="0"/>
              <a:t>Maiman</a:t>
            </a:r>
            <a:endParaRPr lang="en-US" dirty="0" smtClean="0"/>
          </a:p>
          <a:p>
            <a:pPr marL="342900" indent="-342900">
              <a:buAutoNum type="arabicPeriod"/>
            </a:pPr>
            <a:endParaRPr lang="en-US" dirty="0"/>
          </a:p>
          <a:p>
            <a:pPr marL="342900" indent="-342900">
              <a:buAutoNum type="arabicPeriod"/>
            </a:pPr>
            <a:r>
              <a:rPr lang="en-US" dirty="0" smtClean="0"/>
              <a:t>1962 the first LiDAR device is marketed by Hughes Aircraft </a:t>
            </a:r>
          </a:p>
          <a:p>
            <a:pPr marL="342900" indent="-342900">
              <a:buAutoNum type="arabicPeriod"/>
            </a:pPr>
            <a:endParaRPr lang="en-US" dirty="0"/>
          </a:p>
          <a:p>
            <a:pPr marL="342900" indent="-342900">
              <a:buAutoNum type="arabicPeriod"/>
            </a:pPr>
            <a:r>
              <a:rPr lang="en-US" dirty="0" smtClean="0"/>
              <a:t>1971 the lunar altimeter is flown on Apollo 15.</a:t>
            </a:r>
          </a:p>
          <a:p>
            <a:pPr marL="342900" indent="-342900">
              <a:buAutoNum type="arabicPeriod"/>
            </a:pPr>
            <a:endParaRPr lang="en-US" dirty="0"/>
          </a:p>
          <a:p>
            <a:pPr marL="342900" indent="-342900">
              <a:buAutoNum type="arabicPeriod"/>
            </a:pPr>
            <a:r>
              <a:rPr lang="en-US" dirty="0" smtClean="0"/>
              <a:t>1978 Johannes </a:t>
            </a:r>
            <a:r>
              <a:rPr lang="en-US" dirty="0" err="1" smtClean="0"/>
              <a:t>Riegl</a:t>
            </a:r>
            <a:r>
              <a:rPr lang="en-US" dirty="0" smtClean="0"/>
              <a:t> starts the </a:t>
            </a:r>
            <a:r>
              <a:rPr lang="en-US" dirty="0" err="1" smtClean="0"/>
              <a:t>Riegl</a:t>
            </a:r>
            <a:r>
              <a:rPr lang="en-US" dirty="0" smtClean="0"/>
              <a:t> company, one of the leaders in LiDAR technology</a:t>
            </a:r>
          </a:p>
          <a:p>
            <a:pPr marL="342900" indent="-342900">
              <a:buAutoNum type="arabicPeriod"/>
            </a:pPr>
            <a:endParaRPr lang="en-US" dirty="0"/>
          </a:p>
          <a:p>
            <a:pPr marL="342900" indent="-342900">
              <a:buAutoNum type="arabicPeriod"/>
            </a:pPr>
            <a:r>
              <a:rPr lang="en-US" dirty="0" smtClean="0"/>
              <a:t>1984 the first bathymetric laser is used to map the Cambridge Bay.</a:t>
            </a:r>
          </a:p>
          <a:p>
            <a:pPr marL="342900" indent="-342900">
              <a:buAutoNum type="arabicPeriod"/>
            </a:pPr>
            <a:endParaRPr lang="en-US" dirty="0"/>
          </a:p>
          <a:p>
            <a:pPr marL="342900" indent="-342900">
              <a:buAutoNum type="arabicPeriod"/>
            </a:pPr>
            <a:r>
              <a:rPr lang="en-US" dirty="0" smtClean="0"/>
              <a:t>1992 Geiger mode LiDAR is tested at MIT</a:t>
            </a:r>
          </a:p>
          <a:p>
            <a:pPr marL="342900" indent="-342900">
              <a:buAutoNum type="arabicPeriod"/>
            </a:pPr>
            <a:endParaRPr lang="en-US" dirty="0"/>
          </a:p>
          <a:p>
            <a:pPr marL="342900" indent="-342900">
              <a:buAutoNum type="arabicPeriod"/>
            </a:pPr>
            <a:r>
              <a:rPr lang="en-US" dirty="0" smtClean="0"/>
              <a:t>2002 the first SLAM algorithm is created at Carnegie Mellon  </a:t>
            </a:r>
            <a:endParaRPr lang="en-US" dirty="0"/>
          </a:p>
        </p:txBody>
      </p:sp>
    </p:spTree>
    <p:extLst>
      <p:ext uri="{BB962C8B-B14F-4D97-AF65-F5344CB8AC3E}">
        <p14:creationId xmlns:p14="http://schemas.microsoft.com/office/powerpoint/2010/main" val="593078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6463"/>
            <a:ext cx="9905998" cy="834189"/>
          </a:xfrm>
        </p:spPr>
        <p:txBody>
          <a:bodyPr/>
          <a:lstStyle/>
          <a:p>
            <a:r>
              <a:rPr lang="en-US" dirty="0" smtClean="0"/>
              <a:t>Morphological filters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89965" y="941099"/>
                <a:ext cx="11008894" cy="5991640"/>
              </a:xfrm>
              <a:prstGeom prst="rect">
                <a:avLst/>
              </a:prstGeom>
              <a:noFill/>
            </p:spPr>
            <p:txBody>
              <a:bodyPr wrap="square" rtlCol="0">
                <a:spAutoFit/>
              </a:bodyPr>
              <a:lstStyle/>
              <a:p>
                <a:pPr marL="342900" indent="-342900">
                  <a:buAutoNum type="arabicPeriod"/>
                </a:pPr>
                <a:r>
                  <a:rPr lang="en-US" dirty="0" smtClean="0"/>
                  <a:t>Two primary filters: Progressive morphological filter and Simple morphological filter.</a:t>
                </a:r>
              </a:p>
              <a:p>
                <a:pPr marL="342900" indent="-342900">
                  <a:buAutoNum type="arabicPeriod"/>
                </a:pPr>
                <a:endParaRPr lang="en-US" dirty="0"/>
              </a:p>
              <a:p>
                <a:pPr marL="342900" indent="-342900">
                  <a:buAutoNum type="arabicPeriod"/>
                </a:pPr>
                <a:r>
                  <a:rPr lang="en-US" dirty="0" smtClean="0"/>
                  <a:t>Morphological filters are based on 2 operators: dilation and erosion.  </a:t>
                </a:r>
              </a:p>
              <a:p>
                <a:pPr marL="342900" indent="-342900">
                  <a:buAutoNum type="arabicPeriod"/>
                </a:pPr>
                <a:endParaRPr lang="en-US" dirty="0"/>
              </a:p>
              <a:p>
                <a:pPr marL="342900" indent="-342900">
                  <a:buAutoNum type="arabicPeriod"/>
                </a:pPr>
                <a:r>
                  <a:rPr lang="en-US" dirty="0" smtClean="0"/>
                  <a:t>These operations are typically used for images but can be applied to LiDAR points.</a:t>
                </a:r>
              </a:p>
              <a:p>
                <a:pPr marL="342900" indent="-342900">
                  <a:buAutoNum type="arabicPeriod"/>
                </a:pPr>
                <a:endParaRPr lang="en-US" dirty="0"/>
              </a:p>
              <a:p>
                <a:pPr marL="342900" indent="-342900">
                  <a:buAutoNum type="arabicPeriod"/>
                </a:pPr>
                <a:r>
                  <a:rPr lang="en-US" dirty="0" smtClean="0"/>
                  <a:t>Let p = p(</a:t>
                </a:r>
                <a:r>
                  <a:rPr lang="en-US" dirty="0" err="1" smtClean="0"/>
                  <a:t>x,y,z</a:t>
                </a:r>
                <a:r>
                  <a:rPr lang="en-US" dirty="0" smtClean="0"/>
                  <a:t>) be a point in a point cloud.  Let </a:t>
                </a:r>
                <a:r>
                  <a:rPr lang="en-US" i="1" dirty="0" smtClean="0"/>
                  <a:t>w </a:t>
                </a:r>
                <a:r>
                  <a:rPr lang="en-US" dirty="0" smtClean="0"/>
                  <a:t> be a window around </a:t>
                </a:r>
                <a:r>
                  <a:rPr lang="en-US" i="1" dirty="0" smtClean="0"/>
                  <a:t>p</a:t>
                </a:r>
                <a:r>
                  <a:rPr lang="en-US" dirty="0" smtClean="0"/>
                  <a:t> and </a:t>
                </a:r>
                <a:r>
                  <a:rPr lang="en-US" i="1" dirty="0" smtClean="0"/>
                  <a:t>(</a:t>
                </a:r>
                <a:r>
                  <a:rPr lang="en-US" i="1" dirty="0" err="1" smtClean="0"/>
                  <a:t>x</a:t>
                </a:r>
                <a:r>
                  <a:rPr lang="en-US" i="1" baseline="-25000" dirty="0" err="1" smtClean="0"/>
                  <a:t>p</a:t>
                </a:r>
                <a:r>
                  <a:rPr lang="en-US" i="1" dirty="0"/>
                  <a:t> </a:t>
                </a:r>
                <a:r>
                  <a:rPr lang="en-US" i="1" dirty="0" smtClean="0"/>
                  <a:t>, </a:t>
                </a:r>
                <a:r>
                  <a:rPr lang="en-US" i="1" dirty="0" err="1" smtClean="0"/>
                  <a:t>y</a:t>
                </a:r>
                <a:r>
                  <a:rPr lang="en-US" i="1" baseline="-25000" dirty="0" err="1" smtClean="0"/>
                  <a:t>p</a:t>
                </a:r>
                <a:r>
                  <a:rPr lang="en-US" i="1" dirty="0" smtClean="0"/>
                  <a:t> , </a:t>
                </a:r>
                <a:r>
                  <a:rPr lang="en-US" i="1" dirty="0" err="1" smtClean="0"/>
                  <a:t>z</a:t>
                </a:r>
                <a:r>
                  <a:rPr lang="en-US" i="1" baseline="-25000" dirty="0" err="1" smtClean="0"/>
                  <a:t>p</a:t>
                </a:r>
                <a:r>
                  <a:rPr lang="en-US" i="1" dirty="0"/>
                  <a:t> </a:t>
                </a:r>
                <a:r>
                  <a:rPr lang="en-US" i="1" dirty="0" smtClean="0"/>
                  <a:t>) </a:t>
                </a:r>
                <a:r>
                  <a:rPr lang="en-US" dirty="0" smtClean="0"/>
                  <a:t>be a neighbor point of </a:t>
                </a:r>
                <a:r>
                  <a:rPr lang="en-US" i="1" dirty="0" smtClean="0"/>
                  <a:t>p</a:t>
                </a:r>
                <a:r>
                  <a:rPr lang="en-US" dirty="0" smtClean="0"/>
                  <a:t> in </a:t>
                </a:r>
                <a:r>
                  <a:rPr lang="en-US" i="1" dirty="0" smtClean="0"/>
                  <a:t>w</a:t>
                </a:r>
                <a:r>
                  <a:rPr lang="en-US" dirty="0" smtClean="0"/>
                  <a:t>.</a:t>
                </a:r>
              </a:p>
              <a:p>
                <a:endParaRPr lang="en-US" dirty="0" smtClean="0"/>
              </a:p>
              <a:p>
                <a:pPr marL="800100" lvl="1" indent="-342900">
                  <a:buFont typeface="Arial" panose="020B0604020202020204" pitchFamily="34" charset="0"/>
                  <a:buChar char="•"/>
                </a:pPr>
                <a:r>
                  <a:rPr lang="en-US" dirty="0" smtClean="0"/>
                  <a:t>Dilation: For point </a:t>
                </a:r>
                <a:r>
                  <a:rPr lang="en-US" i="1" dirty="0" smtClean="0"/>
                  <a:t>p </a:t>
                </a:r>
                <a:r>
                  <a:rPr lang="en-US" dirty="0" smtClean="0"/>
                  <a:t>and a given window,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𝑝</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𝑝</m:t>
                                </m:r>
                              </m:sub>
                            </m:sSub>
                          </m:e>
                        </m:d>
                      </m:e>
                    </m:func>
                    <m:r>
                      <a:rPr lang="en-US" i="1">
                        <a:latin typeface="Cambria Math" panose="02040503050406030204" pitchFamily="18" charset="0"/>
                      </a:rPr>
                      <m:t>𝑓𝑜𝑟</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m:t>
                            </m:r>
                          </m:sub>
                        </m:sSub>
                      </m:e>
                    </m:d>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𝑤</m:t>
                    </m:r>
                  </m:oMath>
                </a14:m>
                <a:endParaRPr lang="en-US" dirty="0" smtClean="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smtClean="0"/>
                  <a:t>Erosion: </a:t>
                </a:r>
                <a:r>
                  <a:rPr lang="en-US" dirty="0"/>
                  <a:t>For point </a:t>
                </a:r>
                <a:r>
                  <a:rPr lang="en-US" i="1" dirty="0"/>
                  <a:t>p </a:t>
                </a:r>
                <a:r>
                  <a:rPr lang="en-US" dirty="0"/>
                  <a:t>and a given window,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𝑝</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𝑝</m:t>
                                </m:r>
                              </m:sub>
                            </m:sSub>
                          </m:e>
                        </m:d>
                      </m:e>
                    </m:func>
                    <m:r>
                      <a:rPr lang="en-US" i="1">
                        <a:latin typeface="Cambria Math" panose="02040503050406030204" pitchFamily="18" charset="0"/>
                      </a:rPr>
                      <m:t>𝑓𝑜𝑟</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m:t>
                            </m:r>
                          </m:sub>
                        </m:sSub>
                      </m:e>
                    </m:d>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𝑤</m:t>
                    </m:r>
                  </m:oMath>
                </a14:m>
                <a:endParaRPr lang="en-US" dirty="0" smtClean="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smtClean="0"/>
                  <a:t>Opening Operation: erosion then dilation</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smtClean="0"/>
                  <a:t>Closing Operation: dilation then erosion</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smtClean="0"/>
                  <a:t>Difficulty picking window size.  For example: If window is too small, buildings will be classified as ground.  Too large will classify ground points as non-ground (if the slope is large enough).</a:t>
                </a:r>
              </a:p>
              <a:p>
                <a:pPr lvl="2" algn="ctr"/>
                <a:r>
                  <a:rPr lang="en-US" dirty="0"/>
                  <a:t>	</a:t>
                </a:r>
                <a:r>
                  <a:rPr 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89965" y="941099"/>
                <a:ext cx="11008894" cy="5991640"/>
              </a:xfrm>
              <a:prstGeom prst="rect">
                <a:avLst/>
              </a:prstGeom>
              <a:blipFill>
                <a:blip r:embed="rId2"/>
                <a:stretch>
                  <a:fillRect l="-443" t="-509"/>
                </a:stretch>
              </a:blipFill>
            </p:spPr>
            <p:txBody>
              <a:bodyPr/>
              <a:lstStyle/>
              <a:p>
                <a:r>
                  <a:rPr lang="en-US">
                    <a:noFill/>
                  </a:rPr>
                  <a:t> </a:t>
                </a:r>
              </a:p>
            </p:txBody>
          </p:sp>
        </mc:Fallback>
      </mc:AlternateContent>
    </p:spTree>
    <p:extLst>
      <p:ext uri="{BB962C8B-B14F-4D97-AF65-F5344CB8AC3E}">
        <p14:creationId xmlns:p14="http://schemas.microsoft.com/office/powerpoint/2010/main" val="15004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754"/>
            <a:ext cx="9905998" cy="757646"/>
          </a:xfrm>
        </p:spPr>
        <p:txBody>
          <a:bodyPr/>
          <a:lstStyle/>
          <a:p>
            <a:r>
              <a:rPr lang="en-US" dirty="0" smtClean="0"/>
              <a:t>Morphological filters continued</a:t>
            </a:r>
            <a:endParaRPr lang="en-US" dirty="0"/>
          </a:p>
        </p:txBody>
      </p:sp>
      <p:sp>
        <p:nvSpPr>
          <p:cNvPr id="4" name="TextBox 3"/>
          <p:cNvSpPr txBox="1"/>
          <p:nvPr/>
        </p:nvSpPr>
        <p:spPr>
          <a:xfrm>
            <a:off x="444137" y="1071154"/>
            <a:ext cx="11286309" cy="4801314"/>
          </a:xfrm>
          <a:prstGeom prst="rect">
            <a:avLst/>
          </a:prstGeom>
          <a:noFill/>
        </p:spPr>
        <p:txBody>
          <a:bodyPr wrap="square" rtlCol="0">
            <a:spAutoFit/>
          </a:bodyPr>
          <a:lstStyle/>
          <a:p>
            <a:pPr marL="342900" indent="-342900">
              <a:buAutoNum type="arabicPeriod"/>
            </a:pPr>
            <a:r>
              <a:rPr lang="en-US" dirty="0" smtClean="0"/>
              <a:t>Erosion operation helps remove tree returns smaller than the window, </a:t>
            </a:r>
            <a:r>
              <a:rPr lang="en-US" dirty="0" err="1" smtClean="0"/>
              <a:t>dialation</a:t>
            </a:r>
            <a:r>
              <a:rPr lang="en-US" dirty="0" smtClean="0"/>
              <a:t> retains building returns.</a:t>
            </a:r>
          </a:p>
          <a:p>
            <a:pPr marL="342900" indent="-342900">
              <a:buAutoNum type="arabicPeriod"/>
            </a:pPr>
            <a:endParaRPr lang="en-US" dirty="0"/>
          </a:p>
          <a:p>
            <a:pPr marL="342900" indent="-342900">
              <a:buAutoNum type="arabicPeriod"/>
            </a:pPr>
            <a:endParaRPr lang="en-US" dirty="0" smtClean="0"/>
          </a:p>
          <a:p>
            <a:r>
              <a:rPr lang="en-US" dirty="0" smtClean="0"/>
              <a:t>2.  Progressive Morphological filters use a gradually growing window size to handle choice in window size.</a:t>
            </a:r>
          </a:p>
          <a:p>
            <a:pPr marL="342900" indent="-342900">
              <a:buAutoNum type="arabicPeriod"/>
            </a:pPr>
            <a:endParaRPr lang="en-US" dirty="0"/>
          </a:p>
          <a:p>
            <a:pPr marL="342900" indent="-342900">
              <a:buAutoNum type="arabicPeriod"/>
            </a:pPr>
            <a:r>
              <a:rPr lang="en-US" dirty="0" smtClean="0"/>
              <a:t>This helps ensure buildings, trees, etc. are excluded from the ground classification while maintaining terrain integrity (such as hills, rocky terrain, etc.)</a:t>
            </a:r>
          </a:p>
          <a:p>
            <a:pPr marL="342900" indent="-342900">
              <a:buAutoNum type="arabicPeriod"/>
            </a:pPr>
            <a:endParaRPr lang="en-US" dirty="0"/>
          </a:p>
          <a:p>
            <a:pPr marL="342900" indent="-342900">
              <a:buAutoNum type="arabicPeriod"/>
            </a:pPr>
            <a:r>
              <a:rPr lang="en-US" dirty="0" smtClean="0"/>
              <a:t> An initial filtered surface is created by a window size.  Buildings larger than the window are classified as ground while trees are removed.  </a:t>
            </a:r>
            <a:endParaRPr lang="en-US" dirty="0"/>
          </a:p>
          <a:p>
            <a:pPr marL="342900" indent="-342900">
              <a:buAutoNum type="arabicPeriod"/>
            </a:pPr>
            <a:endParaRPr lang="en-US" dirty="0" smtClean="0"/>
          </a:p>
          <a:p>
            <a:pPr marL="342900" indent="-342900">
              <a:buAutoNum type="arabicPeriod"/>
            </a:pPr>
            <a:r>
              <a:rPr lang="en-US" dirty="0" smtClean="0"/>
              <a:t>A second filter applied with a different window size.  It removes building returns and a </a:t>
            </a:r>
            <a:r>
              <a:rPr lang="en-US" smtClean="0"/>
              <a:t>new minimum </a:t>
            </a:r>
            <a:r>
              <a:rPr lang="en-US" dirty="0" smtClean="0"/>
              <a:t>elevation is calculated.  </a:t>
            </a:r>
          </a:p>
          <a:p>
            <a:pPr marL="342900" indent="-342900">
              <a:buAutoNum type="arabicPeriod"/>
            </a:pPr>
            <a:endParaRPr lang="en-US" dirty="0"/>
          </a:p>
          <a:p>
            <a:pPr marL="342900" indent="-342900">
              <a:buAutoNum type="arabicPeriod"/>
            </a:pPr>
            <a:r>
              <a:rPr lang="en-US" dirty="0" smtClean="0"/>
              <a:t>Does this iteratively until it reaches the maximum window size.</a:t>
            </a:r>
            <a:endParaRPr lang="en-US" dirty="0"/>
          </a:p>
        </p:txBody>
      </p:sp>
    </p:spTree>
    <p:extLst>
      <p:ext uri="{BB962C8B-B14F-4D97-AF65-F5344CB8AC3E}">
        <p14:creationId xmlns:p14="http://schemas.microsoft.com/office/powerpoint/2010/main" val="1884575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Data</a:t>
            </a:r>
            <a:endParaRPr lang="en-US" dirty="0"/>
          </a:p>
        </p:txBody>
      </p:sp>
      <p:sp>
        <p:nvSpPr>
          <p:cNvPr id="4" name="TextBox 3"/>
          <p:cNvSpPr txBox="1"/>
          <p:nvPr/>
        </p:nvSpPr>
        <p:spPr>
          <a:xfrm>
            <a:off x="783771" y="2290354"/>
            <a:ext cx="10737669" cy="3970318"/>
          </a:xfrm>
          <a:prstGeom prst="rect">
            <a:avLst/>
          </a:prstGeom>
          <a:noFill/>
        </p:spPr>
        <p:txBody>
          <a:bodyPr wrap="square" rtlCol="0">
            <a:spAutoFit/>
          </a:bodyPr>
          <a:lstStyle/>
          <a:p>
            <a:pPr marL="342900" indent="-342900">
              <a:buAutoNum type="arabicPeriod"/>
            </a:pPr>
            <a:r>
              <a:rPr lang="en-US" dirty="0" smtClean="0"/>
              <a:t>Outlier removal</a:t>
            </a:r>
          </a:p>
          <a:p>
            <a:pPr marL="342900" indent="-342900">
              <a:buAutoNum type="arabicPeriod"/>
            </a:pPr>
            <a:endParaRPr lang="en-US" dirty="0"/>
          </a:p>
          <a:p>
            <a:pPr marL="342900" indent="-342900">
              <a:buAutoNum type="arabicPeriod"/>
            </a:pPr>
            <a:r>
              <a:rPr lang="en-US" dirty="0" smtClean="0"/>
              <a:t>Ground Classification</a:t>
            </a:r>
          </a:p>
          <a:p>
            <a:pPr marL="342900" indent="-342900">
              <a:buAutoNum type="arabicPeriod"/>
            </a:pPr>
            <a:endParaRPr lang="en-US" dirty="0"/>
          </a:p>
          <a:p>
            <a:pPr marL="342900" indent="-342900">
              <a:buAutoNum type="arabicPeriod"/>
            </a:pPr>
            <a:r>
              <a:rPr lang="en-US" dirty="0" smtClean="0"/>
              <a:t>Segmentation/Classification</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r>
              <a:rPr lang="en-US" dirty="0" smtClean="0"/>
              <a:t>We will be using open source software to process LiDAR data.  The software is called PDAL (point data abstraction library).</a:t>
            </a:r>
          </a:p>
          <a:p>
            <a:endParaRPr lang="en-US" dirty="0"/>
          </a:p>
          <a:p>
            <a:r>
              <a:rPr lang="en-US" dirty="0" smtClean="0"/>
              <a:t>There are a number of software packages that will process data (QT modeler, cloud compare, </a:t>
            </a:r>
            <a:r>
              <a:rPr lang="en-US" dirty="0" err="1" smtClean="0"/>
              <a:t>LAStools</a:t>
            </a:r>
            <a:r>
              <a:rPr lang="en-US" dirty="0" smtClean="0"/>
              <a:t>, </a:t>
            </a:r>
            <a:r>
              <a:rPr lang="en-US" dirty="0" err="1" smtClean="0"/>
              <a:t>etc</a:t>
            </a:r>
            <a:r>
              <a:rPr lang="en-US" dirty="0" smtClean="0"/>
              <a:t>)</a:t>
            </a:r>
          </a:p>
          <a:p>
            <a:endParaRPr lang="en-US" dirty="0"/>
          </a:p>
        </p:txBody>
      </p:sp>
    </p:spTree>
    <p:extLst>
      <p:ext uri="{BB962C8B-B14F-4D97-AF65-F5344CB8AC3E}">
        <p14:creationId xmlns:p14="http://schemas.microsoft.com/office/powerpoint/2010/main" val="3655324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and Classification</a:t>
            </a:r>
            <a:endParaRPr lang="en-US" dirty="0"/>
          </a:p>
        </p:txBody>
      </p:sp>
      <p:sp>
        <p:nvSpPr>
          <p:cNvPr id="4" name="TextBox 3"/>
          <p:cNvSpPr txBox="1"/>
          <p:nvPr/>
        </p:nvSpPr>
        <p:spPr>
          <a:xfrm>
            <a:off x="548640" y="2037806"/>
            <a:ext cx="11112137" cy="3693319"/>
          </a:xfrm>
          <a:prstGeom prst="rect">
            <a:avLst/>
          </a:prstGeom>
          <a:noFill/>
        </p:spPr>
        <p:txBody>
          <a:bodyPr wrap="square" rtlCol="0">
            <a:spAutoFit/>
          </a:bodyPr>
          <a:lstStyle/>
          <a:p>
            <a:pPr marL="342900" indent="-342900">
              <a:buAutoNum type="arabicPeriod"/>
            </a:pPr>
            <a:r>
              <a:rPr lang="en-US" dirty="0" smtClean="0"/>
              <a:t>There are a number of ways to segment point clouds.</a:t>
            </a:r>
          </a:p>
          <a:p>
            <a:pPr marL="342900" indent="-342900">
              <a:buAutoNum type="arabicPeriod"/>
            </a:pPr>
            <a:r>
              <a:rPr lang="en-US" dirty="0" smtClean="0"/>
              <a:t>Unsupervised</a:t>
            </a:r>
            <a:endParaRPr lang="en-US" dirty="0"/>
          </a:p>
          <a:p>
            <a:pPr marL="800100" lvl="1" indent="-342900">
              <a:buFont typeface="Arial" panose="020B0604020202020204" pitchFamily="34" charset="0"/>
              <a:buChar char="•"/>
            </a:pPr>
            <a:r>
              <a:rPr lang="en-US" dirty="0" err="1" smtClean="0"/>
              <a:t>Kmeans</a:t>
            </a:r>
            <a:r>
              <a:rPr lang="en-US" dirty="0" smtClean="0"/>
              <a:t>:</a:t>
            </a:r>
          </a:p>
          <a:p>
            <a:pPr marL="1257300" lvl="2" indent="-342900">
              <a:buFont typeface="Arial" panose="020B0604020202020204" pitchFamily="34" charset="0"/>
              <a:buChar char="•"/>
            </a:pPr>
            <a:r>
              <a:rPr lang="en-US" dirty="0" err="1" smtClean="0"/>
              <a:t>Kmeans</a:t>
            </a:r>
            <a:r>
              <a:rPr lang="en-US" dirty="0" smtClean="0"/>
              <a:t> clustering algorithm based on cluster centers and predetermined cluster numbers</a:t>
            </a:r>
          </a:p>
          <a:p>
            <a:pPr marL="1257300" lvl="2" indent="-342900">
              <a:buFont typeface="Arial" panose="020B0604020202020204" pitchFamily="34" charset="0"/>
              <a:buChar char="•"/>
            </a:pPr>
            <a:r>
              <a:rPr lang="en-US" dirty="0" smtClean="0"/>
              <a:t>Cluster center is the mean of all points in the cluster</a:t>
            </a:r>
          </a:p>
          <a:p>
            <a:pPr marL="1257300" lvl="2" indent="-342900">
              <a:buFont typeface="Arial" panose="020B0604020202020204" pitchFamily="34" charset="0"/>
              <a:buChar char="•"/>
            </a:pPr>
            <a:r>
              <a:rPr lang="en-US" dirty="0" smtClean="0"/>
              <a:t>Expectation maximization</a:t>
            </a:r>
          </a:p>
          <a:p>
            <a:pPr marL="1257300" lvl="2" indent="-342900">
              <a:buFont typeface="Arial" panose="020B0604020202020204" pitchFamily="34" charset="0"/>
              <a:buChar char="•"/>
            </a:pPr>
            <a:r>
              <a:rPr lang="en-US" dirty="0" smtClean="0"/>
              <a:t>Requires clusters to be well-defined</a:t>
            </a:r>
          </a:p>
          <a:p>
            <a:pPr marL="800100" lvl="1" indent="-342900">
              <a:buFont typeface="Arial" panose="020B0604020202020204" pitchFamily="34" charset="0"/>
              <a:buChar char="•"/>
            </a:pPr>
            <a:r>
              <a:rPr lang="en-US" dirty="0" smtClean="0"/>
              <a:t>DBSCAN</a:t>
            </a:r>
          </a:p>
          <a:p>
            <a:pPr marL="1257300" lvl="2" indent="-342900">
              <a:buFont typeface="Arial" panose="020B0604020202020204" pitchFamily="34" charset="0"/>
              <a:buChar char="•"/>
            </a:pPr>
            <a:r>
              <a:rPr lang="en-US" dirty="0"/>
              <a:t>density-based spatial clustering of applications with </a:t>
            </a:r>
            <a:r>
              <a:rPr lang="en-US" dirty="0" smtClean="0"/>
              <a:t>noise</a:t>
            </a:r>
          </a:p>
          <a:p>
            <a:pPr marL="1257300" lvl="2" indent="-342900">
              <a:buFont typeface="Arial" panose="020B0604020202020204" pitchFamily="34" charset="0"/>
              <a:buChar char="•"/>
            </a:pPr>
            <a:r>
              <a:rPr lang="en-US" dirty="0" smtClean="0"/>
              <a:t>Capable of detecting arbitrary shapes of many dimensions.</a:t>
            </a:r>
          </a:p>
          <a:p>
            <a:pPr marL="1257300" lvl="2" indent="-342900">
              <a:buFont typeface="Arial" panose="020B0604020202020204" pitchFamily="34" charset="0"/>
              <a:buChar char="•"/>
            </a:pPr>
            <a:r>
              <a:rPr lang="en-US" dirty="0" smtClean="0"/>
              <a:t>Requires 2 parameters: search radius and minimum number of points (</a:t>
            </a:r>
            <a:r>
              <a:rPr lang="en-US" dirty="0" err="1" smtClean="0"/>
              <a:t>minPnts</a:t>
            </a:r>
            <a:r>
              <a:rPr lang="en-US" dirty="0" smtClean="0"/>
              <a: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3414232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and Classification cont. </a:t>
            </a:r>
            <a:endParaRPr lang="en-US" dirty="0"/>
          </a:p>
        </p:txBody>
      </p:sp>
      <p:sp>
        <p:nvSpPr>
          <p:cNvPr id="4" name="TextBox 3"/>
          <p:cNvSpPr txBox="1"/>
          <p:nvPr/>
        </p:nvSpPr>
        <p:spPr>
          <a:xfrm>
            <a:off x="417095" y="2069432"/>
            <a:ext cx="11341768" cy="3416320"/>
          </a:xfrm>
          <a:prstGeom prst="rect">
            <a:avLst/>
          </a:prstGeom>
          <a:noFill/>
        </p:spPr>
        <p:txBody>
          <a:bodyPr wrap="square" rtlCol="0">
            <a:spAutoFit/>
          </a:bodyPr>
          <a:lstStyle/>
          <a:p>
            <a:pPr marL="342900" indent="-342900">
              <a:buAutoNum type="arabicPeriod"/>
            </a:pPr>
            <a:r>
              <a:rPr lang="en-US" dirty="0" smtClean="0"/>
              <a:t>Besides using clustering algorithms, we can use the shape of the actual point cloud in order to classify things such as buildings, trees, etc.</a:t>
            </a:r>
          </a:p>
          <a:p>
            <a:pPr marL="342900" indent="-342900">
              <a:buAutoNum type="arabicPeriod"/>
            </a:pPr>
            <a:endParaRPr lang="en-US" dirty="0"/>
          </a:p>
          <a:p>
            <a:pPr marL="342900" indent="-342900">
              <a:buAutoNum type="arabicPeriod"/>
            </a:pPr>
            <a:r>
              <a:rPr lang="en-US" dirty="0" smtClean="0"/>
              <a:t>PDAL has built in rank estimators (shape estimators) to determine “shape” of a point cloud. </a:t>
            </a:r>
          </a:p>
          <a:p>
            <a:r>
              <a:rPr lang="en-US" dirty="0" smtClean="0"/>
              <a:t> </a:t>
            </a:r>
          </a:p>
          <a:p>
            <a:pPr marL="342900" indent="-342900">
              <a:buAutoNum type="arabicPeriod"/>
            </a:pPr>
            <a:endParaRPr lang="en-US" dirty="0"/>
          </a:p>
          <a:p>
            <a:r>
              <a:rPr lang="en-US" dirty="0" smtClean="0"/>
              <a:t>3.  We also can calculate planes based </a:t>
            </a:r>
            <a:r>
              <a:rPr lang="en-US" dirty="0" err="1" smtClean="0"/>
              <a:t>knn</a:t>
            </a:r>
            <a:r>
              <a:rPr lang="en-US" dirty="0" smtClean="0"/>
              <a:t> nearest neighbors of a point.  </a:t>
            </a:r>
            <a:endParaRPr lang="en-US" dirty="0"/>
          </a:p>
          <a:p>
            <a:pPr marL="342900" indent="-342900">
              <a:buAutoNum type="arabicPeriod"/>
            </a:pPr>
            <a:endParaRPr lang="en-US" dirty="0" smtClean="0"/>
          </a:p>
          <a:p>
            <a:r>
              <a:rPr lang="en-US" dirty="0" smtClean="0"/>
              <a:t>4. We can calculate the normal vector as well as curvature of a point.  From here, we can use clustering algorithms to segment.</a:t>
            </a:r>
          </a:p>
          <a:p>
            <a:endParaRPr lang="en-US" dirty="0"/>
          </a:p>
          <a:p>
            <a:r>
              <a:rPr lang="en-US" dirty="0" smtClean="0"/>
              <a:t>5.   We will talk about how to do this next class when we cover PDAL</a:t>
            </a:r>
            <a:endParaRPr lang="en-US" dirty="0"/>
          </a:p>
        </p:txBody>
      </p:sp>
    </p:spTree>
    <p:extLst>
      <p:ext uri="{BB962C8B-B14F-4D97-AF65-F5344CB8AC3E}">
        <p14:creationId xmlns:p14="http://schemas.microsoft.com/office/powerpoint/2010/main" val="331384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373" y="219891"/>
            <a:ext cx="9905998" cy="1905000"/>
          </a:xfrm>
        </p:spPr>
        <p:txBody>
          <a:bodyPr/>
          <a:lstStyle/>
          <a:p>
            <a:r>
              <a:rPr lang="en-US" dirty="0" smtClean="0"/>
              <a:t>First, let’s figure out eigenvalues are calculated in point clouds.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90595" y="1697618"/>
                <a:ext cx="11129554" cy="5630516"/>
              </a:xfrm>
              <a:prstGeom prst="rect">
                <a:avLst/>
              </a:prstGeom>
              <a:noFill/>
            </p:spPr>
            <p:txBody>
              <a:bodyPr wrap="square" rtlCol="0">
                <a:spAutoFit/>
              </a:bodyPr>
              <a:lstStyle/>
              <a:p>
                <a:pPr marL="342900" indent="-342900">
                  <a:buAutoNum type="arabicPeriod"/>
                </a:pPr>
                <a:r>
                  <a:rPr lang="en-US" dirty="0" smtClean="0"/>
                  <a:t>Eigenvalues of a point cloud are based on </a:t>
                </a:r>
                <a:r>
                  <a:rPr lang="en-US" i="1" dirty="0" smtClean="0"/>
                  <a:t>k-nearest neighbors</a:t>
                </a:r>
                <a:r>
                  <a:rPr lang="en-US" dirty="0" smtClean="0"/>
                  <a:t> and are based on the distance of each point to the centroid.  </a:t>
                </a:r>
              </a:p>
              <a:p>
                <a:pPr marL="342900" indent="-342900">
                  <a:buAutoNum type="arabicPeriod"/>
                </a:pPr>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r>
                                <a:rPr lang="en-US" b="0" i="1" smtClean="0">
                                  <a:latin typeface="Cambria Math" panose="02040503050406030204" pitchFamily="18" charset="0"/>
                                </a:rPr>
                                <m:t>)</m:t>
                              </m:r>
                            </m:e>
                            <m:sup>
                              <m:r>
                                <a:rPr lang="en-US" b="0" i="1" smtClean="0">
                                  <a:latin typeface="Cambria Math" panose="02040503050406030204" pitchFamily="18" charset="0"/>
                                </a:rPr>
                                <m:t>𝑇</m:t>
                              </m:r>
                            </m:sup>
                          </m:sSup>
                        </m:e>
                      </m:nary>
                    </m:oMath>
                  </m:oMathPara>
                </a14:m>
                <a:endParaRPr lang="en-US" dirty="0" smtClean="0"/>
              </a:p>
              <a:p>
                <a:pPr algn="ctr"/>
                <a:endParaRPr lang="en-US" dirty="0" smtClean="0"/>
              </a:p>
              <a:p>
                <a:pPr algn="ctr"/>
                <a:r>
                  <a:rPr lang="en-US" dirty="0" smtClean="0"/>
                  <a:t>Where </a:t>
                </a:r>
                <a14:m>
                  <m:oMath xmlns:m="http://schemas.openxmlformats.org/officeDocument/2006/math">
                    <m:r>
                      <a:rPr lang="en-US" b="0" i="1" smtClean="0">
                        <a:latin typeface="Cambria Math" panose="02040503050406030204" pitchFamily="18" charset="0"/>
                      </a:rPr>
                      <m:t>𝐶</m:t>
                    </m:r>
                  </m:oMath>
                </a14:m>
                <a:r>
                  <a:rPr lang="en-US" b="0" dirty="0" smtClean="0"/>
                  <a:t> is the covariance matrix</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b="0" dirty="0" smtClean="0"/>
                  <a:t> is a point in the </a:t>
                </a:r>
                <a:r>
                  <a:rPr lang="en-US" b="0" i="1" dirty="0" smtClean="0"/>
                  <a:t>k-nearest neighbors</a:t>
                </a:r>
              </a:p>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𝑐</m:t>
                        </m:r>
                      </m:sub>
                    </m:sSub>
                  </m:oMath>
                </a14:m>
                <a:r>
                  <a:rPr lang="en-US" b="0" dirty="0" smtClean="0"/>
                  <a:t> is the centroid of the </a:t>
                </a:r>
                <a:r>
                  <a:rPr lang="en-US" b="0" i="1" dirty="0" smtClean="0"/>
                  <a:t>k-nearest neighbors</a:t>
                </a:r>
              </a:p>
              <a:p>
                <a:endParaRPr lang="en-US" i="1" dirty="0"/>
              </a:p>
              <a:p>
                <a:r>
                  <a:rPr lang="en-US" dirty="0" smtClean="0"/>
                  <a:t>2. Hence, we have the following eigenvalues and eigenvectors:</a:t>
                </a:r>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m:oMathPara>
                </a14:m>
                <a:endParaRPr lang="en-US" b="0" dirty="0" smtClean="0"/>
              </a:p>
              <a:p>
                <a:pPr algn="ctr"/>
                <a:r>
                  <a:rPr lang="en-US" dirty="0" smtClean="0"/>
                  <a:t>Where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=1,2,3</m:t>
                    </m:r>
                  </m:oMath>
                </a14:m>
                <a:endParaRPr lang="en-US" b="0" dirty="0" smtClean="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b="0" dirty="0" smtClean="0"/>
                  <a:t> is an eigenvector</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𝑗</m:t>
                        </m:r>
                      </m:sub>
                    </m:sSub>
                  </m:oMath>
                </a14:m>
                <a:r>
                  <a:rPr lang="en-US" b="0" dirty="0" smtClean="0"/>
                  <a:t> is the corresponding eigenvalue</a:t>
                </a:r>
              </a:p>
              <a:p>
                <a:endParaRPr lang="en-US" dirty="0"/>
              </a:p>
              <a:p>
                <a:pPr algn="ctr"/>
                <a:endParaRPr lang="en-US" b="0"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90595" y="1697618"/>
                <a:ext cx="11129554" cy="5630516"/>
              </a:xfrm>
              <a:prstGeom prst="rect">
                <a:avLst/>
              </a:prstGeom>
              <a:blipFill>
                <a:blip r:embed="rId2"/>
                <a:stretch>
                  <a:fillRect l="-493" t="-541"/>
                </a:stretch>
              </a:blipFill>
            </p:spPr>
            <p:txBody>
              <a:bodyPr/>
              <a:lstStyle/>
              <a:p>
                <a:r>
                  <a:rPr lang="en-US">
                    <a:noFill/>
                  </a:rPr>
                  <a:t> </a:t>
                </a:r>
              </a:p>
            </p:txBody>
          </p:sp>
        </mc:Fallback>
      </mc:AlternateContent>
    </p:spTree>
    <p:extLst>
      <p:ext uri="{BB962C8B-B14F-4D97-AF65-F5344CB8AC3E}">
        <p14:creationId xmlns:p14="http://schemas.microsoft.com/office/powerpoint/2010/main" val="4054269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56" y="156754"/>
            <a:ext cx="9905998" cy="1905000"/>
          </a:xfrm>
        </p:spPr>
        <p:txBody>
          <a:bodyPr/>
          <a:lstStyle/>
          <a:p>
            <a:r>
              <a:rPr lang="en-US" dirty="0" smtClean="0"/>
              <a:t>Approximately coplanar points and rank</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14803" y="1636295"/>
                <a:ext cx="11085094" cy="4296817"/>
              </a:xfrm>
              <a:prstGeom prst="rect">
                <a:avLst/>
              </a:prstGeom>
              <a:noFill/>
            </p:spPr>
            <p:txBody>
              <a:bodyPr wrap="square" rtlCol="0">
                <a:spAutoFit/>
              </a:bodyPr>
              <a:lstStyle/>
              <a:p>
                <a:pPr marL="342900" indent="-342900">
                  <a:buAutoNum type="arabicPeriod"/>
                </a:pPr>
                <a:r>
                  <a:rPr lang="en-US" dirty="0" smtClean="0"/>
                  <a:t>PDAL uses eigenvalues computed by K nearest neighbors to determine if points are coplanar.  </a:t>
                </a:r>
              </a:p>
              <a:p>
                <a:pPr marL="342900" indent="-342900">
                  <a:buAutoNum type="arabicPeriod"/>
                </a:pPr>
                <a:endParaRPr lang="en-US"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𝛼</m:t>
                              </m:r>
                            </m:sub>
                          </m:sSub>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𝛽</m:t>
                          </m:r>
                        </m:sub>
                      </m:sSub>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p>
              <a:p>
                <a:endParaRPr lang="en-US" dirty="0" smtClean="0"/>
              </a:p>
              <a:p>
                <a:r>
                  <a:rPr lang="en-US" dirty="0"/>
                  <a:t>W</a:t>
                </a:r>
                <a:r>
                  <a:rPr lang="en-US" dirty="0" smtClean="0"/>
                  <a:t>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3</m:t>
                        </m:r>
                      </m:sub>
                    </m:sSub>
                  </m:oMath>
                </a14:m>
                <a:r>
                  <a:rPr lang="en-US" dirty="0" smtClean="0"/>
                  <a:t> are the eigenvalues of the covariance matrix of </a:t>
                </a:r>
                <a:r>
                  <a:rPr lang="en-US" i="1" dirty="0" smtClean="0"/>
                  <a:t>k-nearest neighbors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smtClean="0">
                            <a:latin typeface="Cambria Math" panose="02040503050406030204" pitchFamily="18" charset="0"/>
                            <a:ea typeface="Cambria Math" panose="02040503050406030204" pitchFamily="18" charset="0"/>
                          </a:rPr>
                          <m:t>𝛽</m:t>
                        </m:r>
                      </m:sub>
                    </m:sSub>
                  </m:oMath>
                </a14:m>
                <a:r>
                  <a:rPr lang="en-US" dirty="0" smtClean="0"/>
                  <a:t> are user parameters (usually can keep PDAL defaults which are 25 and 6 respectively)</a:t>
                </a:r>
              </a:p>
              <a:p>
                <a:endParaRPr lang="en-US" dirty="0" smtClean="0"/>
              </a:p>
              <a:p>
                <a:r>
                  <a:rPr lang="en-US" dirty="0" smtClean="0"/>
                  <a:t>2. This determines whether a neighborhood of points belong to a plane or not.  </a:t>
                </a:r>
              </a:p>
              <a:p>
                <a:endParaRPr lang="en-US" dirty="0"/>
              </a:p>
              <a:p>
                <a:r>
                  <a:rPr lang="en-US" dirty="0" smtClean="0"/>
                  <a:t>3. Estimate rank uses singular value decomposition of the covariance matrix to determine the rank of a point (i.e. shape).  </a:t>
                </a:r>
              </a:p>
              <a:p>
                <a:endParaRPr lang="en-US" dirty="0" smtClean="0"/>
              </a:p>
              <a:p>
                <a:r>
                  <a:rPr lang="en-US" dirty="0" smtClean="0"/>
                  <a:t>A point of rank 1 is linear, 2 is planar, and 3 is a 3d object</a:t>
                </a:r>
              </a:p>
              <a:p>
                <a:endParaRPr lang="en-US" dirty="0"/>
              </a:p>
              <a:p>
                <a:r>
                  <a:rPr lang="en-US" dirty="0" smtClean="0"/>
                  <a:t>4. We can use these values to determine shapes of points and hence classify them.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14803" y="1636295"/>
                <a:ext cx="11085094" cy="4296817"/>
              </a:xfrm>
              <a:prstGeom prst="rect">
                <a:avLst/>
              </a:prstGeom>
              <a:blipFill>
                <a:blip r:embed="rId2"/>
                <a:stretch>
                  <a:fillRect l="-440" t="-709" r="-605" b="-1277"/>
                </a:stretch>
              </a:blipFill>
            </p:spPr>
            <p:txBody>
              <a:bodyPr/>
              <a:lstStyle/>
              <a:p>
                <a:r>
                  <a:rPr lang="en-US">
                    <a:noFill/>
                  </a:rPr>
                  <a:t> </a:t>
                </a:r>
              </a:p>
            </p:txBody>
          </p:sp>
        </mc:Fallback>
      </mc:AlternateContent>
    </p:spTree>
    <p:extLst>
      <p:ext uri="{BB962C8B-B14F-4D97-AF65-F5344CB8AC3E}">
        <p14:creationId xmlns:p14="http://schemas.microsoft.com/office/powerpoint/2010/main" val="861285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endParaRPr lang="en-US" dirty="0"/>
          </a:p>
        </p:txBody>
      </p:sp>
    </p:spTree>
    <p:extLst>
      <p:ext uri="{BB962C8B-B14F-4D97-AF65-F5344CB8AC3E}">
        <p14:creationId xmlns:p14="http://schemas.microsoft.com/office/powerpoint/2010/main" val="4165541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18606"/>
          </a:xfrm>
        </p:spPr>
        <p:txBody>
          <a:bodyPr/>
          <a:lstStyle/>
          <a:p>
            <a:r>
              <a:rPr lang="en-US" dirty="0" smtClean="0"/>
              <a:t>What is </a:t>
            </a:r>
            <a:r>
              <a:rPr lang="en-US" dirty="0" err="1" smtClean="0"/>
              <a:t>lidar</a:t>
            </a:r>
            <a:endParaRPr lang="en-US" dirty="0"/>
          </a:p>
        </p:txBody>
      </p:sp>
      <p:sp>
        <p:nvSpPr>
          <p:cNvPr id="4" name="TextBox 3"/>
          <p:cNvSpPr txBox="1"/>
          <p:nvPr/>
        </p:nvSpPr>
        <p:spPr>
          <a:xfrm>
            <a:off x="368510" y="1428206"/>
            <a:ext cx="7010859" cy="5355312"/>
          </a:xfrm>
          <a:prstGeom prst="rect">
            <a:avLst/>
          </a:prstGeom>
          <a:noFill/>
        </p:spPr>
        <p:txBody>
          <a:bodyPr wrap="square" rtlCol="0">
            <a:spAutoFit/>
          </a:bodyPr>
          <a:lstStyle/>
          <a:p>
            <a:pPr marL="342900" indent="-342900">
              <a:buAutoNum type="arabicPeriod"/>
            </a:pPr>
            <a:r>
              <a:rPr lang="en-US" dirty="0" smtClean="0"/>
              <a:t>LiDAR – Light detection and ranging</a:t>
            </a:r>
          </a:p>
          <a:p>
            <a:endParaRPr lang="en-US" dirty="0"/>
          </a:p>
          <a:p>
            <a:pPr marL="342900" indent="-342900">
              <a:buAutoNum type="arabicPeriod" startAt="2"/>
            </a:pPr>
            <a:r>
              <a:rPr lang="en-US" dirty="0" smtClean="0"/>
              <a:t>It measures distances between transmitted and receive signals.</a:t>
            </a:r>
            <a:endParaRPr lang="en-US" dirty="0"/>
          </a:p>
          <a:p>
            <a:pPr marL="800100" lvl="1" indent="-342900">
              <a:buFont typeface="Arial" panose="020B0604020202020204" pitchFamily="34" charset="0"/>
              <a:buChar char="•"/>
            </a:pPr>
            <a:r>
              <a:rPr lang="en-US" dirty="0" smtClean="0"/>
              <a:t>Three primary types: Pulse, Phase, Geiger mode</a:t>
            </a:r>
          </a:p>
          <a:p>
            <a:pPr marL="1257300" lvl="2" indent="-342900">
              <a:buFont typeface="Arial" panose="020B0604020202020204" pitchFamily="34" charset="0"/>
              <a:buChar char="•"/>
            </a:pPr>
            <a:r>
              <a:rPr lang="en-US" dirty="0" smtClean="0"/>
              <a:t>Pulse based emits a pulse of energy and measures the time it takes to hit a target and the time it takes to return.</a:t>
            </a:r>
          </a:p>
          <a:p>
            <a:pPr marL="1257300" lvl="2" indent="-342900">
              <a:buFont typeface="Arial" panose="020B0604020202020204" pitchFamily="34" charset="0"/>
              <a:buChar char="•"/>
            </a:pPr>
            <a:r>
              <a:rPr lang="en-US" dirty="0" smtClean="0"/>
              <a:t>Phase based measures distances by interferometry</a:t>
            </a:r>
          </a:p>
          <a:p>
            <a:pPr marL="1257300" lvl="2" indent="-342900">
              <a:buFont typeface="Arial" panose="020B0604020202020204" pitchFamily="34" charset="0"/>
              <a:buChar char="•"/>
            </a:pPr>
            <a:r>
              <a:rPr lang="en-US" dirty="0" smtClean="0"/>
              <a:t>Geiger mode use sensors that can be triggered by a photon and can fly higher than standard pulse based transmitters</a:t>
            </a:r>
            <a:endParaRPr lang="en-US" dirty="0"/>
          </a:p>
          <a:p>
            <a:pPr marL="1257300" lvl="2" indent="-342900">
              <a:buFont typeface="Arial" panose="020B0604020202020204" pitchFamily="34" charset="0"/>
              <a:buChar char="•"/>
            </a:pPr>
            <a:r>
              <a:rPr lang="en-US" dirty="0" smtClean="0"/>
              <a:t>We will focus primarily on pulse based emitters.  </a:t>
            </a:r>
          </a:p>
          <a:p>
            <a:pPr marL="1257300" lvl="2" indent="-342900">
              <a:buFont typeface="Arial" panose="020B0604020202020204" pitchFamily="34" charset="0"/>
              <a:buChar char="•"/>
            </a:pPr>
            <a:r>
              <a:rPr lang="en-US" dirty="0" smtClean="0"/>
              <a:t>(</a:t>
            </a:r>
            <a:r>
              <a:rPr lang="en-US" dirty="0"/>
              <a:t>see </a:t>
            </a:r>
            <a:r>
              <a:rPr lang="en-US" dirty="0">
                <a:hlinkClick r:id="rId2"/>
              </a:rPr>
              <a:t>https://</a:t>
            </a:r>
            <a:r>
              <a:rPr lang="en-US" dirty="0" smtClean="0">
                <a:hlinkClick r:id="rId2"/>
              </a:rPr>
              <a:t>pdal.io/workshop/lidar-introduction.html</a:t>
            </a:r>
            <a:r>
              <a:rPr lang="en-US" dirty="0" smtClean="0"/>
              <a:t> for more details).</a:t>
            </a:r>
          </a:p>
          <a:p>
            <a:pPr lvl="2"/>
            <a:endParaRPr lang="en-US" dirty="0" smtClean="0"/>
          </a:p>
          <a:p>
            <a:r>
              <a:rPr lang="en-US" dirty="0" smtClean="0"/>
              <a:t>3.  Four Primary types of scanning: Terrestrial, Airborne, Mobile, and Unmanned aerial system (UAS)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253" y="2397262"/>
            <a:ext cx="3959046" cy="2880383"/>
          </a:xfrm>
          <a:prstGeom prst="rect">
            <a:avLst/>
          </a:prstGeom>
        </p:spPr>
      </p:pic>
      <p:sp>
        <p:nvSpPr>
          <p:cNvPr id="5" name="TextBox 4"/>
          <p:cNvSpPr txBox="1"/>
          <p:nvPr/>
        </p:nvSpPr>
        <p:spPr>
          <a:xfrm>
            <a:off x="8388850" y="1888593"/>
            <a:ext cx="2336548" cy="369332"/>
          </a:xfrm>
          <a:prstGeom prst="rect">
            <a:avLst/>
          </a:prstGeom>
          <a:noFill/>
        </p:spPr>
        <p:txBody>
          <a:bodyPr wrap="square" rtlCol="0">
            <a:spAutoFit/>
          </a:bodyPr>
          <a:lstStyle/>
          <a:p>
            <a:r>
              <a:rPr lang="en-US" dirty="0" err="1" smtClean="0"/>
              <a:t>Velodyne</a:t>
            </a:r>
            <a:r>
              <a:rPr lang="en-US" dirty="0" smtClean="0"/>
              <a:t> on a UAS</a:t>
            </a:r>
            <a:endParaRPr lang="en-US" dirty="0"/>
          </a:p>
        </p:txBody>
      </p:sp>
    </p:spTree>
    <p:extLst>
      <p:ext uri="{BB962C8B-B14F-4D97-AF65-F5344CB8AC3E}">
        <p14:creationId xmlns:p14="http://schemas.microsoft.com/office/powerpoint/2010/main" val="565240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22947"/>
          </a:xfrm>
        </p:spPr>
        <p:txBody>
          <a:bodyPr/>
          <a:lstStyle/>
          <a:p>
            <a:r>
              <a:rPr lang="en-US" dirty="0" smtClean="0"/>
              <a:t>What is Lidar Part 2.0</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83949" y="1604211"/>
                <a:ext cx="6287114" cy="5006242"/>
              </a:xfrm>
              <a:prstGeom prst="rect">
                <a:avLst/>
              </a:prstGeom>
              <a:noFill/>
            </p:spPr>
            <p:txBody>
              <a:bodyPr wrap="square" rtlCol="0">
                <a:spAutoFit/>
              </a:bodyPr>
              <a:lstStyle/>
              <a:p>
                <a:pPr marL="342900" indent="-342900">
                  <a:buAutoNum type="arabicPeriod"/>
                </a:pPr>
                <a:r>
                  <a:rPr lang="en-US" dirty="0" smtClean="0"/>
                  <a:t>Basic LiDAR equation: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𝑡</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dirty="0" smtClean="0"/>
                  <a:t> where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=3.0 </m:t>
                    </m:r>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8</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r>
                      <a:rPr lang="en-US" b="0" i="1" smtClean="0">
                        <a:latin typeface="Cambria Math" panose="02040503050406030204" pitchFamily="18" charset="0"/>
                      </a:rPr>
                      <m:t>𝑠𝑝𝑒𝑒𝑑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𝑙𝑖𝑔h𝑡</m:t>
                    </m:r>
                    <m:r>
                      <a:rPr lang="en-US" b="0" i="1" smtClean="0">
                        <a:latin typeface="Cambria Math" panose="02040503050406030204" pitchFamily="18" charset="0"/>
                      </a:rPr>
                      <m:t>)</m:t>
                    </m:r>
                  </m:oMath>
                </a14:m>
                <a:r>
                  <a:rPr lang="en-US" dirty="0" smtClean="0"/>
                  <a:t> ,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𝑝𝑢𝑙𝑠𝑒</m:t>
                    </m:r>
                    <m:r>
                      <a:rPr lang="en-US" b="0" i="1" smtClean="0">
                        <a:latin typeface="Cambria Math" panose="02040503050406030204" pitchFamily="18" charset="0"/>
                      </a:rPr>
                      <m:t> </m:t>
                    </m:r>
                    <m:r>
                      <a:rPr lang="en-US" b="0" i="1" smtClean="0">
                        <a:latin typeface="Cambria Math" panose="02040503050406030204" pitchFamily="18" charset="0"/>
                      </a:rPr>
                      <m:t>𝑡𝑖𝑚𝑒</m:t>
                    </m:r>
                  </m:oMath>
                </a14:m>
                <a:endParaRPr lang="en-US" dirty="0" smtClean="0"/>
              </a:p>
              <a:p>
                <a:pPr marL="342900" indent="-342900">
                  <a:buAutoNum type="arabicPeriod"/>
                </a:pPr>
                <a:endParaRPr lang="en-US" dirty="0"/>
              </a:p>
              <a:p>
                <a:pPr marL="342900" indent="-342900">
                  <a:buAutoNum type="arabicPeriod"/>
                </a:pPr>
                <a:r>
                  <a:rPr lang="en-US" dirty="0" smtClean="0"/>
                  <a:t>One special feature of LiDAR: One pulse can lead to multiple returns, meaning more data can be collected from a single pulse.</a:t>
                </a:r>
              </a:p>
              <a:p>
                <a:pPr marL="342900" indent="-342900">
                  <a:buAutoNum type="arabicPeriod"/>
                </a:pPr>
                <a:endParaRPr lang="en-US" dirty="0"/>
              </a:p>
              <a:p>
                <a:pPr marL="342900" indent="-342900">
                  <a:buAutoNum type="arabicPeriod"/>
                </a:pPr>
                <a:r>
                  <a:rPr lang="en-US" dirty="0" smtClean="0"/>
                  <a:t>With multiple returns, we can see the amplitude decreases so the greatest intensity will be from the first return.</a:t>
                </a:r>
              </a:p>
              <a:p>
                <a:pPr marL="342900" indent="-342900">
                  <a:buAutoNum type="arabicPeriod"/>
                </a:pPr>
                <a:endParaRPr lang="en-US" dirty="0"/>
              </a:p>
              <a:p>
                <a:pPr marL="342900" indent="-342900">
                  <a:buAutoNum type="arabicPeriod"/>
                </a:pPr>
                <a:r>
                  <a:rPr lang="en-US" dirty="0" smtClean="0"/>
                  <a:t>Single return will bring back the first return, multiple returns will bring </a:t>
                </a:r>
                <a:r>
                  <a:rPr lang="en-US" dirty="0" err="1" smtClean="0"/>
                  <a:t>firstlast</a:t>
                </a:r>
                <a:r>
                  <a:rPr lang="en-US" dirty="0" smtClean="0"/>
                  <a:t> returns.  </a:t>
                </a:r>
              </a:p>
              <a:p>
                <a:pPr marL="342900" indent="-342900">
                  <a:buAutoNum type="arabicPeriod"/>
                </a:pPr>
                <a:endParaRPr lang="en-US" dirty="0"/>
              </a:p>
              <a:p>
                <a:pPr marL="342900" indent="-342900">
                  <a:buAutoNum type="arabicPeriod"/>
                </a:pPr>
                <a:r>
                  <a:rPr lang="en-US" dirty="0" smtClean="0"/>
                  <a:t>As a result of multiple returns, LiDAR is very effective for creating dense point clouds in plenty of settings, including heavy vegetation.</a:t>
                </a:r>
              </a:p>
            </p:txBody>
          </p:sp>
        </mc:Choice>
        <mc:Fallback>
          <p:sp>
            <p:nvSpPr>
              <p:cNvPr id="5" name="TextBox 4"/>
              <p:cNvSpPr txBox="1">
                <a:spLocks noRot="1" noChangeAspect="1" noMove="1" noResize="1" noEditPoints="1" noAdjustHandles="1" noChangeArrowheads="1" noChangeShapeType="1" noTextEdit="1"/>
              </p:cNvSpPr>
              <p:nvPr/>
            </p:nvSpPr>
            <p:spPr>
              <a:xfrm>
                <a:off x="583949" y="1604211"/>
                <a:ext cx="6287114" cy="5006242"/>
              </a:xfrm>
              <a:prstGeom prst="rect">
                <a:avLst/>
              </a:prstGeom>
              <a:blipFill>
                <a:blip r:embed="rId2"/>
                <a:stretch>
                  <a:fillRect l="-776" r="-3298" b="-974"/>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586" y="1186199"/>
            <a:ext cx="4808130" cy="4526624"/>
          </a:xfrm>
          <a:prstGeom prst="rect">
            <a:avLst/>
          </a:prstGeom>
        </p:spPr>
      </p:pic>
      <p:sp>
        <p:nvSpPr>
          <p:cNvPr id="3" name="TextBox 2"/>
          <p:cNvSpPr txBox="1"/>
          <p:nvPr/>
        </p:nvSpPr>
        <p:spPr>
          <a:xfrm>
            <a:off x="7946776" y="524742"/>
            <a:ext cx="2995749" cy="646331"/>
          </a:xfrm>
          <a:prstGeom prst="rect">
            <a:avLst/>
          </a:prstGeom>
          <a:noFill/>
        </p:spPr>
        <p:txBody>
          <a:bodyPr wrap="square" rtlCol="0">
            <a:spAutoFit/>
          </a:bodyPr>
          <a:lstStyle/>
          <a:p>
            <a:pPr algn="ctr"/>
            <a:r>
              <a:rPr lang="en-US" dirty="0" smtClean="0"/>
              <a:t>Pulse LiDAR: Intensity vs Time</a:t>
            </a:r>
            <a:endParaRPr lang="en-US" dirty="0"/>
          </a:p>
        </p:txBody>
      </p:sp>
    </p:spTree>
    <p:extLst>
      <p:ext uri="{BB962C8B-B14F-4D97-AF65-F5344CB8AC3E}">
        <p14:creationId xmlns:p14="http://schemas.microsoft.com/office/powerpoint/2010/main" val="3627198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1790" y="653142"/>
            <a:ext cx="11610243" cy="5571785"/>
          </a:xfrm>
          <a:prstGeom prst="rect">
            <a:avLst/>
          </a:prstGeom>
        </p:spPr>
      </p:pic>
    </p:spTree>
    <p:extLst>
      <p:ext uri="{BB962C8B-B14F-4D97-AF65-F5344CB8AC3E}">
        <p14:creationId xmlns:p14="http://schemas.microsoft.com/office/powerpoint/2010/main" val="3671496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539" y="365760"/>
            <a:ext cx="9905998" cy="1905000"/>
          </a:xfrm>
        </p:spPr>
        <p:txBody>
          <a:bodyPr/>
          <a:lstStyle/>
          <a:p>
            <a:r>
              <a:rPr lang="en-US" dirty="0" smtClean="0"/>
              <a:t>Lidar and accuracy: How confident are we in the scans?</a:t>
            </a:r>
            <a:endParaRPr lang="en-US" dirty="0"/>
          </a:p>
        </p:txBody>
      </p:sp>
      <p:sp>
        <p:nvSpPr>
          <p:cNvPr id="4" name="TextBox 3"/>
          <p:cNvSpPr txBox="1"/>
          <p:nvPr/>
        </p:nvSpPr>
        <p:spPr>
          <a:xfrm>
            <a:off x="634138" y="2098765"/>
            <a:ext cx="10972800" cy="3416320"/>
          </a:xfrm>
          <a:prstGeom prst="rect">
            <a:avLst/>
          </a:prstGeom>
          <a:noFill/>
        </p:spPr>
        <p:txBody>
          <a:bodyPr wrap="square" rtlCol="0">
            <a:spAutoFit/>
          </a:bodyPr>
          <a:lstStyle/>
          <a:p>
            <a:pPr marL="342900" indent="-342900">
              <a:buAutoNum type="arabicPeriod"/>
            </a:pPr>
            <a:r>
              <a:rPr lang="en-US" dirty="0" smtClean="0"/>
              <a:t>Error can be laser error, human, and systematic error.</a:t>
            </a:r>
          </a:p>
          <a:p>
            <a:pPr marL="342900" indent="-342900">
              <a:buAutoNum type="arabicPeriod"/>
            </a:pPr>
            <a:endParaRPr lang="en-US" dirty="0"/>
          </a:p>
          <a:p>
            <a:pPr marL="342900" indent="-342900">
              <a:buAutoNum type="arabicPeriod"/>
            </a:pPr>
            <a:r>
              <a:rPr lang="en-US" dirty="0" smtClean="0"/>
              <a:t>Laser error comes in the form of noise in the scanner, GNSS error, IMU error, etc.  </a:t>
            </a:r>
          </a:p>
          <a:p>
            <a:pPr marL="342900" indent="-342900">
              <a:buAutoNum type="arabicPeriod"/>
            </a:pPr>
            <a:endParaRPr lang="en-US" dirty="0"/>
          </a:p>
          <a:p>
            <a:pPr marL="342900" indent="-342900">
              <a:buAutoNum type="arabicPeriod" startAt="2"/>
            </a:pPr>
            <a:r>
              <a:rPr lang="en-US" dirty="0" smtClean="0"/>
              <a:t>Systematic and human error are the easiest to fix.  Systematic errors can come from </a:t>
            </a:r>
            <a:r>
              <a:rPr lang="en-US" dirty="0" err="1" smtClean="0"/>
              <a:t>miscalibration</a:t>
            </a:r>
            <a:r>
              <a:rPr lang="en-US" dirty="0" smtClean="0"/>
              <a:t> </a:t>
            </a:r>
            <a:r>
              <a:rPr lang="en-US" dirty="0" smtClean="0"/>
              <a:t>in IMU lever arms, GNSS, boresight, etc.  These can be fixed with calibration.  </a:t>
            </a:r>
          </a:p>
          <a:p>
            <a:pPr marL="342900" indent="-342900">
              <a:buAutoNum type="arabicPeriod" startAt="2"/>
            </a:pPr>
            <a:endParaRPr lang="en-US" dirty="0"/>
          </a:p>
          <a:p>
            <a:pPr marL="342900" indent="-342900">
              <a:buAutoNum type="arabicPeriod" startAt="2"/>
            </a:pPr>
            <a:r>
              <a:rPr lang="en-US" dirty="0" smtClean="0"/>
              <a:t>How do we determine the accuracy?</a:t>
            </a:r>
          </a:p>
          <a:p>
            <a:pPr marL="1257300" lvl="2" indent="-342900">
              <a:buFont typeface="Arial" panose="020B0604020202020204" pitchFamily="34" charset="0"/>
              <a:buChar char="•"/>
            </a:pPr>
            <a:endParaRPr lang="en-US" dirty="0"/>
          </a:p>
          <a:p>
            <a:pPr marL="1257300" lvl="2" indent="-342900">
              <a:buFont typeface="Arial" panose="020B0604020202020204" pitchFamily="34" charset="0"/>
              <a:buChar char="•"/>
            </a:pPr>
            <a:r>
              <a:rPr lang="en-US" dirty="0" smtClean="0"/>
              <a:t>Done by statistical comparison between surveyed points and scanned points.</a:t>
            </a:r>
          </a:p>
          <a:p>
            <a:pPr marL="1257300" lvl="2" indent="-342900">
              <a:buFont typeface="Arial" panose="020B0604020202020204" pitchFamily="34" charset="0"/>
              <a:buChar char="•"/>
            </a:pPr>
            <a:r>
              <a:rPr lang="en-US" dirty="0" smtClean="0"/>
              <a:t>Use Root Mean Squared Error (RMSE) to determine accuracy</a:t>
            </a:r>
            <a:endParaRPr lang="en-US" dirty="0"/>
          </a:p>
          <a:p>
            <a:pPr marL="342900" indent="-342900">
              <a:buAutoNum type="arabicPeriod"/>
            </a:pPr>
            <a:endParaRPr lang="en-US" dirty="0"/>
          </a:p>
        </p:txBody>
      </p:sp>
    </p:spTree>
    <p:extLst>
      <p:ext uri="{BB962C8B-B14F-4D97-AF65-F5344CB8AC3E}">
        <p14:creationId xmlns:p14="http://schemas.microsoft.com/office/powerpoint/2010/main" val="2310207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4800"/>
            <a:ext cx="9905998" cy="984069"/>
          </a:xfrm>
        </p:spPr>
        <p:txBody>
          <a:bodyPr/>
          <a:lstStyle/>
          <a:p>
            <a:r>
              <a:rPr lang="en-US" dirty="0" smtClean="0"/>
              <a:t>Some Useful equations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87680" y="1445623"/>
                <a:ext cx="5320937" cy="43653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𝑡</m:t>
                          </m:r>
                        </m:num>
                        <m:den>
                          <m:r>
                            <a:rPr lang="en-US" b="0" i="1" smtClean="0">
                              <a:latin typeface="Cambria Math" panose="02040503050406030204" pitchFamily="18" charset="0"/>
                            </a:rPr>
                            <m:t>2</m:t>
                          </m:r>
                        </m:den>
                      </m:f>
                    </m:oMath>
                  </m:oMathPara>
                </a14:m>
                <a:endParaRPr lang="en-US" dirty="0" smtClean="0"/>
              </a:p>
              <a:p>
                <a:endParaRPr lang="en-US" dirty="0"/>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r>
                        <a:rPr lang="en-US" b="0" i="1" smtClean="0">
                          <a:latin typeface="Cambria Math" panose="02040503050406030204" pitchFamily="18" charset="0"/>
                        </a:rPr>
                        <m:t> </m:t>
                      </m:r>
                      <m:r>
                        <a:rPr lang="en-US" b="0" i="1" smtClean="0">
                          <a:latin typeface="Cambria Math" panose="02040503050406030204" pitchFamily="18" charset="0"/>
                        </a:rPr>
                        <m:t>𝑅𝑒𝑠𝑜𝑙𝑢𝑡𝑖𝑜𝑛</m:t>
                      </m:r>
                      <m:r>
                        <a:rPr lang="en-US" b="0" i="1" smtClean="0">
                          <a:latin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rPr>
                            <m:t>2</m:t>
                          </m:r>
                        </m:den>
                      </m:f>
                    </m:oMath>
                  </m:oMathPara>
                </a14:m>
                <a:endParaRPr lang="en-US" dirty="0" smtClean="0"/>
              </a:p>
              <a:p>
                <a:endParaRPr lang="en-US" dirty="0"/>
              </a:p>
              <a:p>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𝑀𝑎𝑥𝑖𝑚𝑢𝑚</m:t>
                      </m:r>
                      <m:r>
                        <a:rPr lang="en-US" b="0" i="1" smtClean="0">
                          <a:latin typeface="Cambria Math" panose="02040503050406030204" pitchFamily="18" charset="0"/>
                        </a:rPr>
                        <m:t> </m:t>
                      </m:r>
                      <m:r>
                        <a:rPr lang="en-US" b="0" i="1" smtClean="0">
                          <a:latin typeface="Cambria Math" panose="02040503050406030204" pitchFamily="18" charset="0"/>
                        </a:rPr>
                        <m:t>𝑅𝑎𝑛𝑔𝑒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𝑚𝑎𝑥</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2</m:t>
                          </m:r>
                        </m:den>
                      </m:f>
                    </m:oMath>
                  </m:oMathPara>
                </a14:m>
                <a:endParaRPr lang="en-US" dirty="0" smtClean="0"/>
              </a:p>
              <a:p>
                <a:endParaRPr lang="en-US" dirty="0"/>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𝑚𝑒𝑎𝑠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𝑡𝑟𝑢𝑒</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87680" y="1445623"/>
                <a:ext cx="5320937" cy="436536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193280" y="1445623"/>
                <a:ext cx="4214949" cy="4894930"/>
              </a:xfrm>
              <a:prstGeom prst="rect">
                <a:avLst/>
              </a:prstGeom>
              <a:noFill/>
            </p:spPr>
            <p:txBody>
              <a:bodyPr wrap="square" rtlCol="0">
                <a:spAutoFit/>
              </a:bodyPr>
              <a:lstStyle/>
              <a:p>
                <a:r>
                  <a:rPr lang="en-US" dirty="0" smtClean="0"/>
                  <a:t>Where:</a:t>
                </a:r>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=3.0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8</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oMath>
                </a14:m>
                <a:r>
                  <a:rPr lang="en-US" i="1" dirty="0" smtClean="0"/>
                  <a:t> (speed of light)</a:t>
                </a:r>
              </a:p>
              <a:p>
                <a14:m>
                  <m:oMath xmlns:m="http://schemas.openxmlformats.org/officeDocument/2006/math">
                    <m:r>
                      <a:rPr lang="en-US" b="0" i="1" smtClean="0">
                        <a:latin typeface="Cambria Math" panose="02040503050406030204" pitchFamily="18" charset="0"/>
                      </a:rPr>
                      <m:t>𝑡</m:t>
                    </m:r>
                  </m:oMath>
                </a14:m>
                <a:r>
                  <a:rPr lang="en-US" i="1" dirty="0" smtClean="0"/>
                  <a:t> is the pulse time</a:t>
                </a:r>
              </a:p>
              <a:p>
                <a:endParaRPr lang="en-US" i="1"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oMath>
                </a14:m>
                <a:r>
                  <a:rPr lang="en-US" dirty="0" smtClean="0"/>
                  <a:t> is the maximum return time per pulse</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𝑚𝑒𝑎𝑠</m:t>
                        </m:r>
                      </m:sub>
                    </m:sSub>
                  </m:oMath>
                </a14:m>
                <a:r>
                  <a:rPr lang="en-US" dirty="0" smtClean="0"/>
                  <a:t> is the measured value</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𝑡𝑟𝑢𝑒</m:t>
                        </m:r>
                      </m:sub>
                    </m:sSub>
                  </m:oMath>
                </a14:m>
                <a:r>
                  <a:rPr lang="en-US" dirty="0" smtClean="0"/>
                  <a:t> is the true value</a:t>
                </a:r>
              </a:p>
              <a:p>
                <a:endParaRPr lang="en-US" dirty="0"/>
              </a:p>
              <a:p>
                <a:r>
                  <a:rPr lang="en-US" dirty="0" smtClean="0"/>
                  <a:t>RMSE is used to determine accuracy of point cloud (relative to “true” position)  </a:t>
                </a:r>
              </a:p>
              <a:p>
                <a:endParaRPr lang="en-US" i="1" dirty="0" smtClean="0"/>
              </a:p>
              <a:p>
                <a:endParaRPr lang="en-US" i="1" dirty="0"/>
              </a:p>
            </p:txBody>
          </p:sp>
        </mc:Choice>
        <mc:Fallback xmlns="">
          <p:sp>
            <p:nvSpPr>
              <p:cNvPr id="3" name="TextBox 2"/>
              <p:cNvSpPr txBox="1">
                <a:spLocks noRot="1" noChangeAspect="1" noMove="1" noResize="1" noEditPoints="1" noAdjustHandles="1" noChangeArrowheads="1" noChangeShapeType="1" noTextEdit="1"/>
              </p:cNvSpPr>
              <p:nvPr/>
            </p:nvSpPr>
            <p:spPr>
              <a:xfrm>
                <a:off x="7193280" y="1445623"/>
                <a:ext cx="4214949" cy="4894930"/>
              </a:xfrm>
              <a:prstGeom prst="rect">
                <a:avLst/>
              </a:prstGeom>
              <a:blipFill>
                <a:blip r:embed="rId3"/>
                <a:stretch>
                  <a:fillRect l="-1158" t="-623" r="-1013"/>
                </a:stretch>
              </a:blipFill>
            </p:spPr>
            <p:txBody>
              <a:bodyPr/>
              <a:lstStyle/>
              <a:p>
                <a:r>
                  <a:rPr lang="en-US">
                    <a:noFill/>
                  </a:rPr>
                  <a:t> </a:t>
                </a:r>
              </a:p>
            </p:txBody>
          </p:sp>
        </mc:Fallback>
      </mc:AlternateContent>
    </p:spTree>
    <p:extLst>
      <p:ext uri="{BB962C8B-B14F-4D97-AF65-F5344CB8AC3E}">
        <p14:creationId xmlns:p14="http://schemas.microsoft.com/office/powerpoint/2010/main" val="1929649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09600"/>
            <a:ext cx="9905998" cy="949234"/>
          </a:xfrm>
        </p:spPr>
        <p:txBody>
          <a:bodyPr/>
          <a:lstStyle/>
          <a:p>
            <a:r>
              <a:rPr lang="en-US" dirty="0" smtClean="0"/>
              <a:t>Lidar data: how is it stored?</a:t>
            </a:r>
            <a:endParaRPr lang="en-US" dirty="0"/>
          </a:p>
        </p:txBody>
      </p:sp>
      <p:sp>
        <p:nvSpPr>
          <p:cNvPr id="5" name="TextBox 4"/>
          <p:cNvSpPr txBox="1"/>
          <p:nvPr/>
        </p:nvSpPr>
        <p:spPr>
          <a:xfrm>
            <a:off x="947646" y="1558834"/>
            <a:ext cx="10293531" cy="2585323"/>
          </a:xfrm>
          <a:prstGeom prst="rect">
            <a:avLst/>
          </a:prstGeom>
          <a:noFill/>
        </p:spPr>
        <p:txBody>
          <a:bodyPr wrap="square" rtlCol="0">
            <a:spAutoFit/>
          </a:bodyPr>
          <a:lstStyle/>
          <a:p>
            <a:pPr marL="342900" indent="-342900">
              <a:buAutoNum type="arabicPeriod"/>
            </a:pPr>
            <a:r>
              <a:rPr lang="en-US" dirty="0" smtClean="0"/>
              <a:t>In the old days, LiDAR was stored in ASCII format, which was changed to a </a:t>
            </a:r>
            <a:r>
              <a:rPr lang="en-US" dirty="0" err="1" smtClean="0"/>
              <a:t>LASer</a:t>
            </a:r>
            <a:r>
              <a:rPr lang="en-US" dirty="0" smtClean="0"/>
              <a:t> file (LAS)</a:t>
            </a:r>
          </a:p>
          <a:p>
            <a:pPr marL="342900" indent="-342900">
              <a:buAutoNum type="arabicPeriod"/>
            </a:pPr>
            <a:endParaRPr lang="en-US" dirty="0"/>
          </a:p>
          <a:p>
            <a:pPr marL="342900" indent="-342900">
              <a:buAutoNum type="arabicPeriod"/>
            </a:pPr>
            <a:r>
              <a:rPr lang="en-US" dirty="0" smtClean="0"/>
              <a:t>Note that this file type can be both LiDAR and EO point clouds.  It doesn’t specifically have to be LiDAR.  </a:t>
            </a:r>
          </a:p>
          <a:p>
            <a:pPr marL="342900" indent="-342900">
              <a:buAutoNum type="arabicPeriod"/>
            </a:pPr>
            <a:endParaRPr lang="en-US" dirty="0"/>
          </a:p>
          <a:p>
            <a:pPr marL="342900" indent="-342900">
              <a:buAutoNum type="arabicPeriod"/>
            </a:pPr>
            <a:r>
              <a:rPr lang="en-US" dirty="0" smtClean="0"/>
              <a:t>Basic structure of an LAS file</a:t>
            </a:r>
          </a:p>
          <a:p>
            <a:pPr marL="342900" indent="-342900">
              <a:buAutoNum type="arabicPeriod"/>
            </a:pPr>
            <a:endParaRPr lang="en-US" dirty="0"/>
          </a:p>
          <a:p>
            <a:pPr lvl="1"/>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67310339"/>
              </p:ext>
            </p:extLst>
          </p:nvPr>
        </p:nvGraphicFramePr>
        <p:xfrm>
          <a:off x="1141413" y="3762431"/>
          <a:ext cx="8127999" cy="26619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1090505808"/>
                    </a:ext>
                  </a:extLst>
                </a:gridCol>
                <a:gridCol w="2709333">
                  <a:extLst>
                    <a:ext uri="{9D8B030D-6E8A-4147-A177-3AD203B41FA5}">
                      <a16:colId xmlns:a16="http://schemas.microsoft.com/office/drawing/2014/main" val="2984828415"/>
                    </a:ext>
                  </a:extLst>
                </a:gridCol>
                <a:gridCol w="2709333">
                  <a:extLst>
                    <a:ext uri="{9D8B030D-6E8A-4147-A177-3AD203B41FA5}">
                      <a16:colId xmlns:a16="http://schemas.microsoft.com/office/drawing/2014/main" val="156978136"/>
                    </a:ext>
                  </a:extLst>
                </a:gridCol>
              </a:tblGrid>
              <a:tr h="370840">
                <a:tc>
                  <a:txBody>
                    <a:bodyPr/>
                    <a:lstStyle/>
                    <a:p>
                      <a:r>
                        <a:rPr lang="en-US" dirty="0" smtClean="0"/>
                        <a:t>File section</a:t>
                      </a:r>
                      <a:endParaRPr lang="en-US" dirty="0"/>
                    </a:p>
                  </a:txBody>
                  <a:tcPr/>
                </a:tc>
                <a:tc>
                  <a:txBody>
                    <a:bodyPr/>
                    <a:lstStyle/>
                    <a:p>
                      <a:r>
                        <a:rPr lang="en-US" dirty="0" smtClean="0"/>
                        <a:t>Use</a:t>
                      </a:r>
                      <a:endParaRPr lang="en-US" dirty="0"/>
                    </a:p>
                  </a:txBody>
                  <a:tcPr/>
                </a:tc>
                <a:tc>
                  <a:txBody>
                    <a:bodyPr/>
                    <a:lstStyle/>
                    <a:p>
                      <a:r>
                        <a:rPr lang="en-US" dirty="0" smtClean="0"/>
                        <a:t>Required</a:t>
                      </a:r>
                      <a:endParaRPr lang="en-US" dirty="0"/>
                    </a:p>
                  </a:txBody>
                  <a:tcPr/>
                </a:tc>
                <a:extLst>
                  <a:ext uri="{0D108BD9-81ED-4DB2-BD59-A6C34878D82A}">
                    <a16:rowId xmlns:a16="http://schemas.microsoft.com/office/drawing/2014/main" val="2093286882"/>
                  </a:ext>
                </a:extLst>
              </a:tr>
              <a:tr h="370840">
                <a:tc>
                  <a:txBody>
                    <a:bodyPr/>
                    <a:lstStyle/>
                    <a:p>
                      <a:r>
                        <a:rPr lang="en-US" dirty="0" smtClean="0"/>
                        <a:t>Public header block</a:t>
                      </a:r>
                      <a:endParaRPr lang="en-US" dirty="0"/>
                    </a:p>
                  </a:txBody>
                  <a:tcPr/>
                </a:tc>
                <a:tc>
                  <a:txBody>
                    <a:bodyPr/>
                    <a:lstStyle/>
                    <a:p>
                      <a:r>
                        <a:rPr lang="en-US" dirty="0" smtClean="0"/>
                        <a:t>Stores basic summary data</a:t>
                      </a:r>
                    </a:p>
                  </a:txBody>
                  <a:tcPr/>
                </a:tc>
                <a:tc>
                  <a:txBody>
                    <a:bodyPr/>
                    <a:lstStyle/>
                    <a:p>
                      <a:r>
                        <a:rPr lang="en-US" dirty="0" smtClean="0"/>
                        <a:t>Yes</a:t>
                      </a:r>
                    </a:p>
                  </a:txBody>
                  <a:tcPr/>
                </a:tc>
                <a:extLst>
                  <a:ext uri="{0D108BD9-81ED-4DB2-BD59-A6C34878D82A}">
                    <a16:rowId xmlns:a16="http://schemas.microsoft.com/office/drawing/2014/main" val="1054825244"/>
                  </a:ext>
                </a:extLst>
              </a:tr>
              <a:tr h="370840">
                <a:tc>
                  <a:txBody>
                    <a:bodyPr/>
                    <a:lstStyle/>
                    <a:p>
                      <a:r>
                        <a:rPr lang="en-US" dirty="0" smtClean="0"/>
                        <a:t>Variable length records</a:t>
                      </a:r>
                      <a:endParaRPr lang="en-US" dirty="0"/>
                    </a:p>
                  </a:txBody>
                  <a:tcPr/>
                </a:tc>
                <a:tc>
                  <a:txBody>
                    <a:bodyPr/>
                    <a:lstStyle/>
                    <a:p>
                      <a:r>
                        <a:rPr lang="en-US" dirty="0" smtClean="0"/>
                        <a:t>Metadata storage</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4212948230"/>
                  </a:ext>
                </a:extLst>
              </a:tr>
              <a:tr h="370840">
                <a:tc>
                  <a:txBody>
                    <a:bodyPr/>
                    <a:lstStyle/>
                    <a:p>
                      <a:r>
                        <a:rPr lang="en-US" dirty="0" smtClean="0"/>
                        <a:t>Point data records</a:t>
                      </a:r>
                      <a:endParaRPr lang="en-US" dirty="0"/>
                    </a:p>
                  </a:txBody>
                  <a:tcPr/>
                </a:tc>
                <a:tc>
                  <a:txBody>
                    <a:bodyPr/>
                    <a:lstStyle/>
                    <a:p>
                      <a:r>
                        <a:rPr lang="en-US" dirty="0" smtClean="0"/>
                        <a:t>Data</a:t>
                      </a:r>
                      <a:r>
                        <a:rPr lang="en-US" baseline="0" dirty="0" smtClean="0"/>
                        <a:t> points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991881539"/>
                  </a:ext>
                </a:extLst>
              </a:tr>
              <a:tr h="370840">
                <a:tc>
                  <a:txBody>
                    <a:bodyPr/>
                    <a:lstStyle/>
                    <a:p>
                      <a:r>
                        <a:rPr lang="en-US" dirty="0" smtClean="0"/>
                        <a:t>Extended variable length records</a:t>
                      </a:r>
                      <a:endParaRPr lang="en-US" dirty="0"/>
                    </a:p>
                  </a:txBody>
                  <a:tcPr/>
                </a:tc>
                <a:tc>
                  <a:txBody>
                    <a:bodyPr/>
                    <a:lstStyle/>
                    <a:p>
                      <a:r>
                        <a:rPr lang="en-US" dirty="0" smtClean="0"/>
                        <a:t>Store waveform</a:t>
                      </a:r>
                      <a:r>
                        <a:rPr lang="en-US" baseline="0" dirty="0" smtClean="0"/>
                        <a:t> data</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973957379"/>
                  </a:ext>
                </a:extLst>
              </a:tr>
            </a:tbl>
          </a:graphicData>
        </a:graphic>
      </p:graphicFrame>
    </p:spTree>
    <p:extLst>
      <p:ext uri="{BB962C8B-B14F-4D97-AF65-F5344CB8AC3E}">
        <p14:creationId xmlns:p14="http://schemas.microsoft.com/office/powerpoint/2010/main" val="966231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241" y="-110506"/>
            <a:ext cx="9905998" cy="1905000"/>
          </a:xfrm>
        </p:spPr>
        <p:txBody>
          <a:bodyPr/>
          <a:lstStyle/>
          <a:p>
            <a:r>
              <a:rPr lang="en-US" dirty="0" err="1" smtClean="0"/>
              <a:t>Georeferencing</a:t>
            </a:r>
            <a:r>
              <a:rPr lang="en-US" dirty="0" smtClean="0"/>
              <a:t>: an intro</a:t>
            </a:r>
            <a:endParaRPr lang="en-US" dirty="0"/>
          </a:p>
        </p:txBody>
      </p:sp>
      <p:sp>
        <p:nvSpPr>
          <p:cNvPr id="4" name="TextBox 3"/>
          <p:cNvSpPr txBox="1"/>
          <p:nvPr/>
        </p:nvSpPr>
        <p:spPr>
          <a:xfrm>
            <a:off x="302211" y="1134236"/>
            <a:ext cx="8421189" cy="923330"/>
          </a:xfrm>
          <a:prstGeom prst="rect">
            <a:avLst/>
          </a:prstGeom>
          <a:noFill/>
        </p:spPr>
        <p:txBody>
          <a:bodyPr wrap="square" rtlCol="0">
            <a:spAutoFit/>
          </a:bodyPr>
          <a:lstStyle/>
          <a:p>
            <a:pPr marL="342900" indent="-342900">
              <a:buAutoNum type="arabicPeriod"/>
            </a:pPr>
            <a:r>
              <a:rPr lang="en-US" dirty="0" smtClean="0"/>
              <a:t>To understand </a:t>
            </a:r>
            <a:r>
              <a:rPr lang="en-US" dirty="0" err="1" smtClean="0"/>
              <a:t>georeferencing</a:t>
            </a:r>
            <a:r>
              <a:rPr lang="en-US" dirty="0" smtClean="0"/>
              <a:t>, we first need to understand vectors and vector addition</a:t>
            </a:r>
          </a:p>
          <a:p>
            <a:endParaRPr lang="en-US" dirty="0"/>
          </a:p>
        </p:txBody>
      </p:sp>
      <p:cxnSp>
        <p:nvCxnSpPr>
          <p:cNvPr id="12" name="Straight Arrow Connector 11"/>
          <p:cNvCxnSpPr/>
          <p:nvPr/>
        </p:nvCxnSpPr>
        <p:spPr>
          <a:xfrm flipV="1">
            <a:off x="1063035" y="2257696"/>
            <a:ext cx="1854925" cy="2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328646" y="2989998"/>
                <a:ext cx="6618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328646" y="2989998"/>
                <a:ext cx="661851" cy="369332"/>
              </a:xfrm>
              <a:prstGeom prst="rect">
                <a:avLst/>
              </a:prstGeom>
              <a:blipFill>
                <a:blip r:embed="rId2"/>
                <a:stretch>
                  <a:fillRect t="-19672" r="-14679"/>
                </a:stretch>
              </a:blipFill>
            </p:spPr>
            <p:txBody>
              <a:bodyPr/>
              <a:lstStyle/>
              <a:p>
                <a:r>
                  <a:rPr lang="en-US">
                    <a:noFill/>
                  </a:rPr>
                  <a:t> </a:t>
                </a:r>
              </a:p>
            </p:txBody>
          </p:sp>
        </mc:Fallback>
      </mc:AlternateContent>
      <p:cxnSp>
        <p:nvCxnSpPr>
          <p:cNvPr id="14" name="Straight Arrow Connector 13"/>
          <p:cNvCxnSpPr/>
          <p:nvPr/>
        </p:nvCxnSpPr>
        <p:spPr>
          <a:xfrm>
            <a:off x="1063035" y="4460965"/>
            <a:ext cx="1654629" cy="7932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420086" y="4868872"/>
                <a:ext cx="661851"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420086" y="4868872"/>
                <a:ext cx="661851" cy="4103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774653" y="2380162"/>
                <a:ext cx="1514702"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774653" y="2380162"/>
                <a:ext cx="1514702" cy="410305"/>
              </a:xfrm>
              <a:prstGeom prst="rect">
                <a:avLst/>
              </a:prstGeom>
              <a:blipFill>
                <a:blip r:embed="rId4"/>
                <a:stretch>
                  <a:fillRect t="-8824"/>
                </a:stretch>
              </a:blipFill>
            </p:spPr>
            <p:txBody>
              <a:bodyPr/>
              <a:lstStyle/>
              <a:p>
                <a:r>
                  <a:rPr lang="en-US">
                    <a:noFill/>
                  </a:rPr>
                  <a:t> </a:t>
                </a:r>
              </a:p>
            </p:txBody>
          </p:sp>
        </mc:Fallback>
      </mc:AlternateContent>
      <p:cxnSp>
        <p:nvCxnSpPr>
          <p:cNvPr id="18" name="Straight Arrow Connector 17"/>
          <p:cNvCxnSpPr/>
          <p:nvPr/>
        </p:nvCxnSpPr>
        <p:spPr>
          <a:xfrm flipV="1">
            <a:off x="7607706" y="995107"/>
            <a:ext cx="1854925" cy="2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461451" y="995107"/>
            <a:ext cx="1654629" cy="7932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V="1">
            <a:off x="7607706" y="1795069"/>
            <a:ext cx="3508374" cy="14033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7043531" y="4663719"/>
                <a:ext cx="1514702" cy="1559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smtClean="0"/>
              </a:p>
              <a:p>
                <a:endParaRPr lang="en-US" dirty="0" smtClean="0"/>
              </a:p>
              <a:p>
                <a:r>
                  <a:rPr lang="en-US" dirty="0" smtClean="0"/>
                  <a:t>Or</a:t>
                </a:r>
              </a:p>
              <a:p>
                <a:endParaRPr lang="en-US" dirty="0"/>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m:t>
                          </m:r>
                          <m:r>
                            <a:rPr lang="en-US" i="1">
                              <a:latin typeface="Cambria Math" panose="02040503050406030204" pitchFamily="18" charset="0"/>
                            </a:rPr>
                            <m:t>𝑏</m:t>
                          </m:r>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043531" y="4663719"/>
                <a:ext cx="1514702" cy="1559273"/>
              </a:xfrm>
              <a:prstGeom prst="rect">
                <a:avLst/>
              </a:prstGeom>
              <a:blipFill>
                <a:blip r:embed="rId5"/>
                <a:stretch>
                  <a:fillRect l="-3213" t="-2344"/>
                </a:stretch>
              </a:blipFill>
            </p:spPr>
            <p:txBody>
              <a:bodyPr/>
              <a:lstStyle/>
              <a:p>
                <a:r>
                  <a:rPr lang="en-US">
                    <a:noFill/>
                  </a:rPr>
                  <a:t> </a:t>
                </a:r>
              </a:p>
            </p:txBody>
          </p:sp>
        </mc:Fallback>
      </mc:AlternateContent>
      <p:cxnSp>
        <p:nvCxnSpPr>
          <p:cNvPr id="29" name="Straight Arrow Connector 28"/>
          <p:cNvCxnSpPr/>
          <p:nvPr/>
        </p:nvCxnSpPr>
        <p:spPr>
          <a:xfrm flipV="1">
            <a:off x="8383768" y="4492727"/>
            <a:ext cx="1854925" cy="2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8558233" y="3722440"/>
            <a:ext cx="1654629" cy="7932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p:nvPr/>
        </p:nvCxnSpPr>
        <p:spPr>
          <a:xfrm flipV="1">
            <a:off x="8383768" y="3722440"/>
            <a:ext cx="174465" cy="29735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36772" y="5368721"/>
                <a:ext cx="6618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36772" y="5368721"/>
                <a:ext cx="661851" cy="369332"/>
              </a:xfrm>
              <a:prstGeom prst="rect">
                <a:avLst/>
              </a:prstGeom>
              <a:blipFill>
                <a:blip r:embed="rId6"/>
                <a:stretch>
                  <a:fillRect t="-20000" r="-155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198608" y="3773854"/>
                <a:ext cx="661851"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m:t>
                          </m:r>
                          <m:r>
                            <a:rPr lang="en-US" b="0" i="1" smtClean="0">
                              <a:latin typeface="Cambria Math" panose="02040503050406030204" pitchFamily="18" charset="0"/>
                            </a:rPr>
                            <m:t>𝑏</m:t>
                          </m:r>
                        </m:e>
                      </m:acc>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9198608" y="3773854"/>
                <a:ext cx="661851" cy="41030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42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3635</TotalTime>
  <Words>1631</Words>
  <Application>Microsoft Office PowerPoint</Application>
  <PresentationFormat>Widescreen</PresentationFormat>
  <Paragraphs>317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Cambria Math</vt:lpstr>
      <vt:lpstr>Century Gothic</vt:lpstr>
      <vt:lpstr>Mesh</vt:lpstr>
      <vt:lpstr>Introduction to Lidar</vt:lpstr>
      <vt:lpstr>Lidar History</vt:lpstr>
      <vt:lpstr>What is lidar</vt:lpstr>
      <vt:lpstr>What is Lidar Part 2.0</vt:lpstr>
      <vt:lpstr>PowerPoint Presentation</vt:lpstr>
      <vt:lpstr>Lidar and accuracy: How confident are we in the scans?</vt:lpstr>
      <vt:lpstr>Some Useful equations</vt:lpstr>
      <vt:lpstr>Lidar data: how is it stored?</vt:lpstr>
      <vt:lpstr>Georeferencing: an intro</vt:lpstr>
      <vt:lpstr>Georeferencing – Basic IdeA</vt:lpstr>
      <vt:lpstr>Quick review!!</vt:lpstr>
      <vt:lpstr>Lidar processing – Aligning Scans together</vt:lpstr>
      <vt:lpstr>SLAM AND ROBOTIC OPERATING SYSTEMS (ROS)</vt:lpstr>
      <vt:lpstr>So we have a Lidar point cloud….what interesting things can we do?...</vt:lpstr>
      <vt:lpstr>Lidar Processing</vt:lpstr>
      <vt:lpstr>Radial outlier filter</vt:lpstr>
      <vt:lpstr>Getting grounded….</vt:lpstr>
      <vt:lpstr>How might I get the ground in this area?</vt:lpstr>
      <vt:lpstr>How to get the ground</vt:lpstr>
      <vt:lpstr>Morphological filters</vt:lpstr>
      <vt:lpstr>Morphological filters continued</vt:lpstr>
      <vt:lpstr>Processing Data</vt:lpstr>
      <vt:lpstr>Segmentation and Classification</vt:lpstr>
      <vt:lpstr>Segmentation and Classification cont. </vt:lpstr>
      <vt:lpstr>First, let’s figure out eigenvalues are calculated in point clouds. </vt:lpstr>
      <vt:lpstr>Approximately coplanar points and rank</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Lidar</dc:title>
  <dc:creator>Windows User</dc:creator>
  <cp:lastModifiedBy>Windows User</cp:lastModifiedBy>
  <cp:revision>163</cp:revision>
  <dcterms:created xsi:type="dcterms:W3CDTF">2019-02-07T19:48:39Z</dcterms:created>
  <dcterms:modified xsi:type="dcterms:W3CDTF">2019-02-26T21:21:07Z</dcterms:modified>
</cp:coreProperties>
</file>