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jwt.io" TargetMode="Externa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req.params.id" TargetMode="Externa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Express introduc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62A59"/>
                </a:solidFill>
              </a:defRPr>
            </a:lvl1pPr>
          </a:lstStyle>
          <a:p>
            <a:pPr/>
            <a:r>
              <a:t>Express introduction</a:t>
            </a:r>
          </a:p>
        </p:txBody>
      </p:sp>
      <p:sp>
        <p:nvSpPr>
          <p:cNvPr id="120" name="Our first server application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Our first server application</a:t>
            </a:r>
          </a:p>
        </p:txBody>
      </p:sp>
      <p:sp>
        <p:nvSpPr>
          <p:cNvPr id="121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Express architecture - EX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Express architecture - EX</a:t>
            </a:r>
          </a:p>
        </p:txBody>
      </p:sp>
      <p:sp>
        <p:nvSpPr>
          <p:cNvPr id="164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5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166" name="Create a server that will get a number param on the url and print that param"/>
          <p:cNvSpPr txBox="1"/>
          <p:nvPr/>
        </p:nvSpPr>
        <p:spPr>
          <a:xfrm>
            <a:off x="1178620" y="1612075"/>
            <a:ext cx="10693400" cy="6734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500"/>
            </a:pPr>
            <a:r>
              <a:t>Create a server that will get a number param on the url and print that param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5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500"/>
            </a:pPr>
          </a:p>
          <a:p>
            <a:pPr algn="l">
              <a:lnSpc>
                <a:spcPct val="150000"/>
              </a:lnSpc>
              <a:defRPr sz="25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5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5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5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5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5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5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Express architecture - middleware function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14781">
              <a:defRPr sz="4260">
                <a:solidFill>
                  <a:srgbClr val="E62A59"/>
                </a:solidFill>
              </a:defRPr>
            </a:lvl1pPr>
          </a:lstStyle>
          <a:p>
            <a:pPr/>
            <a:r>
              <a:t>Express architecture - middleware function</a:t>
            </a:r>
          </a:p>
        </p:txBody>
      </p:sp>
      <p:sp>
        <p:nvSpPr>
          <p:cNvPr id="169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0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171" name="The middleware function has the following signature…"/>
          <p:cNvSpPr txBox="1"/>
          <p:nvPr/>
        </p:nvSpPr>
        <p:spPr>
          <a:xfrm>
            <a:off x="1178620" y="1612075"/>
            <a:ext cx="10693400" cy="142316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The middleware function has the following signature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  <a:r>
              <a:t>function(req, res, next)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req is the request object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res represents the response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next will pass to the next middleware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your choice is to either call next or to return the response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when passing to next we can change the request response object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You can use async functions as well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You can place one function, list of functions, array of function 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Express architecture - middleware function - req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368045">
              <a:defRPr sz="3780">
                <a:solidFill>
                  <a:srgbClr val="E62A59"/>
                </a:solidFill>
              </a:defRPr>
            </a:lvl1pPr>
          </a:lstStyle>
          <a:p>
            <a:pPr/>
            <a:r>
              <a:t>Express architecture - middleware function - req</a:t>
            </a:r>
          </a:p>
        </p:txBody>
      </p:sp>
      <p:sp>
        <p:nvSpPr>
          <p:cNvPr id="174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5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176" name="An object representing the request…"/>
          <p:cNvSpPr txBox="1"/>
          <p:nvPr/>
        </p:nvSpPr>
        <p:spPr>
          <a:xfrm>
            <a:off x="1178620" y="1612075"/>
            <a:ext cx="10693400" cy="11836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500"/>
            </a:pPr>
            <a:r>
              <a:t>An object representing the request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500"/>
            </a:pPr>
            <a:r>
              <a:t>common properties: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500"/>
            </a:pPr>
            <a:r>
              <a:t>req.params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500"/>
            </a:pPr>
            <a:r>
              <a:t>req.headers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500"/>
            </a:pPr>
            <a:r>
              <a:t>req.query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500"/>
            </a:pPr>
            <a:r>
              <a:t>req.url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500"/>
            </a:pPr>
            <a:r>
              <a:t>req.method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500"/>
            </a:pPr>
            <a:r>
              <a:t>It is common to add key values to the response</a:t>
            </a:r>
          </a:p>
          <a:p>
            <a:pPr algn="l">
              <a:lnSpc>
                <a:spcPct val="150000"/>
              </a:lnSpc>
              <a:defRPr sz="25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5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5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5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500"/>
            </a:pPr>
          </a:p>
          <a:p>
            <a:pPr algn="l">
              <a:lnSpc>
                <a:spcPct val="150000"/>
              </a:lnSpc>
              <a:defRPr sz="25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5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5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5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5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5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5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Express architecture - middleware function - res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368045">
              <a:defRPr sz="3780">
                <a:solidFill>
                  <a:srgbClr val="E62A59"/>
                </a:solidFill>
              </a:defRPr>
            </a:lvl1pPr>
          </a:lstStyle>
          <a:p>
            <a:pPr/>
            <a:r>
              <a:t>Express architecture - middleware function - res</a:t>
            </a:r>
          </a:p>
        </p:txBody>
      </p:sp>
      <p:sp>
        <p:nvSpPr>
          <p:cNvPr id="179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0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181" name="An object representing the response…"/>
          <p:cNvSpPr txBox="1"/>
          <p:nvPr/>
        </p:nvSpPr>
        <p:spPr>
          <a:xfrm>
            <a:off x="1178620" y="1612075"/>
            <a:ext cx="10693400" cy="11269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500"/>
            </a:pPr>
            <a:r>
              <a:t>An object representing the response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500"/>
            </a:pPr>
            <a:r>
              <a:t>Useful properties and methods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500"/>
            </a:pPr>
            <a:r>
              <a:t>res.send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500"/>
            </a:pPr>
            <a:r>
              <a:t>res.json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500"/>
            </a:pPr>
            <a:r>
              <a:t>res.status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500"/>
            </a:pPr>
            <a:r>
              <a:t>res.redirect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500"/>
            </a:pPr>
            <a:r>
              <a:t>res.sendFile</a:t>
            </a:r>
          </a:p>
          <a:p>
            <a:pPr algn="l">
              <a:lnSpc>
                <a:spcPct val="150000"/>
              </a:lnSpc>
              <a:defRPr sz="25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5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5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5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500"/>
            </a:pPr>
          </a:p>
          <a:p>
            <a:pPr algn="l">
              <a:lnSpc>
                <a:spcPct val="150000"/>
              </a:lnSpc>
              <a:defRPr sz="25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5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5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5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5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5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5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Express architecture - middleware function - next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362204">
              <a:defRPr sz="3720">
                <a:solidFill>
                  <a:srgbClr val="E62A59"/>
                </a:solidFill>
              </a:defRPr>
            </a:lvl1pPr>
          </a:lstStyle>
          <a:p>
            <a:pPr/>
            <a:r>
              <a:t>Express architecture - middleware function - next</a:t>
            </a:r>
          </a:p>
        </p:txBody>
      </p:sp>
      <p:sp>
        <p:nvSpPr>
          <p:cNvPr id="184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5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186" name="next is in charge to pass the req and response to the next middleware function in line…"/>
          <p:cNvSpPr txBox="1"/>
          <p:nvPr/>
        </p:nvSpPr>
        <p:spPr>
          <a:xfrm>
            <a:off x="1178620" y="1612075"/>
            <a:ext cx="10693400" cy="13607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next is in charge to pass the req and response to the next middleware function in line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the next middleware function can belong to the same app.[method] or a different one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To skip the rest of the functions in this app.[method] and jump to the next app.[method] you can pass next(‘route’)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  <a:r>
              <a:t>will not work with </a:t>
            </a:r>
            <a:r>
              <a:rPr>
                <a:solidFill>
                  <a:srgbClr val="E62A59"/>
                </a:solidFill>
              </a:rPr>
              <a:t>use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To pass an error we do next(new Error(…))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Express architecture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Express architecture</a:t>
            </a:r>
          </a:p>
        </p:txBody>
      </p:sp>
      <p:sp>
        <p:nvSpPr>
          <p:cNvPr id="189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0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191" name="Line"/>
          <p:cNvSpPr/>
          <p:nvPr/>
        </p:nvSpPr>
        <p:spPr>
          <a:xfrm>
            <a:off x="1181100" y="3987800"/>
            <a:ext cx="11110052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2" name="app"/>
          <p:cNvSpPr txBox="1"/>
          <p:nvPr/>
        </p:nvSpPr>
        <p:spPr>
          <a:xfrm>
            <a:off x="672439" y="3338170"/>
            <a:ext cx="66172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app</a:t>
            </a:r>
          </a:p>
        </p:txBody>
      </p:sp>
      <p:sp>
        <p:nvSpPr>
          <p:cNvPr id="193" name="Middleware1"/>
          <p:cNvSpPr/>
          <p:nvPr/>
        </p:nvSpPr>
        <p:spPr>
          <a:xfrm>
            <a:off x="1676400" y="3352800"/>
            <a:ext cx="2224088" cy="1270000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Middleware1</a:t>
            </a:r>
          </a:p>
        </p:txBody>
      </p:sp>
      <p:sp>
        <p:nvSpPr>
          <p:cNvPr id="194" name="Middleware2"/>
          <p:cNvSpPr/>
          <p:nvPr/>
        </p:nvSpPr>
        <p:spPr>
          <a:xfrm>
            <a:off x="4242727" y="3352800"/>
            <a:ext cx="2224088" cy="1270000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Middleware2</a:t>
            </a:r>
          </a:p>
        </p:txBody>
      </p:sp>
      <p:sp>
        <p:nvSpPr>
          <p:cNvPr id="195" name="Middleware3"/>
          <p:cNvSpPr/>
          <p:nvPr/>
        </p:nvSpPr>
        <p:spPr>
          <a:xfrm>
            <a:off x="6809054" y="3352800"/>
            <a:ext cx="2224088" cy="1270000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Middleware3</a:t>
            </a:r>
          </a:p>
        </p:txBody>
      </p:sp>
      <p:sp>
        <p:nvSpPr>
          <p:cNvPr id="196" name="Middleware4"/>
          <p:cNvSpPr/>
          <p:nvPr/>
        </p:nvSpPr>
        <p:spPr>
          <a:xfrm>
            <a:off x="9375381" y="3352800"/>
            <a:ext cx="2224088" cy="1270000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Middleware4</a:t>
            </a:r>
          </a:p>
        </p:txBody>
      </p:sp>
      <p:sp>
        <p:nvSpPr>
          <p:cNvPr id="200" name="Connection Line"/>
          <p:cNvSpPr/>
          <p:nvPr/>
        </p:nvSpPr>
        <p:spPr>
          <a:xfrm>
            <a:off x="1053091" y="4830993"/>
            <a:ext cx="4238477" cy="6466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431" fill="norm" stroke="1" extrusionOk="0">
                <a:moveTo>
                  <a:pt x="21600" y="0"/>
                </a:moveTo>
                <a:cubicBezTo>
                  <a:pt x="14486" y="19311"/>
                  <a:pt x="7286" y="21600"/>
                  <a:pt x="0" y="6868"/>
                </a:cubicBezTo>
              </a:path>
            </a:pathLst>
          </a:custGeom>
          <a:ln w="2540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98" name="Req"/>
          <p:cNvSpPr txBox="1"/>
          <p:nvPr/>
        </p:nvSpPr>
        <p:spPr>
          <a:xfrm>
            <a:off x="655523" y="4379570"/>
            <a:ext cx="69555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Req</a:t>
            </a:r>
          </a:p>
        </p:txBody>
      </p:sp>
      <p:sp>
        <p:nvSpPr>
          <p:cNvPr id="201" name="Connection Line"/>
          <p:cNvSpPr/>
          <p:nvPr/>
        </p:nvSpPr>
        <p:spPr>
          <a:xfrm>
            <a:off x="5628458" y="4864132"/>
            <a:ext cx="4852245" cy="5461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fill="norm" stroke="1" extrusionOk="0">
                <a:moveTo>
                  <a:pt x="21600" y="433"/>
                </a:moveTo>
                <a:cubicBezTo>
                  <a:pt x="14390" y="21600"/>
                  <a:pt x="7190" y="21456"/>
                  <a:pt x="0" y="0"/>
                </a:cubicBezTo>
              </a:path>
            </a:pathLst>
          </a:custGeom>
          <a:ln w="2540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Express pattern - middleware creator -EX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32308">
              <a:defRPr sz="4440">
                <a:solidFill>
                  <a:srgbClr val="E62A59"/>
                </a:solidFill>
              </a:defRPr>
            </a:lvl1pPr>
          </a:lstStyle>
          <a:p>
            <a:pPr/>
            <a:r>
              <a:t>Express pattern - middleware creator -EX</a:t>
            </a:r>
          </a:p>
        </p:txBody>
      </p:sp>
      <p:sp>
        <p:nvSpPr>
          <p:cNvPr id="204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5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206" name="This pattern is used to send options to our middleware…"/>
          <p:cNvSpPr txBox="1"/>
          <p:nvPr/>
        </p:nvSpPr>
        <p:spPr>
          <a:xfrm>
            <a:off x="1178620" y="1612075"/>
            <a:ext cx="10693400" cy="12360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This pattern is used to send options to our middleware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We use closure to place variable configuration values above the middleware function.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Let’s exercise this pattern by creating a configurable middleware which we pass a name string to it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That middleware should print ‘hello &lt;name&gt;’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Express pattern - community middleware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32308">
              <a:defRPr sz="4440">
                <a:solidFill>
                  <a:srgbClr val="E62A59"/>
                </a:solidFill>
              </a:defRPr>
            </a:lvl1pPr>
          </a:lstStyle>
          <a:p>
            <a:pPr/>
            <a:r>
              <a:t>Express pattern - community middleware</a:t>
            </a:r>
          </a:p>
        </p:txBody>
      </p:sp>
      <p:sp>
        <p:nvSpPr>
          <p:cNvPr id="209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0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211" name="Express is a very popular node framework…"/>
          <p:cNvSpPr txBox="1"/>
          <p:nvPr/>
        </p:nvSpPr>
        <p:spPr>
          <a:xfrm>
            <a:off x="1178620" y="1612075"/>
            <a:ext cx="10693400" cy="12360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Express is a very popular node framework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large community develops a lot of 3rd party middleware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Almost all of those middleware we attach with the create middleware pattern we learned before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Each middleware we have to supply it’s own configurations. 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Let’s go over the popular middlewares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Express - community middleware - static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32308">
              <a:defRPr sz="4440">
                <a:solidFill>
                  <a:srgbClr val="E62A59"/>
                </a:solidFill>
              </a:defRPr>
            </a:lvl1pPr>
          </a:lstStyle>
          <a:p>
            <a:pPr/>
            <a:r>
              <a:t>Express - community middleware - static</a:t>
            </a:r>
          </a:p>
        </p:txBody>
      </p:sp>
      <p:sp>
        <p:nvSpPr>
          <p:cNvPr id="214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5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216" name="express.static - The static middleware is used to serve static files…"/>
          <p:cNvSpPr txBox="1"/>
          <p:nvPr/>
        </p:nvSpPr>
        <p:spPr>
          <a:xfrm>
            <a:off x="1178620" y="1612075"/>
            <a:ext cx="10693400" cy="16102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express.static - The static middleware is used to serve static files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We need to give it the path to the folder where our static files are located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When requesting a static file we will not need to 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We can give create a virtual folder by providing the path.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As an ex: 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  <a:r>
              <a:t>create a static assets directory with an image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  <a:r>
              <a:t>install the static middleware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  <a:r>
              <a:t>activate the server and make sure you can request the image and see it in the browser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Do you think it’s a good idea to let express serve static files?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Express pattern - adding to the request - EX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03097">
              <a:defRPr sz="4140">
                <a:solidFill>
                  <a:srgbClr val="E62A59"/>
                </a:solidFill>
              </a:defRPr>
            </a:lvl1pPr>
          </a:lstStyle>
          <a:p>
            <a:pPr/>
            <a:r>
              <a:t>Express pattern - adding to the request - EX</a:t>
            </a:r>
          </a:p>
        </p:txBody>
      </p:sp>
      <p:sp>
        <p:nvSpPr>
          <p:cNvPr id="219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0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221" name="Another pattern commonly used in express is modifying the request object…"/>
          <p:cNvSpPr txBox="1"/>
          <p:nvPr/>
        </p:nvSpPr>
        <p:spPr>
          <a:xfrm>
            <a:off x="1178620" y="1612075"/>
            <a:ext cx="10693400" cy="156186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  <a:r>
              <a:t>Another pattern commonly used in express is modifying the request object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  <a:r>
              <a:t>The request object is passed between middlewares so it can be used to transfer data from middleware to middleware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  <a:r>
              <a:t>if we will add a key to the request object with data, the same request object with the same key and data is passed to the next middleware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  <a:r>
              <a:t>Let’s create the following middleware 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600"/>
            </a:pPr>
            <a:r>
              <a:t>Check if we have an Authorization header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600"/>
            </a:pPr>
            <a:r>
              <a:t>if so create a req.user with the data that was passed in that header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600"/>
            </a:pPr>
            <a:r>
              <a:t>Otherwise pass a status 401 with an unauthorized message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600"/>
            </a:pPr>
          </a:p>
          <a:p>
            <a:pPr algn="l">
              <a:lnSpc>
                <a:spcPct val="150000"/>
              </a:lnSpc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algn="l">
              <a:lnSpc>
                <a:spcPct val="150000"/>
              </a:lnSpc>
              <a:defRPr sz="26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6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6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ur goals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Our goals</a:t>
            </a:r>
          </a:p>
        </p:txBody>
      </p:sp>
      <p:sp>
        <p:nvSpPr>
          <p:cNvPr id="124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5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126" name="What is express and why do we need it?…"/>
          <p:cNvSpPr txBox="1"/>
          <p:nvPr/>
        </p:nvSpPr>
        <p:spPr>
          <a:xfrm>
            <a:off x="1178620" y="1612075"/>
            <a:ext cx="10693400" cy="12951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What is express and why do we need it? 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Understand Express architecture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Understand the patterns we use with express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Using those patterns solve common server problems like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  <a:r>
              <a:t>request body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  <a:r>
              <a:t>session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  <a:r>
              <a:t>Authentication / Authorization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We will also learn how to split our server files and arrange them properly for a well structured application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 defTabSz="457200">
              <a:lnSpc>
                <a:spcPct val="150000"/>
              </a:lnSpc>
              <a:defRPr b="0" sz="2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Express pattern - adding to the request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49833">
              <a:defRPr sz="4619">
                <a:solidFill>
                  <a:srgbClr val="E62A59"/>
                </a:solidFill>
              </a:defRPr>
            </a:lvl1pPr>
          </a:lstStyle>
          <a:p>
            <a:pPr/>
            <a:r>
              <a:t>Express pattern - adding to the request</a:t>
            </a:r>
          </a:p>
        </p:txBody>
      </p:sp>
      <p:sp>
        <p:nvSpPr>
          <p:cNvPr id="224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5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226" name="Let’s examine popular common community middlewares that use this pattern to help us solve problems"/>
          <p:cNvSpPr txBox="1"/>
          <p:nvPr/>
        </p:nvSpPr>
        <p:spPr>
          <a:xfrm>
            <a:off x="1178620" y="1612075"/>
            <a:ext cx="10693400" cy="101753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  <a:r>
              <a:t>Let’s examine popular common community middlewares that use this pattern to help us solve problems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600"/>
            </a:pPr>
          </a:p>
          <a:p>
            <a:pPr algn="l">
              <a:lnSpc>
                <a:spcPct val="150000"/>
              </a:lnSpc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algn="l">
              <a:lnSpc>
                <a:spcPct val="150000"/>
              </a:lnSpc>
              <a:defRPr sz="26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6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6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Express pattern - adding to the request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49833">
              <a:defRPr sz="4619">
                <a:solidFill>
                  <a:srgbClr val="E62A59"/>
                </a:solidFill>
              </a:defRPr>
            </a:lvl1pPr>
          </a:lstStyle>
          <a:p>
            <a:pPr/>
            <a:r>
              <a:t>Express pattern - adding to the request</a:t>
            </a:r>
          </a:p>
        </p:txBody>
      </p:sp>
      <p:sp>
        <p:nvSpPr>
          <p:cNvPr id="229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0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231" name="Let’s examine popular common community middlewares that use this pattern to help us solve problems"/>
          <p:cNvSpPr txBox="1"/>
          <p:nvPr/>
        </p:nvSpPr>
        <p:spPr>
          <a:xfrm>
            <a:off x="1178620" y="1612075"/>
            <a:ext cx="10693400" cy="101753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  <a:r>
              <a:t>Let’s examine popular common community middlewares that use this pattern to help us solve problems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600"/>
            </a:pPr>
          </a:p>
          <a:p>
            <a:pPr algn="l">
              <a:lnSpc>
                <a:spcPct val="150000"/>
              </a:lnSpc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algn="l">
              <a:lnSpc>
                <a:spcPct val="150000"/>
              </a:lnSpc>
              <a:defRPr sz="26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6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6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Express pattern - request body - EX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Express pattern - request body - EX</a:t>
            </a:r>
          </a:p>
        </p:txBody>
      </p:sp>
      <p:sp>
        <p:nvSpPr>
          <p:cNvPr id="234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5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236" name="Some requests like post and put are sent with data from the user in the request body…"/>
          <p:cNvSpPr txBox="1"/>
          <p:nvPr/>
        </p:nvSpPr>
        <p:spPr>
          <a:xfrm>
            <a:off x="1178620" y="1612075"/>
            <a:ext cx="10693400" cy="156186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  <a:r>
              <a:t>Some requests like post and put are sent with data from the user in the request body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  <a:r>
              <a:t>That data can be sent in different format : form-data, json, etc.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  <a:r>
              <a:t>We would like to grab the data sent in our express middleware functions 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  <a:r>
              <a:t>body-parser is a middleware that will populate req.body with the data the user sent in the body of the request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  <a:r>
              <a:t>That data needs to be validated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  <a:r>
              <a:t>EX: add this middleware to parse json data sent in the request body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600"/>
            </a:pPr>
          </a:p>
          <a:p>
            <a:pPr algn="l">
              <a:lnSpc>
                <a:spcPct val="150000"/>
              </a:lnSpc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algn="l">
              <a:lnSpc>
                <a:spcPct val="150000"/>
              </a:lnSpc>
              <a:defRPr sz="26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6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6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Express pattern - Strategy pattern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Express pattern - Strategy pattern</a:t>
            </a:r>
          </a:p>
        </p:txBody>
      </p:sp>
      <p:sp>
        <p:nvSpPr>
          <p:cNvPr id="239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0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241" name="In the strategy pattern the different strategies need to implement a certain interface…"/>
          <p:cNvSpPr txBox="1"/>
          <p:nvPr/>
        </p:nvSpPr>
        <p:spPr>
          <a:xfrm>
            <a:off x="1178620" y="1612075"/>
            <a:ext cx="10693400" cy="12594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  <a:r>
              <a:t>In the strategy pattern the different strategies need to implement a certain interface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  <a:r>
              <a:t>Our middleware can use different strategy to perform a certain action.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  <a:r>
              <a:t>In express this pattern usually look like this</a:t>
            </a:r>
          </a:p>
          <a:p>
            <a:pPr algn="l">
              <a:lnSpc>
                <a:spcPct val="150000"/>
              </a:lnSpc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600"/>
            </a:pPr>
          </a:p>
          <a:p>
            <a:pPr algn="l">
              <a:lnSpc>
                <a:spcPct val="150000"/>
              </a:lnSpc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  <a:r>
              <a:t>Let’s examine some middlewares that use this pattern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algn="l">
              <a:lnSpc>
                <a:spcPct val="150000"/>
              </a:lnSpc>
              <a:defRPr sz="26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6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6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</p:txBody>
      </p:sp>
      <p:sp>
        <p:nvSpPr>
          <p:cNvPr id="242" name="app.use(middlewareCreator({…"/>
          <p:cNvSpPr txBox="1"/>
          <p:nvPr/>
        </p:nvSpPr>
        <p:spPr>
          <a:xfrm>
            <a:off x="2183717" y="4900314"/>
            <a:ext cx="6651670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000"/>
              </a:lnSpc>
              <a:defRPr b="0" sz="1900">
                <a:solidFill>
                  <a:srgbClr val="DCDCA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9CDCFE"/>
                </a:solidFill>
              </a:rPr>
              <a:t>app</a:t>
            </a:r>
            <a:r>
              <a:rPr>
                <a:solidFill>
                  <a:srgbClr val="D4D4D4"/>
                </a:solidFill>
              </a:rPr>
              <a:t>.</a:t>
            </a:r>
            <a:r>
              <a:t>use</a:t>
            </a:r>
            <a:r>
              <a:rPr>
                <a:solidFill>
                  <a:srgbClr val="D4D4D4"/>
                </a:solidFill>
              </a:rPr>
              <a:t>(</a:t>
            </a:r>
            <a:r>
              <a:t>middlewareCreator</a:t>
            </a:r>
            <a:r>
              <a:rPr>
                <a:solidFill>
                  <a:srgbClr val="D4D4D4"/>
                </a:solidFill>
              </a:rPr>
              <a:t>({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4000"/>
              </a:lnSpc>
              <a:defRPr b="0" sz="1900">
                <a:solidFill>
                  <a:srgbClr val="4EC9B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9CDCFE"/>
                </a:solidFill>
              </a:rPr>
              <a:t>strategy: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569CD6"/>
                </a:solidFill>
              </a:rPr>
              <a:t>new</a:t>
            </a:r>
            <a:r>
              <a:rPr>
                <a:solidFill>
                  <a:srgbClr val="D4D4D4"/>
                </a:solidFill>
              </a:rPr>
              <a:t> </a:t>
            </a:r>
            <a:r>
              <a:t>SomeCommunityStrategy</a:t>
            </a:r>
            <a:r>
              <a:rPr>
                <a:solidFill>
                  <a:srgbClr val="D4D4D4"/>
                </a:solidFill>
              </a:rPr>
              <a:t>(...)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4000"/>
              </a:lnSpc>
              <a:defRPr b="0" sz="1900">
                <a:solidFill>
                  <a:srgbClr val="D4D4D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}))</a:t>
            </a:r>
          </a:p>
        </p:txBody>
      </p:sp>
      <p:sp>
        <p:nvSpPr>
          <p:cNvPr id="243" name="middlewareCreator.attachStrategy(new SomeStrategy(...));…"/>
          <p:cNvSpPr txBox="1"/>
          <p:nvPr/>
        </p:nvSpPr>
        <p:spPr>
          <a:xfrm>
            <a:off x="2199298" y="6146799"/>
            <a:ext cx="8394967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000"/>
              </a:lnSpc>
              <a:defRPr b="0" sz="1900">
                <a:solidFill>
                  <a:srgbClr val="9CDCF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middlewareCreator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attachStrategy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569CD6"/>
                </a:solidFill>
              </a:rPr>
              <a:t>new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4EC9B0"/>
                </a:solidFill>
              </a:rPr>
              <a:t>SomeStrategy</a:t>
            </a:r>
            <a:r>
              <a:rPr>
                <a:solidFill>
                  <a:srgbClr val="D4D4D4"/>
                </a:solidFill>
              </a:rPr>
              <a:t>(...));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ts val="4000"/>
              </a:lnSpc>
              <a:defRPr b="0" sz="1900">
                <a:solidFill>
                  <a:srgbClr val="9CDCF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app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use</a:t>
            </a:r>
            <a:r>
              <a:rPr>
                <a:solidFill>
                  <a:srgbClr val="D4D4D4"/>
                </a:solidFill>
              </a:rPr>
              <a:t>(</a:t>
            </a:r>
            <a:r>
              <a:t>middlewareCreator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initialize</a:t>
            </a:r>
            <a:r>
              <a:rPr>
                <a:solidFill>
                  <a:srgbClr val="D4D4D4"/>
                </a:solidFill>
              </a:rPr>
              <a:t>())</a:t>
            </a:r>
            <a:endParaRPr>
              <a:solidFill>
                <a:srgbClr val="D4D4D4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Express pattern - sessions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Express pattern - sessions</a:t>
            </a:r>
          </a:p>
        </p:txBody>
      </p:sp>
      <p:sp>
        <p:nvSpPr>
          <p:cNvPr id="246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7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248" name="The session information is usually stored on the server…"/>
          <p:cNvSpPr txBox="1"/>
          <p:nvPr/>
        </p:nvSpPr>
        <p:spPr>
          <a:xfrm>
            <a:off x="1178620" y="1612075"/>
            <a:ext cx="10693400" cy="16828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  <a:r>
              <a:t>The session information is usually stored on the server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  <a:r>
              <a:t>the server sends a cookie to the client with a hashed encrypted session id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  <a:r>
              <a:t>The client will send his cookies with the encrypted session id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  <a:r>
              <a:t>the server will decrypt the session id and use it to retrieve the user session data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  <a:r>
              <a:t>Where we save the session data can vary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600"/>
            </a:pPr>
            <a:r>
              <a:t>Memory (dev only)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600"/>
            </a:pPr>
            <a:r>
              <a:t>Database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600"/>
            </a:pPr>
            <a:r>
              <a:t>Memory database (Redis, Memcached)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600"/>
            </a:pPr>
            <a:r>
              <a:t>Cookies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600"/>
            </a:pPr>
          </a:p>
          <a:p>
            <a:pPr algn="l">
              <a:lnSpc>
                <a:spcPct val="150000"/>
              </a:lnSpc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algn="l">
              <a:lnSpc>
                <a:spcPct val="150000"/>
              </a:lnSpc>
              <a:defRPr sz="26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6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6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Express pattern - express-session middleware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385572">
              <a:defRPr sz="3960">
                <a:solidFill>
                  <a:srgbClr val="E62A59"/>
                </a:solidFill>
              </a:defRPr>
            </a:lvl1pPr>
          </a:lstStyle>
          <a:p>
            <a:pPr/>
            <a:r>
              <a:t>Express pattern - express-session middleware</a:t>
            </a:r>
          </a:p>
        </p:txBody>
      </p:sp>
      <p:sp>
        <p:nvSpPr>
          <p:cNvPr id="251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2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253" name="With express-session we can use sessions in our express app…"/>
          <p:cNvSpPr txBox="1"/>
          <p:nvPr/>
        </p:nvSpPr>
        <p:spPr>
          <a:xfrm>
            <a:off x="1178620" y="1612075"/>
            <a:ext cx="10693400" cy="15805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With express-session we can use sessions in our express app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The session will be added to the request object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  <a:r>
              <a:t>req.session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req.session is a regular js object which you can retrieve keys and set key values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express-session can store the session data in all the common available options we just need to set the appropriate store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The default store is memory and is not recommended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EX: 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  <a:r>
              <a:t>create 2 pages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  <a:r>
              <a:t>the first one the user enters text in a text input and when he submits the form we save what he typed in the session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  <a:r>
              <a:t>the second page displays that data from the session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algn="l">
              <a:lnSpc>
                <a:spcPct val="150000"/>
              </a:lnSpc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algn="l">
              <a:lnSpc>
                <a:spcPct val="150000"/>
              </a:lnSpc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Express pattern - express-session strategy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14781">
              <a:defRPr sz="4260">
                <a:solidFill>
                  <a:srgbClr val="E62A59"/>
                </a:solidFill>
              </a:defRPr>
            </a:lvl1pPr>
          </a:lstStyle>
          <a:p>
            <a:pPr/>
            <a:r>
              <a:t>Express pattern - express-session strategy</a:t>
            </a:r>
          </a:p>
        </p:txBody>
      </p:sp>
      <p:sp>
        <p:nvSpPr>
          <p:cNvPr id="256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7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258" name="The express-session middleware uses the strategy pattern to decide how to store the session data…"/>
          <p:cNvSpPr txBox="1"/>
          <p:nvPr/>
        </p:nvSpPr>
        <p:spPr>
          <a:xfrm>
            <a:off x="1178620" y="1612075"/>
            <a:ext cx="10693400" cy="14855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The express-session middleware uses the strategy pattern to decide how to store the session data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By default it is stored in the memory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EX: 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  <a:r>
              <a:t>Switch the strategy to store the data in the file system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  <a:r>
              <a:t>The strategy to do that is called session-file-store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  <a:r>
              <a:t>the option to specify a new storing strategy is called store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Express pattern - Authentication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Express pattern - Authentication</a:t>
            </a:r>
          </a:p>
        </p:txBody>
      </p:sp>
      <p:sp>
        <p:nvSpPr>
          <p:cNvPr id="261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2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263" name="Dealing with authentication in express is also done via the pattern of adding data to the request object combined with the strategy pattern…"/>
          <p:cNvSpPr txBox="1"/>
          <p:nvPr/>
        </p:nvSpPr>
        <p:spPr>
          <a:xfrm>
            <a:off x="1178620" y="1612075"/>
            <a:ext cx="10693400" cy="15805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Dealing with authentication in express is also done via the pattern of adding data to the request object combined with the strategy pattern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After the user is authenticated we are adding the user property to the request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  <a:r>
              <a:t>req.user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We attach the strategy of how we want to authenticate where a strategy can be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  <a:r>
              <a:t>username and password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  <a:r>
              <a:t>facebook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  <a:r>
              <a:t>twitter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  <a:r>
              <a:t>etc.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The middleware we want to use for authentication is called passport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algn="l">
              <a:lnSpc>
                <a:spcPct val="150000"/>
              </a:lnSpc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algn="l">
              <a:lnSpc>
                <a:spcPct val="150000"/>
              </a:lnSpc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Express pattern - passport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Express pattern - passport</a:t>
            </a:r>
          </a:p>
        </p:txBody>
      </p:sp>
      <p:sp>
        <p:nvSpPr>
          <p:cNvPr id="266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7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268" name="Passport is an authentication middleware…"/>
          <p:cNvSpPr txBox="1"/>
          <p:nvPr/>
        </p:nvSpPr>
        <p:spPr>
          <a:xfrm>
            <a:off x="1178620" y="1612075"/>
            <a:ext cx="10693400" cy="13065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Passport is an authentication middleware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You connect an authentication strategy to passport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That strategy can be something that you write but usually you will use community strategies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Passport will take care of placing req.user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Passport will take care of persistent login session (needs to be disabled when not needed)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To connect passport we need the following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algn="l">
              <a:lnSpc>
                <a:spcPct val="150000"/>
              </a:lnSpc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algn="l">
              <a:lnSpc>
                <a:spcPct val="150000"/>
              </a:lnSpc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Express - passport - 1. Strategy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Express - passport - 1. Strategy</a:t>
            </a:r>
          </a:p>
        </p:txBody>
      </p:sp>
      <p:sp>
        <p:nvSpPr>
          <p:cNvPr id="271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2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273" name="Strategy determines the way we will authenticate the user…"/>
          <p:cNvSpPr txBox="1"/>
          <p:nvPr/>
        </p:nvSpPr>
        <p:spPr>
          <a:xfrm>
            <a:off x="1178620" y="1612075"/>
            <a:ext cx="10693400" cy="11421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Strategy determines the way we will authenticate the user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  <a:r>
              <a:t>username + password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  <a:r>
              <a:t>JWT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  <a:r>
              <a:t>Facebook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We attach it via passport.use(new OurStrategy(…))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algn="l">
              <a:lnSpc>
                <a:spcPct val="150000"/>
              </a:lnSpc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algn="l">
              <a:lnSpc>
                <a:spcPct val="150000"/>
              </a:lnSpc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What is Express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What is Express</a:t>
            </a:r>
          </a:p>
        </p:txBody>
      </p:sp>
      <p:sp>
        <p:nvSpPr>
          <p:cNvPr id="129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0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131" name="Express is a framework for creating web server…"/>
          <p:cNvSpPr txBox="1"/>
          <p:nvPr/>
        </p:nvSpPr>
        <p:spPr>
          <a:xfrm>
            <a:off x="1178620" y="1612075"/>
            <a:ext cx="10693400" cy="12951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Express is a framework for creating web server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It will get a request and send a proper response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Minimalistic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Unopinionated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Fast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Very easy learning curve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Large community that develops a lot of plugins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 defTabSz="457200">
              <a:lnSpc>
                <a:spcPct val="150000"/>
              </a:lnSpc>
              <a:defRPr b="0" sz="2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Express - passport - 2. Verify Callback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Express - passport - 2. Verify Callback</a:t>
            </a:r>
          </a:p>
        </p:txBody>
      </p:sp>
      <p:sp>
        <p:nvSpPr>
          <p:cNvPr id="276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7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278" name="The verify callback will get the authentication data and will need to…"/>
          <p:cNvSpPr txBox="1"/>
          <p:nvPr/>
        </p:nvSpPr>
        <p:spPr>
          <a:xfrm>
            <a:off x="1178620" y="1612075"/>
            <a:ext cx="10693400" cy="14709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The verify callback will get the authentication data and will need to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  <a:r>
              <a:t>find the user that match the authentication data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  <a:r>
              <a:t>if not finding a user return false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  <a:r>
              <a:t>If error we can return an error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For example for the username password strategy we can do the following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  <a:r>
              <a:t>Look for a user with that username (if not return false)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  <a:r>
              <a:t>found a user then verify that the password match and if so return the user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The verify callback will get a done method as last argument and will need to call with error as first argument and the user as the second (or false if authentication failed)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algn="l">
              <a:lnSpc>
                <a:spcPct val="150000"/>
              </a:lnSpc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algn="l">
              <a:lnSpc>
                <a:spcPct val="150000"/>
              </a:lnSpc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Express - passport - 3. Session?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Express - passport - 3. Session?</a:t>
            </a:r>
          </a:p>
        </p:txBody>
      </p:sp>
      <p:sp>
        <p:nvSpPr>
          <p:cNvPr id="281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2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283" name="When adding our authentication we need to decide if we want to persist the user login with a session…"/>
          <p:cNvSpPr txBox="1"/>
          <p:nvPr/>
        </p:nvSpPr>
        <p:spPr>
          <a:xfrm>
            <a:off x="1178620" y="1612075"/>
            <a:ext cx="10693400" cy="13065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When adding our authentication we need to decide if we want to persist the user login with a session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  <a:r>
              <a:t>Can you give example where we would like to persist with a session and an example where we wouldn’t?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To persist to session we have to do the following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  <a:r>
              <a:t>Add express-session middleware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  <a:r>
              <a:t>Add passport.session() middleware after passport.initialize()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  <a:r>
              <a:t>implement passport.serializeUser(function(user, done) { …})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  <a:r>
              <a:t>implement passport.deserializeUser(function(id, done) { … })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algn="l">
              <a:lnSpc>
                <a:spcPct val="150000"/>
              </a:lnSpc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algn="l">
              <a:lnSpc>
                <a:spcPct val="150000"/>
              </a:lnSpc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Express passport - EX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Express passport - EX</a:t>
            </a:r>
          </a:p>
        </p:txBody>
      </p:sp>
      <p:sp>
        <p:nvSpPr>
          <p:cNvPr id="286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7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288" name="For our first ex. we will use passport to authenticate with credentials…"/>
          <p:cNvSpPr txBox="1"/>
          <p:nvPr/>
        </p:nvSpPr>
        <p:spPr>
          <a:xfrm>
            <a:off x="1178620" y="1612075"/>
            <a:ext cx="10693400" cy="14161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For our first ex. we will use passport to authenticate with credentials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the user will provide a username and a password and we will need to authenticate him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We will create an object containing the usernames and password of our users (usually this will reside in the database)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We will connect the proper strategy for the job which is called passport-local and requires a verify callback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We will persist the login to the session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passport-local also required bodyParser installed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algn="l">
              <a:lnSpc>
                <a:spcPct val="150000"/>
              </a:lnSpc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algn="l">
              <a:lnSpc>
                <a:spcPct val="150000"/>
              </a:lnSpc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Express passport - Authentication in REST server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362204">
              <a:defRPr sz="3720">
                <a:solidFill>
                  <a:srgbClr val="E62A59"/>
                </a:solidFill>
              </a:defRPr>
            </a:lvl1pPr>
          </a:lstStyle>
          <a:p>
            <a:pPr/>
            <a:r>
              <a:t>Express passport - Authentication in REST server</a:t>
            </a:r>
          </a:p>
        </p:txBody>
      </p:sp>
      <p:sp>
        <p:nvSpPr>
          <p:cNvPr id="291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2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293" name="For REST server it is common to authenticate using some sort of token authentication…"/>
          <p:cNvSpPr txBox="1"/>
          <p:nvPr/>
        </p:nvSpPr>
        <p:spPr>
          <a:xfrm>
            <a:off x="1178620" y="1612075"/>
            <a:ext cx="10693400" cy="136137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For REST server it is common to authenticate using some sort of token authentication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The user will enter his username and password and upon successful login he will get a token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The token will have to be attached to any subsequent requests the user makes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  <a:r>
              <a:t>The token is usually attach to the request as a header usually the header is called Authorization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This authentication does not require sessions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algn="l">
              <a:lnSpc>
                <a:spcPct val="150000"/>
              </a:lnSpc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algn="l">
              <a:lnSpc>
                <a:spcPct val="150000"/>
              </a:lnSpc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Express passport - JWT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Express passport - JWT</a:t>
            </a:r>
          </a:p>
        </p:txBody>
      </p:sp>
      <p:sp>
        <p:nvSpPr>
          <p:cNvPr id="296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7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298" name="JWT is a popular token authentication standard…"/>
          <p:cNvSpPr txBox="1"/>
          <p:nvPr/>
        </p:nvSpPr>
        <p:spPr>
          <a:xfrm>
            <a:off x="1178620" y="1612075"/>
            <a:ext cx="10693400" cy="15805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JWT is a popular token authentication standard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After user logs in he will recieve a JWT token which he needs to pass in the Authorization header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  <a:r>
              <a:t>Authorization: Bearer &lt;token&gt;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The token is encrypted using a secret, only the one that holds the secret can decrypt the token (the server holds the secret)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The token contains data the can only be viewed by the one who holds the secret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Although it is protected we do not store sensitive information in the token data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We can store information in the token like the user primary key that we can use to grab the user from the database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Let’s examine the JWT structure: </a:t>
            </a:r>
            <a:r>
              <a:rPr u="sng">
                <a:hlinkClick r:id="rId2" invalidUrl="" action="" tgtFrame="" tooltip="" history="1" highlightClick="0" endSnd="0"/>
              </a:rPr>
              <a:t>jwt.io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algn="l">
              <a:lnSpc>
                <a:spcPct val="150000"/>
              </a:lnSpc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algn="l">
              <a:lnSpc>
                <a:spcPct val="150000"/>
              </a:lnSpc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Express passport - JWT - EX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Express passport - JWT - EX</a:t>
            </a:r>
          </a:p>
        </p:txBody>
      </p:sp>
      <p:sp>
        <p:nvSpPr>
          <p:cNvPr id="301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2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303" name="Let’s create a login page that will issue a token on success login…"/>
          <p:cNvSpPr txBox="1"/>
          <p:nvPr/>
        </p:nvSpPr>
        <p:spPr>
          <a:xfrm>
            <a:off x="1178620" y="1612075"/>
            <a:ext cx="10693400" cy="14161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Let’s create a login page that will issue a token on success login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the user can grab that token and send a request to a restricted route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We will use Passport for authentication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We will use passport-jwt strategy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For the login page you can use the username and password strategy we used before (this time we do not require to use sessions)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to create the token we will use the package node-jsonwebtoken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We will add the user id in the payload of the token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algn="l">
              <a:lnSpc>
                <a:spcPct val="150000"/>
              </a:lnSpc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algn="l">
              <a:lnSpc>
                <a:spcPct val="150000"/>
              </a:lnSpc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Express - Authorization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Express - Authorization</a:t>
            </a:r>
          </a:p>
        </p:txBody>
      </p:sp>
      <p:sp>
        <p:nvSpPr>
          <p:cNvPr id="306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7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308" name="The popular way to deal with authorization is by using the roles system…"/>
          <p:cNvSpPr txBox="1"/>
          <p:nvPr/>
        </p:nvSpPr>
        <p:spPr>
          <a:xfrm>
            <a:off x="1178620" y="1612075"/>
            <a:ext cx="10693400" cy="15257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The popular way to deal with authorization is by using the roles system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A role is identified by a string name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A resource is identified by a route with access to data (data is usually matching our database tables)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Every resource has a set of actions that we can preform on the data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  <a:r>
              <a:t>read, write, delete, update…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Each role can perform certain actions on resources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The roles are usually arranged by parent child hierarchy. for example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  <a:r>
              <a:t> Admin - can do everything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  <a:r>
              <a:t>User - can read all users and update only my user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  <a:r>
              <a:t>Guest - can only login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algn="l">
              <a:lnSpc>
                <a:spcPct val="150000"/>
              </a:lnSpc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algn="l">
              <a:lnSpc>
                <a:spcPct val="150000"/>
              </a:lnSpc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Express - Authorization Roles - EX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Express - Authorization Roles - EX</a:t>
            </a:r>
          </a:p>
        </p:txBody>
      </p:sp>
      <p:sp>
        <p:nvSpPr>
          <p:cNvPr id="311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2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313" name="From the previous ex, add a role to every user…"/>
          <p:cNvSpPr txBox="1"/>
          <p:nvPr/>
        </p:nvSpPr>
        <p:spPr>
          <a:xfrm>
            <a:off x="1178620" y="1612075"/>
            <a:ext cx="10693400" cy="108736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From the previous ex, add a role to every user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create a single user with admin role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only the admin can view all the users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all the other users will receive a 403 error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algn="l">
              <a:lnSpc>
                <a:spcPct val="150000"/>
              </a:lnSpc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algn="l">
              <a:lnSpc>
                <a:spcPct val="150000"/>
              </a:lnSpc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Express - Authorization - ACL Authorization in database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315468">
              <a:defRPr sz="3240">
                <a:solidFill>
                  <a:srgbClr val="E62A59"/>
                </a:solidFill>
              </a:defRPr>
            </a:lvl1pPr>
          </a:lstStyle>
          <a:p>
            <a:pPr/>
            <a:r>
              <a:t>Express - Authorization - ACL Authorization in database</a:t>
            </a:r>
          </a:p>
        </p:txBody>
      </p:sp>
      <p:sp>
        <p:nvSpPr>
          <p:cNvPr id="316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7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318" name="When the authorization get’s a bit more complex we will need to save the roles in the database…"/>
          <p:cNvSpPr txBox="1"/>
          <p:nvPr/>
        </p:nvSpPr>
        <p:spPr>
          <a:xfrm>
            <a:off x="1178620" y="1612075"/>
            <a:ext cx="10693400" cy="12517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When the authorization get’s a bit more complex we will need to save the roles in the database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acl is a package that can connect to different databases and help us  persist the roles in the database.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It will also help us manage the roles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create new roles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  <a:r>
              <a:t>create parent child roles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algn="l">
              <a:lnSpc>
                <a:spcPct val="150000"/>
              </a:lnSpc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algn="l">
              <a:lnSpc>
                <a:spcPct val="150000"/>
              </a:lnSpc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Express pattern- Router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Express pattern- Router</a:t>
            </a:r>
          </a:p>
        </p:txBody>
      </p:sp>
      <p:sp>
        <p:nvSpPr>
          <p:cNvPr id="321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2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323" name="You can use Router to split your server application to chunks…"/>
          <p:cNvSpPr txBox="1"/>
          <p:nvPr/>
        </p:nvSpPr>
        <p:spPr>
          <a:xfrm>
            <a:off x="1178620" y="1612075"/>
            <a:ext cx="10693400" cy="15265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  <a:r>
              <a:t>You can use Router to split your server application to chunks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  <a:r>
              <a:t>each chunk you can use </a:t>
            </a:r>
            <a:r>
              <a:rPr>
                <a:solidFill>
                  <a:srgbClr val="E62A59"/>
                </a:solidFill>
              </a:rPr>
              <a:t>router.[METHOD]</a:t>
            </a:r>
            <a:r>
              <a:t> to attach a middleware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  <a:r>
              <a:t>Routers help us split our application to different files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  <a:r>
              <a:t>You connect the Router to the main app with </a:t>
            </a:r>
            <a:r>
              <a:rPr>
                <a:solidFill>
                  <a:srgbClr val="E62A59"/>
                </a:solidFill>
              </a:rPr>
              <a:t>app.use(router)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  <a:r>
              <a:t>It helps to look at the urls of your app to get inspired how to split your app to routers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  <a:r>
              <a:t>For example if you are creating a REST server with the following api’s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  <a:r>
              <a:t>/user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  <a:r>
              <a:t>/user/:id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  <a:r>
              <a:t>/task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  <a:r>
              <a:t>/task/:id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  <a:r>
              <a:t>If those are your urls then consider having 2 Routers one for user and one for task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algn="l">
              <a:lnSpc>
                <a:spcPct val="150000"/>
              </a:lnSpc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algn="l">
              <a:lnSpc>
                <a:spcPct val="150000"/>
              </a:lnSpc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Express architecture - App - EX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Express architecture - App - EX</a:t>
            </a:r>
          </a:p>
        </p:txBody>
      </p:sp>
      <p:sp>
        <p:nvSpPr>
          <p:cNvPr id="134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5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136" name="Building an express app starts with creating an express app…"/>
          <p:cNvSpPr txBox="1"/>
          <p:nvPr/>
        </p:nvSpPr>
        <p:spPr>
          <a:xfrm>
            <a:off x="1178620" y="1612075"/>
            <a:ext cx="10693400" cy="1357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Building an express app starts with creating an express app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An app contains methods to run on each request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Usually we will have one app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The app listens to a certain port for requests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Let’s start by installing express and starting to listen on a port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The app will listen for request and activate certain methods on certain requests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 defTabSz="457200">
              <a:lnSpc>
                <a:spcPct val="150000"/>
              </a:lnSpc>
              <a:defRPr b="0" sz="2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Express pattern- Router - EX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Express pattern- Router - EX</a:t>
            </a:r>
          </a:p>
        </p:txBody>
      </p:sp>
      <p:sp>
        <p:nvSpPr>
          <p:cNvPr id="326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7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328" name="Create a new file user.js that will contain a user router…"/>
          <p:cNvSpPr txBox="1"/>
          <p:nvPr/>
        </p:nvSpPr>
        <p:spPr>
          <a:xfrm>
            <a:off x="1178620" y="1612075"/>
            <a:ext cx="10693400" cy="10502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  <a:r>
              <a:t>Create a new file user.js that will contain a user router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  <a:r>
              <a:t>The user router will define a route to grab list of users and define a route to grab a single user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  <a:r>
              <a:t>Connect that router to the main express app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algn="l">
              <a:lnSpc>
                <a:spcPct val="150000"/>
              </a:lnSpc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algn="l">
              <a:lnSpc>
                <a:spcPct val="150000"/>
              </a:lnSpc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Express app configuration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Express app configuration</a:t>
            </a:r>
          </a:p>
        </p:txBody>
      </p:sp>
      <p:sp>
        <p:nvSpPr>
          <p:cNvPr id="331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2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333" name="Express app configuration determines how our express app will behave…"/>
          <p:cNvSpPr txBox="1"/>
          <p:nvPr/>
        </p:nvSpPr>
        <p:spPr>
          <a:xfrm>
            <a:off x="1178620" y="1612075"/>
            <a:ext cx="10693400" cy="136778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  <a:r>
              <a:t>Express app configuration determines how our express app will behave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  <a:r>
              <a:t>When creating express app we have default configurations set for us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  <a:r>
              <a:t>We can change the configuration using: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  <a:r>
              <a:t>app.set(key, value)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  <a:r>
              <a:t>We can get the value of a configuration: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  <a:r>
              <a:t>app.get(key)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  <a:r>
              <a:t>Few configuration options we will examine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  <a:r>
              <a:t>views - the directory of the application views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  <a:r>
              <a:t>view engine - the view engine to use to render the views</a:t>
            </a:r>
          </a:p>
          <a:p>
            <a:pPr algn="l">
              <a:lnSpc>
                <a:spcPct val="150000"/>
              </a:lnSpc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algn="l">
              <a:lnSpc>
                <a:spcPct val="150000"/>
              </a:lnSpc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algn="l">
              <a:lnSpc>
                <a:spcPct val="150000"/>
              </a:lnSpc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Express Views - Template engine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Express Views - Template engine</a:t>
            </a:r>
          </a:p>
        </p:txBody>
      </p:sp>
      <p:sp>
        <p:nvSpPr>
          <p:cNvPr id="336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7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338" name="We create the views using template engine…"/>
          <p:cNvSpPr txBox="1"/>
          <p:nvPr/>
        </p:nvSpPr>
        <p:spPr>
          <a:xfrm>
            <a:off x="1178620" y="1612075"/>
            <a:ext cx="10693400" cy="16852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  <a:r>
              <a:t>We create the views using template engine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  <a:r>
              <a:t>Template engine convert a text syntax + data to html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  <a:r>
              <a:t>The text syntax will vary between each template engine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  <a:r>
              <a:t>Think about the middleware as our controller and the template engine as our view so our server application turns into a model view controller architecture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  <a:r>
              <a:t>express supports all the popular template engines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  <a:r>
              <a:t>We recommend using 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  <a:r>
              <a:t>1. Pug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  <a:r>
              <a:t>2. Mustache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  <a:r>
              <a:t>In this lesson we will integrate Mustache with express which is html based and easier to learn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  <a:r>
              <a:t>Pug has more built in features but is not html based and has a bit harder learning curve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algn="l">
              <a:lnSpc>
                <a:spcPct val="150000"/>
              </a:lnSpc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algn="l">
              <a:lnSpc>
                <a:spcPct val="150000"/>
              </a:lnSpc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algn="l">
              <a:lnSpc>
                <a:spcPct val="150000"/>
              </a:lnSpc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Express Views - configuration views - EX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38150">
              <a:defRPr sz="4500">
                <a:solidFill>
                  <a:srgbClr val="E62A59"/>
                </a:solidFill>
              </a:defRPr>
            </a:lvl1pPr>
          </a:lstStyle>
          <a:p>
            <a:pPr/>
            <a:r>
              <a:t>Express Views - configuration views - EX</a:t>
            </a:r>
          </a:p>
        </p:txBody>
      </p:sp>
      <p:sp>
        <p:nvSpPr>
          <p:cNvPr id="341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2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343" name="the views configuration need to be set to the directory where you view files will reside…"/>
          <p:cNvSpPr txBox="1"/>
          <p:nvPr/>
        </p:nvSpPr>
        <p:spPr>
          <a:xfrm>
            <a:off x="1178620" y="1612075"/>
            <a:ext cx="10693400" cy="12619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  <a:r>
              <a:t>the views configuration need to be set to the directory where you view files will reside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  <a:r>
              <a:t>the template files will end with </a:t>
            </a:r>
            <a:r>
              <a:rPr>
                <a:solidFill>
                  <a:srgbClr val="E62A59"/>
                </a:solidFill>
              </a:rPr>
              <a:t>mst</a:t>
            </a:r>
            <a:r>
              <a:t> extension 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  <a:r>
              <a:t>EX: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  <a:r>
              <a:t>create a folder called views where  our template files will reside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  <a:r>
              <a:t>point the views configuration to that file.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algn="l">
              <a:lnSpc>
                <a:spcPct val="150000"/>
              </a:lnSpc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algn="l">
              <a:lnSpc>
                <a:spcPct val="150000"/>
              </a:lnSpc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algn="l">
              <a:lnSpc>
                <a:spcPct val="150000"/>
              </a:lnSpc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Express Views - set the view engine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Express Views - set the view engine</a:t>
            </a:r>
          </a:p>
        </p:txBody>
      </p:sp>
      <p:sp>
        <p:nvSpPr>
          <p:cNvPr id="346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7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348" name="you connect a template engine using app.engine(ext, theEngine)…"/>
          <p:cNvSpPr txBox="1"/>
          <p:nvPr/>
        </p:nvSpPr>
        <p:spPr>
          <a:xfrm>
            <a:off x="1178620" y="1612075"/>
            <a:ext cx="10693400" cy="11561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  <a:r>
              <a:t>you connect a template engine using app.engine(ext, theEngine)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  <a:r>
              <a:t>you set the default engine to use using app.set(‘view engine’, ext)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  <a:r>
              <a:t>this will be used when the extension is omitted or different then what is specified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  <a:r>
              <a:t>Install </a:t>
            </a:r>
            <a:r>
              <a:rPr>
                <a:solidFill>
                  <a:srgbClr val="E62A59"/>
                </a:solidFill>
              </a:rPr>
              <a:t>mustache-express</a:t>
            </a:r>
            <a:r>
              <a:t> and set it as the template engine</a:t>
            </a:r>
          </a:p>
          <a:p>
            <a:pPr algn="l">
              <a:lnSpc>
                <a:spcPct val="150000"/>
              </a:lnSpc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algn="l">
              <a:lnSpc>
                <a:spcPct val="150000"/>
              </a:lnSpc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algn="l">
              <a:lnSpc>
                <a:spcPct val="150000"/>
              </a:lnSpc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Express Views - Your first template - EX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49833">
              <a:defRPr sz="4619">
                <a:solidFill>
                  <a:srgbClr val="E62A59"/>
                </a:solidFill>
              </a:defRPr>
            </a:lvl1pPr>
          </a:lstStyle>
          <a:p>
            <a:pPr/>
            <a:r>
              <a:t>Express Views - Your first template - EX</a:t>
            </a:r>
          </a:p>
        </p:txBody>
      </p:sp>
      <p:sp>
        <p:nvSpPr>
          <p:cNvPr id="351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2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353" name="Create your first template index.mst with an hello message…"/>
          <p:cNvSpPr txBox="1"/>
          <p:nvPr/>
        </p:nvSpPr>
        <p:spPr>
          <a:xfrm>
            <a:off x="1178620" y="1612075"/>
            <a:ext cx="10693400" cy="9973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  <a:r>
              <a:t>Create your first template index.mst with an hello message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  <a:r>
              <a:t>Try to pass data between the middleware and the template</a:t>
            </a:r>
          </a:p>
          <a:p>
            <a:pPr algn="l">
              <a:lnSpc>
                <a:spcPct val="150000"/>
              </a:lnSpc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algn="l">
              <a:lnSpc>
                <a:spcPct val="150000"/>
              </a:lnSpc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algn="l">
              <a:lnSpc>
                <a:spcPct val="150000"/>
              </a:lnSpc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Express pattern - Error handling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Express pattern - Error handling</a:t>
            </a:r>
          </a:p>
        </p:txBody>
      </p:sp>
      <p:sp>
        <p:nvSpPr>
          <p:cNvPr id="356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7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358" name="Express already has an error handler that will catch error on sync code…"/>
          <p:cNvSpPr txBox="1"/>
          <p:nvPr/>
        </p:nvSpPr>
        <p:spPr>
          <a:xfrm>
            <a:off x="1178620" y="1612075"/>
            <a:ext cx="10693400" cy="12090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  <a:r>
              <a:t>Express already has an error handler that will catch error on sync code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  <a:r>
              <a:t>On async code we need to transfer the error to the next handler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  <a:r>
              <a:t>By default express will not catch errors in the async code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  <a:r>
              <a:t>you can place error handler by attaching app.use with a function that contains 4 arguments, the first one is the error and the rest is re, res, next</a:t>
            </a:r>
          </a:p>
          <a:p>
            <a:pPr algn="l">
              <a:lnSpc>
                <a:spcPct val="150000"/>
              </a:lnSpc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algn="l">
              <a:lnSpc>
                <a:spcPct val="150000"/>
              </a:lnSpc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algn="l">
              <a:lnSpc>
                <a:spcPct val="150000"/>
              </a:lnSpc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Express Generator - arranging the files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1518">
              <a:defRPr sz="4740">
                <a:solidFill>
                  <a:srgbClr val="E62A59"/>
                </a:solidFill>
              </a:defRPr>
            </a:lvl1pPr>
          </a:lstStyle>
          <a:p>
            <a:pPr/>
            <a:r>
              <a:t>Express Generator - arranging the files</a:t>
            </a:r>
          </a:p>
        </p:txBody>
      </p:sp>
      <p:sp>
        <p:nvSpPr>
          <p:cNvPr id="361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2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363" name="The express generator helps you bootstrap an express project…"/>
          <p:cNvSpPr txBox="1"/>
          <p:nvPr/>
        </p:nvSpPr>
        <p:spPr>
          <a:xfrm>
            <a:off x="1178620" y="1612075"/>
            <a:ext cx="10693400" cy="12090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  <a:r>
              <a:t>The express generator helps you bootstrap an express project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  <a:r>
              <a:t>It will arrange the files in one of the recommended ways to arrange your project files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  <a:r>
              <a:t>It can connect a template engine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  <a:r>
              <a:t>the package </a:t>
            </a:r>
            <a:r>
              <a:rPr>
                <a:solidFill>
                  <a:srgbClr val="E62A59"/>
                </a:solidFill>
              </a:rPr>
              <a:t>express-generator</a:t>
            </a:r>
            <a:r>
              <a:t> is usually installed globaly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  <a:r>
              <a:t>Let’s try and install this package and bootstrap a new application</a:t>
            </a:r>
          </a:p>
          <a:p>
            <a:pPr algn="l">
              <a:lnSpc>
                <a:spcPct val="150000"/>
              </a:lnSpc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algn="l">
              <a:lnSpc>
                <a:spcPct val="150000"/>
              </a:lnSpc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algn="l">
              <a:lnSpc>
                <a:spcPct val="150000"/>
              </a:lnSpc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ummary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67359">
              <a:defRPr sz="4800">
                <a:solidFill>
                  <a:srgbClr val="E62A59"/>
                </a:solidFill>
              </a:defRPr>
            </a:lvl1pPr>
          </a:lstStyle>
          <a:p>
            <a:pPr/>
            <a:r>
              <a:t>Summary</a:t>
            </a:r>
          </a:p>
        </p:txBody>
      </p:sp>
      <p:sp>
        <p:nvSpPr>
          <p:cNvPr id="366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7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368" name="In this lesson we covered the patterns we use on an express application…"/>
          <p:cNvSpPr txBox="1"/>
          <p:nvPr/>
        </p:nvSpPr>
        <p:spPr>
          <a:xfrm>
            <a:off x="1178620" y="1612075"/>
            <a:ext cx="10693400" cy="13148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  <a:r>
              <a:t>In this lesson we covered the patterns we use on an express application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  <a:r>
              <a:t>We took those patterns and solve common server problems like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  <a:r>
              <a:t>Session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  <a:r>
              <a:t>request body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  <a:r>
              <a:t>Authentication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  <a:r>
              <a:t>Authorization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  <a:r>
              <a:t>We also saw how we create view and attach a view engine to our app.</a:t>
            </a:r>
          </a:p>
          <a:p>
            <a:pPr algn="l">
              <a:lnSpc>
                <a:spcPct val="150000"/>
              </a:lnSpc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algn="l">
              <a:lnSpc>
                <a:spcPct val="150000"/>
              </a:lnSpc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algn="l">
              <a:lnSpc>
                <a:spcPct val="150000"/>
              </a:lnSpc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3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Express architecture - Middleware - EX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55675">
              <a:defRPr sz="4680">
                <a:solidFill>
                  <a:srgbClr val="E62A59"/>
                </a:solidFill>
              </a:defRPr>
            </a:lvl1pPr>
          </a:lstStyle>
          <a:p>
            <a:pPr/>
            <a:r>
              <a:t>Express architecture - Middleware - EX</a:t>
            </a:r>
          </a:p>
        </p:txBody>
      </p:sp>
      <p:sp>
        <p:nvSpPr>
          <p:cNvPr id="139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0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141" name="A middleware is a function that will be called on certain requests…"/>
          <p:cNvSpPr txBox="1"/>
          <p:nvPr/>
        </p:nvSpPr>
        <p:spPr>
          <a:xfrm>
            <a:off x="1178620" y="1612075"/>
            <a:ext cx="10693400" cy="1357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A middleware is a function that will be called on certain requests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That function have access to the request, response, next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  <a:r>
              <a:t>request - object containing information about the current request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  <a:r>
              <a:t>response - used to send the response back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  <a:r>
              <a:t>next - used to pass to the next middleware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Add your first middleware, on all get requests, send a response of hello world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 defTabSz="457200">
              <a:lnSpc>
                <a:spcPct val="150000"/>
              </a:lnSpc>
              <a:defRPr b="0" sz="2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Express architecture - Attaching a middleware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385572">
              <a:defRPr sz="3960">
                <a:solidFill>
                  <a:srgbClr val="E62A59"/>
                </a:solidFill>
              </a:defRPr>
            </a:lvl1pPr>
          </a:lstStyle>
          <a:p>
            <a:pPr/>
            <a:r>
              <a:t>Express architecture - Attaching a middleware</a:t>
            </a:r>
          </a:p>
        </p:txBody>
      </p:sp>
      <p:sp>
        <p:nvSpPr>
          <p:cNvPr id="144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5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146" name="Attaching a middleware is used with app.[METHOD] where method can be one of the following:…"/>
          <p:cNvSpPr txBox="1"/>
          <p:nvPr/>
        </p:nvSpPr>
        <p:spPr>
          <a:xfrm>
            <a:off x="1178620" y="1434275"/>
            <a:ext cx="10693400" cy="15711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200"/>
            </a:pPr>
            <a:r>
              <a:t>Attaching a middleware is used with app.[METHOD] where method can be one of the following: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200"/>
            </a:pPr>
            <a:r>
              <a:t>The middleware will work based on the request type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200"/>
            </a:pPr>
            <a:r>
              <a:t>use </a:t>
            </a:r>
          </a:p>
          <a:p>
            <a:pPr lvl="2" marL="1536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200"/>
            </a:pPr>
            <a:r>
              <a:t>used for added behaviour and usually not to deal with routes usually placed at the top</a:t>
            </a:r>
          </a:p>
          <a:p>
            <a:pPr lvl="2" marL="1536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200"/>
            </a:pPr>
            <a:r>
              <a:t>optional path and will match path prefix as well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200"/>
            </a:pPr>
            <a:r>
              <a:t>all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200"/>
            </a:pPr>
            <a:r>
              <a:t>get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200"/>
            </a:pPr>
            <a:r>
              <a:t>post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200"/>
            </a:pPr>
            <a:r>
              <a:t>put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200"/>
            </a:pPr>
            <a:r>
              <a:t>delete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200"/>
            </a:pPr>
            <a:r>
              <a:t>patch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200"/>
            </a:pPr>
            <a:r>
              <a:t>options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200"/>
            </a:pPr>
            <a:r>
              <a:t>head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2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2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2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2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2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200"/>
            </a:pPr>
          </a:p>
          <a:p>
            <a:pPr algn="l" defTabSz="457200">
              <a:lnSpc>
                <a:spcPct val="150000"/>
              </a:lnSpc>
              <a:defRPr b="0" sz="22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2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2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2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2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2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200"/>
            </a:pPr>
          </a:p>
          <a:p>
            <a:pPr algn="l">
              <a:lnSpc>
                <a:spcPct val="150000"/>
              </a:lnSpc>
              <a:defRPr sz="2200"/>
            </a:pPr>
          </a:p>
          <a:p>
            <a:pPr algn="l">
              <a:lnSpc>
                <a:spcPct val="150000"/>
              </a:lnSpc>
              <a:defRPr sz="22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Express architecture - middleware path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55675">
              <a:defRPr sz="4680">
                <a:solidFill>
                  <a:srgbClr val="E62A59"/>
                </a:solidFill>
              </a:defRPr>
            </a:lvl1pPr>
          </a:lstStyle>
          <a:p>
            <a:pPr/>
            <a:r>
              <a:t>Express architecture - middleware path</a:t>
            </a:r>
          </a:p>
        </p:txBody>
      </p:sp>
      <p:sp>
        <p:nvSpPr>
          <p:cNvPr id="149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0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151" name="The first argument of the middleware is the path…"/>
          <p:cNvSpPr txBox="1"/>
          <p:nvPr/>
        </p:nvSpPr>
        <p:spPr>
          <a:xfrm>
            <a:off x="1178620" y="1612075"/>
            <a:ext cx="10693400" cy="17316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The first argument of the middleware is the path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With </a:t>
            </a:r>
            <a:r>
              <a:rPr>
                <a:solidFill>
                  <a:srgbClr val="E62A59"/>
                </a:solidFill>
              </a:rPr>
              <a:t>use</a:t>
            </a:r>
            <a:r>
              <a:t> the default value of the path is “/” which means it will work on all the requests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The match on the not use route methods should match exactly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The path can be:  regular expression or string, or array of strings / regex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path can transfer params in the route (query or fragment do not effect the match)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Express use a library called path-to-regexp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  <a:r>
              <a:t>https://www.npmjs.com/package/path-to-regexp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  <a:r>
              <a:t>Let’s examine some path examples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 defTabSz="457200">
              <a:lnSpc>
                <a:spcPct val="150000"/>
              </a:lnSpc>
              <a:defRPr b="0" sz="27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  <a:p>
            <a:pPr algn="l">
              <a:lnSpc>
                <a:spcPct val="150000"/>
              </a:lnSpc>
              <a:defRPr sz="27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Express architecture - middleware path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55675">
              <a:defRPr sz="4680">
                <a:solidFill>
                  <a:srgbClr val="E62A59"/>
                </a:solidFill>
              </a:defRPr>
            </a:lvl1pPr>
          </a:lstStyle>
          <a:p>
            <a:pPr/>
            <a:r>
              <a:t>Express architecture - middleware path</a:t>
            </a:r>
          </a:p>
        </p:txBody>
      </p:sp>
      <p:sp>
        <p:nvSpPr>
          <p:cNvPr id="154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5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156" name="app.use(‘/user’, …)…"/>
          <p:cNvSpPr txBox="1"/>
          <p:nvPr/>
        </p:nvSpPr>
        <p:spPr>
          <a:xfrm>
            <a:off x="1178620" y="1612075"/>
            <a:ext cx="10693400" cy="1236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500"/>
            </a:pPr>
            <a:r>
              <a:t>app.use(‘/user’, …)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500"/>
            </a:pPr>
            <a:r>
              <a:t>will match /user  or /user/foo/bar/hello/wold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500"/>
            </a:pPr>
            <a:r>
              <a:t>Will not match / or /userhello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500"/>
            </a:pPr>
            <a:r>
              <a:t>app.all(‘/user’, …)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500"/>
            </a:pPr>
            <a:r>
              <a:t>Will match /user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500"/>
            </a:pPr>
            <a:r>
              <a:t>Will not match /user/foo/bar/…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500"/>
            </a:pPr>
            <a:r>
              <a:t>app.get(‘/user/:id’)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500"/>
            </a:pPr>
            <a:r>
              <a:t>will match /user/30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500"/>
            </a:pPr>
            <a:r>
              <a:rPr u="sng">
                <a:hlinkClick r:id="rId2" invalidUrl="" action="" tgtFrame="" tooltip="" history="1" highlightClick="0" endSnd="0"/>
              </a:rPr>
              <a:t>req.params.id</a:t>
            </a:r>
            <a:r>
              <a:t> === ’30’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500"/>
            </a:pPr>
            <a:r>
              <a:t>app.get(‘/user/:id(\\d+)’, …)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500"/>
            </a:pPr>
            <a:r>
              <a:t>will match /user/30 and </a:t>
            </a:r>
            <a:r>
              <a:rPr u="sng">
                <a:hlinkClick r:id="rId2" invalidUrl="" action="" tgtFrame="" tooltip="" history="1" highlightClick="0" endSnd="0"/>
              </a:rPr>
              <a:t>req.params.id</a:t>
            </a:r>
            <a:r>
              <a:t> === ’30’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500"/>
            </a:pPr>
            <a:r>
              <a:t>will not match /user/foo</a:t>
            </a:r>
          </a:p>
          <a:p>
            <a:pPr algn="l" defTabSz="457200">
              <a:lnSpc>
                <a:spcPct val="150000"/>
              </a:lnSpc>
              <a:defRPr b="0" sz="2500">
                <a:solidFill>
                  <a:srgbClr val="6A9955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5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5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5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5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5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500"/>
            </a:pPr>
          </a:p>
          <a:p>
            <a:pPr algn="l">
              <a:lnSpc>
                <a:spcPct val="150000"/>
              </a:lnSpc>
              <a:defRPr sz="2500"/>
            </a:pPr>
          </a:p>
          <a:p>
            <a:pPr algn="l">
              <a:lnSpc>
                <a:spcPct val="150000"/>
              </a:lnSpc>
              <a:defRPr sz="25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Express architecture - middleware path"/>
          <p:cNvSpPr txBox="1"/>
          <p:nvPr>
            <p:ph type="title"/>
          </p:nvPr>
        </p:nvSpPr>
        <p:spPr>
          <a:xfrm>
            <a:off x="952500" y="254000"/>
            <a:ext cx="10888564" cy="829359"/>
          </a:xfrm>
          <a:prstGeom prst="rect">
            <a:avLst/>
          </a:prstGeom>
        </p:spPr>
        <p:txBody>
          <a:bodyPr/>
          <a:lstStyle>
            <a:lvl1pPr algn="l" defTabSz="455675">
              <a:defRPr sz="4680">
                <a:solidFill>
                  <a:srgbClr val="E62A59"/>
                </a:solidFill>
              </a:defRPr>
            </a:lvl1pPr>
          </a:lstStyle>
          <a:p>
            <a:pPr/>
            <a:r>
              <a:t>Express architecture - middleware path</a:t>
            </a:r>
          </a:p>
        </p:txBody>
      </p:sp>
      <p:sp>
        <p:nvSpPr>
          <p:cNvPr id="159" name="Line"/>
          <p:cNvSpPr/>
          <p:nvPr/>
        </p:nvSpPr>
        <p:spPr>
          <a:xfrm>
            <a:off x="1155700" y="1333500"/>
            <a:ext cx="10693400" cy="0"/>
          </a:xfrm>
          <a:prstGeom prst="line">
            <a:avLst/>
          </a:prstGeom>
          <a:ln w="25400">
            <a:solidFill>
              <a:srgbClr val="E62A5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0" name="Copyright: Nerdeez LTD ®"/>
          <p:cNvSpPr txBox="1"/>
          <p:nvPr/>
        </p:nvSpPr>
        <p:spPr>
          <a:xfrm>
            <a:off x="1102309" y="9191028"/>
            <a:ext cx="1069340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400"/>
            </a:lvl1pPr>
          </a:lstStyle>
          <a:p>
            <a:pPr/>
            <a:r>
              <a:t>Copyright: Nerdeez LTD ®</a:t>
            </a:r>
          </a:p>
        </p:txBody>
      </p:sp>
      <p:sp>
        <p:nvSpPr>
          <p:cNvPr id="161" name="app.get(/\/user/)…"/>
          <p:cNvSpPr txBox="1"/>
          <p:nvPr/>
        </p:nvSpPr>
        <p:spPr>
          <a:xfrm>
            <a:off x="1178620" y="1612075"/>
            <a:ext cx="10693400" cy="8434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500"/>
            </a:pPr>
            <a:r>
              <a:t>app.get(/\/user/)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500"/>
            </a:pPr>
            <a:r>
              <a:t>will match /user or /sdfasdf/user/sdfsdf or /sdf/userfasdf</a:t>
            </a: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500"/>
            </a:pPr>
            <a:r>
              <a:t>app.all(‘/user/*’, …)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500"/>
            </a:pPr>
            <a:r>
              <a:t>will match /user/ or /user/foo/bar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500"/>
            </a:pPr>
            <a:r>
              <a:t>will not match /user</a:t>
            </a: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5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500"/>
            </a:pPr>
          </a:p>
          <a:p>
            <a:pPr algn="l">
              <a:lnSpc>
                <a:spcPct val="150000"/>
              </a:lnSpc>
              <a:defRPr sz="25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5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500"/>
            </a:pPr>
          </a:p>
          <a:p>
            <a:pPr lvl="1" marL="10922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•"/>
              <a:defRPr sz="25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5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500"/>
            </a:pPr>
          </a:p>
          <a:p>
            <a:pPr marL="647700" indent="-647700" algn="l">
              <a:lnSpc>
                <a:spcPct val="150000"/>
              </a:lnSpc>
              <a:buClr>
                <a:srgbClr val="E62A59"/>
              </a:buClr>
              <a:buSzPct val="145000"/>
              <a:buChar char="‣"/>
              <a:defRPr sz="25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