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@mihaigeorge.c/web-rest-api-benchmark-on-a-real-life-application-ebb743a5d7a3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2A59"/>
                </a:solidFill>
              </a:defRPr>
            </a:lvl1pPr>
          </a:lstStyle>
          <a:p>
            <a:pPr/>
            <a:r>
              <a:t>Node Introduction</a:t>
            </a:r>
          </a:p>
        </p:txBody>
      </p:sp>
      <p:sp>
        <p:nvSpPr>
          <p:cNvPr id="120" name="Hello world and a bit more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 and a bit more…</a:t>
            </a:r>
          </a:p>
        </p:txBody>
      </p:sp>
      <p:sp>
        <p:nvSpPr>
          <p:cNvPr id="121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at is Node - C++ API’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C++ API’s</a:t>
            </a:r>
          </a:p>
        </p:txBody>
      </p:sp>
      <p:sp>
        <p:nvSpPr>
          <p:cNvPr id="174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75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7" name="node is a combination of JS v8 engine combined with C++ API’s…"/>
          <p:cNvSpPr txBox="1"/>
          <p:nvPr/>
        </p:nvSpPr>
        <p:spPr>
          <a:xfrm>
            <a:off x="1178620" y="1612075"/>
            <a:ext cx="10693400" cy="15445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node is a combination of JS v8 engine combined with C++ API’s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c++ API’s use multithreading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by default node has a thread pool of 4 threads (can be increased if needed)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C++ will utilise those threads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C++ will also use kernel API’s which also run concurently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So although JS is a single threaded it does not mean we are not using multi threading it just mean we have a single Stack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at is Node - Event Loop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Event Loop</a:t>
            </a:r>
          </a:p>
        </p:txBody>
      </p:sp>
      <p:sp>
        <p:nvSpPr>
          <p:cNvPr id="180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8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3" name="Simplifying the event loop - you can look at the event loop as a queue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Simplifying the event loop - you can look at the event loop as a queue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that queue will init when we start the node process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queue will run forever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event loop can push stuff on the stack if the stack is empty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enefits of using nod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Benefits of using node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87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9" name="Let’s go over some of the benefits of using node as our server technology"/>
          <p:cNvSpPr txBox="1"/>
          <p:nvPr/>
        </p:nvSpPr>
        <p:spPr>
          <a:xfrm>
            <a:off x="1178620" y="1612075"/>
            <a:ext cx="10693400" cy="104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go over some of the benefits of using node as our server technology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enefits of using node - performanc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Benefits of using node - performance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93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5" name="https://medium.com/@mihaigeorge.c/web-rest-api-benchmark-on-a-real-life-application-ebb743a5d7a3…"/>
          <p:cNvSpPr txBox="1"/>
          <p:nvPr/>
        </p:nvSpPr>
        <p:spPr>
          <a:xfrm>
            <a:off x="1178620" y="1612075"/>
            <a:ext cx="10693400" cy="1108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rPr u="sng">
                <a:hlinkClick r:id="rId2" invalidUrl="" action="" tgtFrame="" tooltip="" history="1" highlightClick="0" endSnd="0"/>
              </a:rPr>
              <a:t>https://medium.com/@mihaigeorge.c/web-rest-api-benchmark-on-a-real-life-application-ebb743a5d7a3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Node performance is really good especially with tasks like database, networking and file system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enefits of using node - Easy learning curv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03097">
              <a:defRPr sz="4140">
                <a:solidFill>
                  <a:srgbClr val="E62A59"/>
                </a:solidFill>
              </a:defRPr>
            </a:lvl1pPr>
          </a:lstStyle>
          <a:p>
            <a:pPr/>
            <a:r>
              <a:t>Benefits of using node - Easy learning curve</a:t>
            </a:r>
          </a:p>
        </p:txBody>
      </p:sp>
      <p:sp>
        <p:nvSpPr>
          <p:cNvPr id="198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9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1" name="Node is really minimalistic and simple to learn…"/>
          <p:cNvSpPr txBox="1"/>
          <p:nvPr/>
        </p:nvSpPr>
        <p:spPr>
          <a:xfrm>
            <a:off x="1178620" y="1612075"/>
            <a:ext cx="10693400" cy="104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Node is really minimalistic and simple to learn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use of js means an even easier larning curve for frontend web developers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enefits of using node - Cross Platform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Benefits of using node - Cross Platform</a:t>
            </a:r>
          </a:p>
        </p:txBody>
      </p:sp>
      <p:sp>
        <p:nvSpPr>
          <p:cNvPr id="204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05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7" name="Node will run on all the popular OS…"/>
          <p:cNvSpPr txBox="1"/>
          <p:nvPr/>
        </p:nvSpPr>
        <p:spPr>
          <a:xfrm>
            <a:off x="1178620" y="1612075"/>
            <a:ext cx="10693400" cy="983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Node will run on all the popular OS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 need for a server running windows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Benefits of using node - Single Thread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Benefits of using node - Single Thread</a:t>
            </a:r>
          </a:p>
        </p:txBody>
      </p:sp>
      <p:sp>
        <p:nvSpPr>
          <p:cNvPr id="210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1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3" name="We only have one stack trace to deal with which means no multi threading programming…"/>
          <p:cNvSpPr txBox="1"/>
          <p:nvPr/>
        </p:nvSpPr>
        <p:spPr>
          <a:xfrm>
            <a:off x="1178620" y="16120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only have one stack trace to deal with which means no multi threading programming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Still the C++ section is utilizing the thread pool which by default consists of 4 thread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means that we only have to deal with single thread while node will take care of using concurrency 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enefits of using node - Microservice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1518">
              <a:defRPr sz="4740">
                <a:solidFill>
                  <a:srgbClr val="E62A59"/>
                </a:solidFill>
              </a:defRPr>
            </a:lvl1pPr>
          </a:lstStyle>
          <a:p>
            <a:pPr/>
            <a:r>
              <a:t>Benefits of using node - Microservices</a:t>
            </a:r>
          </a:p>
        </p:txBody>
      </p:sp>
      <p:sp>
        <p:nvSpPr>
          <p:cNvPr id="216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17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9" name="Very easy to publish packages…"/>
          <p:cNvSpPr txBox="1"/>
          <p:nvPr/>
        </p:nvSpPr>
        <p:spPr>
          <a:xfrm>
            <a:off x="1178620" y="1612075"/>
            <a:ext cx="10693400" cy="104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Very easy to publish packages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Very easy to use community packages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Very large community developing packages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bugging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Debugging - EX</a:t>
            </a:r>
          </a:p>
        </p:txBody>
      </p:sp>
      <p:sp>
        <p:nvSpPr>
          <p:cNvPr id="222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23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5" name="Let’s try and place a breakpoint in our previous js script…"/>
          <p:cNvSpPr txBox="1"/>
          <p:nvPr/>
        </p:nvSpPr>
        <p:spPr>
          <a:xfrm>
            <a:off x="1178620" y="1612075"/>
            <a:ext cx="10693400" cy="1108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try and place a breakpoint in our previous js script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On the IDE of your choice try to place a breakpoint and run your the script with the debugger.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Node REPL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Node REPL</a:t>
            </a:r>
          </a:p>
        </p:txBody>
      </p:sp>
      <p:sp>
        <p:nvSpPr>
          <p:cNvPr id="228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1" name="We saw that we can use node runtime to run js scripts with the command:…"/>
          <p:cNvSpPr txBox="1"/>
          <p:nvPr/>
        </p:nvSpPr>
        <p:spPr>
          <a:xfrm>
            <a:off x="1178620" y="1612075"/>
            <a:ext cx="10693400" cy="1606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saw that we can use node runtime to run js scripts with the command: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&gt; node &lt;filename&gt;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also activate the runtime by typing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&gt; node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then write js commands and see the result of running those commands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Each command you type is Read then Evaluated then the result is Printed and this process is Looped while the repl is activated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open the REPL and examine how to use this tool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ur goal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Our goals</a:t>
            </a:r>
          </a:p>
        </p:txBody>
      </p:sp>
      <p:sp>
        <p:nvSpPr>
          <p:cNvPr id="124" name="What is node?…"/>
          <p:cNvSpPr txBox="1"/>
          <p:nvPr/>
        </p:nvSpPr>
        <p:spPr>
          <a:xfrm>
            <a:off x="1178620" y="1612075"/>
            <a:ext cx="10693400" cy="1108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What is node?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What are the benefits of using node?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Write our first node program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Debugging our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Learn to use the REPL for faster development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Learn about the different parts of node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25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Node REPL -EX - Hello world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Node REPL -EX - Hello world</a:t>
            </a:r>
          </a:p>
        </p:txBody>
      </p:sp>
      <p:sp>
        <p:nvSpPr>
          <p:cNvPr id="234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35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7" name="Activate the REPL…"/>
          <p:cNvSpPr txBox="1"/>
          <p:nvPr/>
        </p:nvSpPr>
        <p:spPr>
          <a:xfrm>
            <a:off x="1178620" y="1612075"/>
            <a:ext cx="10693400" cy="15445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Activate the REPL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type hello world to the console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notice that hitting the tab key will suggest how to complete the command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type multiple commands by typing: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.editor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after finishing type ctrl + D fo run the commands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save what you type by typing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.save &lt;path-and-filename&gt;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.load &lt;path-and-filename&gt;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Node REPL -TIP - Debug Console REPL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3991">
              <a:defRPr sz="4560">
                <a:solidFill>
                  <a:srgbClr val="E62A59"/>
                </a:solidFill>
              </a:defRPr>
            </a:lvl1pPr>
          </a:lstStyle>
          <a:p>
            <a:pPr/>
            <a:r>
              <a:t>Node REPL -TIP - Debug Console REPL</a:t>
            </a:r>
          </a:p>
        </p:txBody>
      </p:sp>
      <p:sp>
        <p:nvSpPr>
          <p:cNvPr id="240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4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3" name="You can activate the REPL while pausing on a breakpoint…"/>
          <p:cNvSpPr txBox="1"/>
          <p:nvPr/>
        </p:nvSpPr>
        <p:spPr>
          <a:xfrm>
            <a:off x="1178620" y="16120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activate the REPL while pausing on a breakpoint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All the variables will be available in your REPL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write your code and see the result right away which is really comfortable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for multiple lines hit Shift + Enter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ummar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246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247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9" name="This lesson is the entry point for understanding basic concepts in node…"/>
          <p:cNvSpPr txBox="1"/>
          <p:nvPr/>
        </p:nvSpPr>
        <p:spPr>
          <a:xfrm>
            <a:off x="1178620" y="16120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lesson is the entry point for understanding basic concepts in node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started writing simple programs and ran tham with node along with placing breakpoints and understanding how we can use the REPL to help us with our code writing.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JavaScrip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JavaScript</a:t>
            </a:r>
          </a:p>
        </p:txBody>
      </p:sp>
      <p:sp>
        <p:nvSpPr>
          <p:cNvPr id="129" name="Programming language…"/>
          <p:cNvSpPr txBox="1"/>
          <p:nvPr/>
        </p:nvSpPr>
        <p:spPr>
          <a:xfrm>
            <a:off x="1178620" y="1612075"/>
            <a:ext cx="10693400" cy="117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Programming language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Dynamic language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Interpreted. no compiler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Single threaded*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Began as the scripting language of the web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At first only Browsers could run JavaScript now we can use JavaScript to write server applications, mobile apps, desktop apps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30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JavaScript Histor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JavaScript History</a:t>
            </a:r>
          </a:p>
        </p:txBody>
      </p:sp>
      <p:sp>
        <p:nvSpPr>
          <p:cNvPr id="134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35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7" name="First graphical web browser Mosaic was released in 1993…"/>
          <p:cNvSpPr txBox="1"/>
          <p:nvPr/>
        </p:nvSpPr>
        <p:spPr>
          <a:xfrm>
            <a:off x="1178620" y="1612075"/>
            <a:ext cx="10693400" cy="14822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First graphical web browser Mosaic was released in 1993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 1994 Netscape browser was released and took the majority of the bowser market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Netscape wanted the web pages to be more dynamic with the ability to run a programming language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JS prototype was released in May 1995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 1996 JavaScript was given to ECMAScript to define the specification of the language.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latest versions: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ES6 - 2015, ES7 - 2016, ES8 - 2017, ES9 - 2018</a:t>
            </a: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is Nod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EX</a:t>
            </a:r>
          </a:p>
        </p:txBody>
      </p:sp>
      <p:sp>
        <p:nvSpPr>
          <p:cNvPr id="140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4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3" name="JavaScript runtime - can run js files…"/>
          <p:cNvSpPr txBox="1"/>
          <p:nvPr/>
        </p:nvSpPr>
        <p:spPr>
          <a:xfrm>
            <a:off x="1178620" y="16120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JavaScript runtime - can run js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see this in action with a small EX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Install node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 js file that prints hello world to the console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run that script using node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is Nod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EX</a:t>
            </a:r>
          </a:p>
        </p:txBody>
      </p:sp>
      <p:sp>
        <p:nvSpPr>
          <p:cNvPr id="146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47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9" name="Event driven…"/>
          <p:cNvSpPr txBox="1"/>
          <p:nvPr/>
        </p:nvSpPr>
        <p:spPr>
          <a:xfrm>
            <a:off x="1178620" y="16120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Event driven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means it will run our script and that script can subscribe to events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see this in action with a small EX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 js script which use setTimeout to register a callback function that will run after a certain time has passed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Node - Event loop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Event loop</a:t>
            </a:r>
          </a:p>
        </p:txBody>
      </p:sp>
      <p:sp>
        <p:nvSpPr>
          <p:cNvPr id="152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53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5" name="How does node activate our callback with setTimeout after a certain time passed. Did node block everything and waited?…"/>
          <p:cNvSpPr txBox="1"/>
          <p:nvPr/>
        </p:nvSpPr>
        <p:spPr>
          <a:xfrm>
            <a:off x="1178620" y="1612075"/>
            <a:ext cx="10693400" cy="14822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How does node activate our callback with setTimeout after a certain time passed. Did node block everything and waited?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place a console.log after the timer to verify that node did not block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code that is currently running is placed on the Stack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JS is single threaded so we have a single Stack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For async stuff node uses C++ API’s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after the async stuff return it will placed the callback function in a queue called the event loop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is Node - Event loop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Event loop</a:t>
            </a:r>
          </a:p>
        </p:txBody>
      </p:sp>
      <p:sp>
        <p:nvSpPr>
          <p:cNvPr id="158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0" name="Stack"/>
          <p:cNvSpPr/>
          <p:nvPr/>
        </p:nvSpPr>
        <p:spPr>
          <a:xfrm>
            <a:off x="4229100" y="2032000"/>
            <a:ext cx="2911178" cy="4888359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61" name="C++ API"/>
          <p:cNvSpPr/>
          <p:nvPr/>
        </p:nvSpPr>
        <p:spPr>
          <a:xfrm>
            <a:off x="8826500" y="2032000"/>
            <a:ext cx="2911178" cy="488835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C++ API</a:t>
            </a:r>
          </a:p>
        </p:txBody>
      </p:sp>
      <p:sp>
        <p:nvSpPr>
          <p:cNvPr id="162" name="Event Loop"/>
          <p:cNvSpPr/>
          <p:nvPr/>
        </p:nvSpPr>
        <p:spPr>
          <a:xfrm>
            <a:off x="4064000" y="7665800"/>
            <a:ext cx="773807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Event Loop</a:t>
            </a:r>
          </a:p>
        </p:txBody>
      </p:sp>
      <p:sp>
        <p:nvSpPr>
          <p:cNvPr id="163" name="Our code:…"/>
          <p:cNvSpPr txBox="1"/>
          <p:nvPr/>
        </p:nvSpPr>
        <p:spPr>
          <a:xfrm>
            <a:off x="387502" y="2011020"/>
            <a:ext cx="3466796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code:</a:t>
            </a:r>
          </a:p>
          <a:p>
            <a:pPr/>
          </a:p>
          <a:p>
            <a:pPr/>
          </a:p>
          <a:p>
            <a:pPr/>
            <a:r>
              <a:t>setTimeout(exec, 2000)</a:t>
            </a:r>
          </a:p>
        </p:txBody>
      </p:sp>
      <p:sp>
        <p:nvSpPr>
          <p:cNvPr id="164" name="setTimeout"/>
          <p:cNvSpPr/>
          <p:nvPr/>
        </p:nvSpPr>
        <p:spPr>
          <a:xfrm>
            <a:off x="4231977" y="6159587"/>
            <a:ext cx="2905423" cy="7492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setTimeout</a:t>
            </a:r>
          </a:p>
        </p:txBody>
      </p:sp>
      <p:sp>
        <p:nvSpPr>
          <p:cNvPr id="165" name="exec"/>
          <p:cNvSpPr/>
          <p:nvPr/>
        </p:nvSpPr>
        <p:spPr>
          <a:xfrm>
            <a:off x="4229100" y="8238900"/>
            <a:ext cx="1270000" cy="55339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53516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  <p:bldP build="whole" bldLvl="1" animBg="1" rev="0" advAuto="0" spid="165" grpId="4"/>
      <p:bldP build="whole" bldLvl="1" animBg="1" rev="0" advAuto="0" spid="16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 is Node - Stack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Node - Stack</a:t>
            </a:r>
          </a:p>
        </p:txBody>
      </p:sp>
      <p:sp>
        <p:nvSpPr>
          <p:cNvPr id="168" name="Text"/>
          <p:cNvSpPr txBox="1"/>
          <p:nvPr/>
        </p:nvSpPr>
        <p:spPr>
          <a:xfrm>
            <a:off x="1178620" y="1612075"/>
            <a:ext cx="10693400" cy="733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  <p:sp>
        <p:nvSpPr>
          <p:cNvPr id="16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1" name="We have a single stack…"/>
          <p:cNvSpPr txBox="1"/>
          <p:nvPr/>
        </p:nvSpPr>
        <p:spPr>
          <a:xfrm>
            <a:off x="1178620" y="1612075"/>
            <a:ext cx="10693400" cy="117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have a single stack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Code we run is in a frame along with all the variables values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event loop can not push stuff to the stack if the stack is not empty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