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registry.npmjs.org"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registry.npmjs.org"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Node Modules"/>
          <p:cNvSpPr txBox="1"/>
          <p:nvPr>
            <p:ph type="ctrTitle"/>
          </p:nvPr>
        </p:nvSpPr>
        <p:spPr>
          <a:prstGeom prst="rect">
            <a:avLst/>
          </a:prstGeom>
        </p:spPr>
        <p:txBody>
          <a:bodyPr/>
          <a:lstStyle>
            <a:lvl1pPr>
              <a:defRPr>
                <a:solidFill>
                  <a:srgbClr val="E62A59"/>
                </a:solidFill>
              </a:defRPr>
            </a:lvl1pPr>
          </a:lstStyle>
          <a:p>
            <a:pPr/>
            <a:r>
              <a:t>Node Modules</a:t>
            </a:r>
          </a:p>
        </p:txBody>
      </p:sp>
      <p:sp>
        <p:nvSpPr>
          <p:cNvPr id="120" name="Be Modular"/>
          <p:cNvSpPr txBox="1"/>
          <p:nvPr>
            <p:ph type="subTitle" sz="quarter" idx="1"/>
          </p:nvPr>
        </p:nvSpPr>
        <p:spPr>
          <a:prstGeom prst="rect">
            <a:avLst/>
          </a:prstGeom>
        </p:spPr>
        <p:txBody>
          <a:bodyPr/>
          <a:lstStyle/>
          <a:p>
            <a:pPr/>
            <a:r>
              <a:t>Be Modular</a:t>
            </a:r>
          </a:p>
        </p:txBody>
      </p:sp>
      <p:sp>
        <p:nvSpPr>
          <p:cNvPr id="12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nstall package - Proble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Install package - Problem</a:t>
            </a:r>
          </a:p>
        </p:txBody>
      </p:sp>
      <p:sp>
        <p:nvSpPr>
          <p:cNvPr id="164" name="The node_modules folder is not pushed to SVN this means that if a team member clones our code and runs it he will get an error that lodash package is not found…"/>
          <p:cNvSpPr txBox="1"/>
          <p:nvPr/>
        </p:nvSpPr>
        <p:spPr>
          <a:xfrm>
            <a:off x="1178620" y="1612075"/>
            <a:ext cx="10693400" cy="15955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The </a:t>
            </a:r>
            <a:r>
              <a:rPr>
                <a:solidFill>
                  <a:srgbClr val="E62A59"/>
                </a:solidFill>
              </a:rPr>
              <a:t>node_modules</a:t>
            </a:r>
            <a:r>
              <a:t> folder is not pushed to SVN this means that if a team member clones our code and runs it he will get an error that </a:t>
            </a:r>
            <a:r>
              <a:rPr>
                <a:solidFill>
                  <a:srgbClr val="E62A59"/>
                </a:solidFill>
              </a:rPr>
              <a:t>lodash</a:t>
            </a:r>
            <a:r>
              <a:t> package is not found</a:t>
            </a:r>
          </a:p>
          <a:p>
            <a:pPr marL="647700" indent="-647700" algn="l">
              <a:lnSpc>
                <a:spcPct val="150000"/>
              </a:lnSpc>
              <a:buClr>
                <a:srgbClr val="E62A59"/>
              </a:buClr>
              <a:buSzPct val="145000"/>
              <a:buChar char="‣"/>
              <a:defRPr sz="2500"/>
            </a:pPr>
            <a:r>
              <a:t>We want the packages and versions we installed to be written and when another team member clones the project that all the packages written in that file will be installed</a:t>
            </a:r>
          </a:p>
          <a:p>
            <a:pPr marL="647700" indent="-647700" algn="l">
              <a:lnSpc>
                <a:spcPct val="150000"/>
              </a:lnSpc>
              <a:buClr>
                <a:srgbClr val="E62A59"/>
              </a:buClr>
              <a:buSzPct val="145000"/>
              <a:buChar char="‣"/>
              <a:defRPr sz="2500"/>
            </a:pPr>
            <a:r>
              <a:t>The information about our project and the dependencies of the project is written in the file </a:t>
            </a:r>
            <a:r>
              <a:rPr>
                <a:solidFill>
                  <a:srgbClr val="E62A59"/>
                </a:solidFill>
              </a:rPr>
              <a:t>package.json</a:t>
            </a:r>
            <a:endParaRPr>
              <a:solidFill>
                <a:srgbClr val="E62A59"/>
              </a:solidFill>
            </a:endParaRPr>
          </a:p>
          <a:p>
            <a:pPr marL="647700" indent="-647700" algn="l">
              <a:lnSpc>
                <a:spcPct val="150000"/>
              </a:lnSpc>
              <a:buClr>
                <a:srgbClr val="E62A59"/>
              </a:buClr>
              <a:buSzPct val="145000"/>
              <a:buChar char="‣"/>
              <a:defRPr sz="2500"/>
            </a:pPr>
            <a:r>
              <a:t>npm can help us generate that file with the command </a:t>
            </a:r>
          </a:p>
          <a:p>
            <a:pPr lvl="1" marL="1092200" indent="-647700" algn="l">
              <a:lnSpc>
                <a:spcPct val="150000"/>
              </a:lnSpc>
              <a:buClr>
                <a:srgbClr val="E62A59"/>
              </a:buClr>
              <a:buSzPct val="145000"/>
              <a:buChar char="•"/>
              <a:defRPr sz="2500">
                <a:solidFill>
                  <a:srgbClr val="E62A59"/>
                </a:solidFill>
              </a:defRPr>
            </a:pPr>
            <a:r>
              <a:t>&gt; npm init</a:t>
            </a:r>
          </a:p>
          <a:p>
            <a:pPr marL="647700" indent="-647700" algn="l">
              <a:lnSpc>
                <a:spcPct val="150000"/>
              </a:lnSpc>
              <a:buClr>
                <a:srgbClr val="E62A59"/>
              </a:buClr>
              <a:buSzPct val="145000"/>
              <a:buChar char="‣"/>
              <a:defRPr sz="2500"/>
            </a:pPr>
            <a:r>
              <a:t>So when a team member sees a </a:t>
            </a:r>
            <a:r>
              <a:rPr>
                <a:solidFill>
                  <a:srgbClr val="E62A59"/>
                </a:solidFill>
              </a:rPr>
              <a:t>package.json</a:t>
            </a:r>
            <a:r>
              <a:t> file he can install all the packages with the command</a:t>
            </a:r>
          </a:p>
          <a:p>
            <a:pPr lvl="1" marL="1092200" indent="-647700" algn="l">
              <a:lnSpc>
                <a:spcPct val="150000"/>
              </a:lnSpc>
              <a:buClr>
                <a:srgbClr val="E62A59"/>
              </a:buClr>
              <a:buSzPct val="145000"/>
              <a:buChar char="•"/>
              <a:defRPr sz="2500">
                <a:solidFill>
                  <a:srgbClr val="E62A59"/>
                </a:solidFill>
              </a:defRPr>
            </a:pPr>
            <a:r>
              <a:t>&gt; npm install</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6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6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package.json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package.json - EX</a:t>
            </a:r>
          </a:p>
        </p:txBody>
      </p:sp>
      <p:sp>
        <p:nvSpPr>
          <p:cNvPr id="169" name="Using the npm init command, create a package.json…"/>
          <p:cNvSpPr txBox="1"/>
          <p:nvPr/>
        </p:nvSpPr>
        <p:spPr>
          <a:xfrm>
            <a:off x="1178620" y="1612075"/>
            <a:ext cx="10693400" cy="107394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500"/>
            </a:pPr>
            <a:r>
              <a:t>Using the npm init command, create a package.json</a:t>
            </a:r>
          </a:p>
          <a:p>
            <a:pPr marL="647700" indent="-647700" algn="l">
              <a:lnSpc>
                <a:spcPct val="150000"/>
              </a:lnSpc>
              <a:buClr>
                <a:srgbClr val="E62A59"/>
              </a:buClr>
              <a:buSzPct val="145000"/>
              <a:buChar char="‣"/>
              <a:defRPr sz="2500"/>
            </a:pPr>
            <a:r>
              <a:t>install the lodash package</a:t>
            </a:r>
          </a:p>
          <a:p>
            <a:pPr marL="647700" indent="-647700" algn="l">
              <a:lnSpc>
                <a:spcPct val="150000"/>
              </a:lnSpc>
              <a:buClr>
                <a:srgbClr val="E62A59"/>
              </a:buClr>
              <a:buSzPct val="145000"/>
              <a:buChar char="‣"/>
              <a:defRPr sz="2500"/>
            </a:pPr>
            <a:r>
              <a:t>this should modify the dependencies in the package.json</a:t>
            </a:r>
          </a:p>
          <a:p>
            <a:pPr marL="647700" indent="-647700" algn="l">
              <a:lnSpc>
                <a:spcPct val="150000"/>
              </a:lnSpc>
              <a:buClr>
                <a:srgbClr val="E62A59"/>
              </a:buClr>
              <a:buSzPct val="145000"/>
              <a:buChar char="‣"/>
              <a:defRPr sz="2500"/>
            </a:pPr>
            <a:r>
              <a:t>delete the node_modules folder</a:t>
            </a:r>
          </a:p>
          <a:p>
            <a:pPr marL="647700" indent="-647700" algn="l">
              <a:lnSpc>
                <a:spcPct val="150000"/>
              </a:lnSpc>
              <a:buClr>
                <a:srgbClr val="E62A59"/>
              </a:buClr>
              <a:buSzPct val="145000"/>
              <a:buChar char="‣"/>
              <a:defRPr sz="2500"/>
            </a:pPr>
            <a:r>
              <a:t>run npm install and make sure the lodash package is still there</a:t>
            </a:r>
          </a:p>
          <a:p>
            <a:pPr marL="647700" indent="-647700" algn="l">
              <a:lnSpc>
                <a:spcPct val="150000"/>
              </a:lnSpc>
              <a:buClr>
                <a:srgbClr val="E62A59"/>
              </a:buClr>
              <a:buSzPct val="145000"/>
              <a:buChar char="‣"/>
              <a:defRPr sz="2500">
                <a:solidFill>
                  <a:srgbClr val="E62A59"/>
                </a:solidFill>
              </a:defRPr>
            </a:pPr>
            <a:r>
              <a:t>Every local package we install has to be written in package.json</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7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7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ackage.json - dependencies devDependencies"/>
          <p:cNvSpPr txBox="1"/>
          <p:nvPr>
            <p:ph type="title"/>
          </p:nvPr>
        </p:nvSpPr>
        <p:spPr>
          <a:xfrm>
            <a:off x="952500" y="254000"/>
            <a:ext cx="10888564" cy="829359"/>
          </a:xfrm>
          <a:prstGeom prst="rect">
            <a:avLst/>
          </a:prstGeom>
        </p:spPr>
        <p:txBody>
          <a:bodyPr/>
          <a:lstStyle>
            <a:lvl1pPr algn="l" defTabSz="368045">
              <a:defRPr sz="3780">
                <a:solidFill>
                  <a:srgbClr val="E62A59"/>
                </a:solidFill>
              </a:defRPr>
            </a:lvl1pPr>
          </a:lstStyle>
          <a:p>
            <a:pPr/>
            <a:r>
              <a:t>package.json - dependencies devDependencies</a:t>
            </a:r>
          </a:p>
        </p:txBody>
      </p:sp>
      <p:sp>
        <p:nvSpPr>
          <p:cNvPr id="174" name="There is different kinds of dependencies we can have on a package…"/>
          <p:cNvSpPr txBox="1"/>
          <p:nvPr/>
        </p:nvSpPr>
        <p:spPr>
          <a:xfrm>
            <a:off x="1178620" y="1612075"/>
            <a:ext cx="10693400" cy="104564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There is different kinds of dependencies we can have on a package</a:t>
            </a:r>
          </a:p>
          <a:p>
            <a:pPr lvl="1" marL="1092200" indent="-647700" algn="l">
              <a:lnSpc>
                <a:spcPct val="150000"/>
              </a:lnSpc>
              <a:buClr>
                <a:srgbClr val="E62A59"/>
              </a:buClr>
              <a:buSzPct val="145000"/>
              <a:buChar char="•"/>
              <a:defRPr sz="2700"/>
            </a:pPr>
            <a:r>
              <a:t>dependencies (—save)</a:t>
            </a:r>
          </a:p>
          <a:p>
            <a:pPr lvl="1" marL="1092200" indent="-647700" algn="l">
              <a:lnSpc>
                <a:spcPct val="150000"/>
              </a:lnSpc>
              <a:buClr>
                <a:srgbClr val="E62A59"/>
              </a:buClr>
              <a:buSzPct val="145000"/>
              <a:buChar char="•"/>
              <a:defRPr sz="2700"/>
            </a:pPr>
            <a:r>
              <a:t>devDependencies (-D)</a:t>
            </a:r>
          </a:p>
          <a:p>
            <a:pPr lvl="1" marL="1092200" indent="-647700" algn="l">
              <a:lnSpc>
                <a:spcPct val="150000"/>
              </a:lnSpc>
              <a:buClr>
                <a:srgbClr val="E62A59"/>
              </a:buClr>
              <a:buSzPct val="145000"/>
              <a:buChar char="•"/>
              <a:defRPr sz="2700"/>
            </a:pPr>
            <a:r>
              <a:t>peerDependencies</a:t>
            </a:r>
          </a:p>
          <a:p>
            <a:pPr lvl="1" marL="1092200" indent="-647700" algn="l">
              <a:lnSpc>
                <a:spcPct val="150000"/>
              </a:lnSpc>
              <a:buClr>
                <a:srgbClr val="E62A59"/>
              </a:buClr>
              <a:buSzPct val="145000"/>
              <a:buChar char="•"/>
              <a:defRPr sz="2700"/>
            </a:pPr>
            <a:r>
              <a:t>optionalDependencies (—save-optional)</a:t>
            </a: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7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7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Building our own packag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Building our own package</a:t>
            </a:r>
          </a:p>
        </p:txBody>
      </p:sp>
      <p:sp>
        <p:nvSpPr>
          <p:cNvPr id="179" name="Our package will contain a single module…"/>
          <p:cNvSpPr txBox="1"/>
          <p:nvPr/>
        </p:nvSpPr>
        <p:spPr>
          <a:xfrm>
            <a:off x="1178620" y="1612075"/>
            <a:ext cx="10693400" cy="12327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Our package will contain a single module</a:t>
            </a:r>
          </a:p>
          <a:p>
            <a:pPr marL="647700" indent="-647700" algn="l">
              <a:lnSpc>
                <a:spcPct val="150000"/>
              </a:lnSpc>
              <a:buClr>
                <a:srgbClr val="E62A59"/>
              </a:buClr>
              <a:buSzPct val="145000"/>
              <a:buChar char="‣"/>
              <a:defRPr sz="2700"/>
            </a:pPr>
            <a:r>
              <a:t>Our module will export a function that prints hello world on the screen</a:t>
            </a:r>
          </a:p>
          <a:p>
            <a:pPr marL="647700" indent="-647700" algn="l">
              <a:lnSpc>
                <a:spcPct val="150000"/>
              </a:lnSpc>
              <a:buClr>
                <a:srgbClr val="E62A59"/>
              </a:buClr>
              <a:buSzPct val="145000"/>
              <a:buChar char="‣"/>
              <a:defRPr sz="2700"/>
            </a:pPr>
            <a:r>
              <a:t>the main key in the package.json determines the entry point and if non is written it will default to index.js</a:t>
            </a:r>
          </a:p>
          <a:p>
            <a:pPr marL="647700" indent="-647700" algn="l">
              <a:lnSpc>
                <a:spcPct val="150000"/>
              </a:lnSpc>
              <a:buClr>
                <a:srgbClr val="E62A59"/>
              </a:buClr>
              <a:buSzPct val="145000"/>
              <a:buChar char="‣"/>
              <a:defRPr sz="2700"/>
            </a:pPr>
            <a:r>
              <a:t>after our package is complete we can publish it with</a:t>
            </a:r>
          </a:p>
          <a:p>
            <a:pPr lvl="1" marL="1092200" indent="-647700" algn="l">
              <a:lnSpc>
                <a:spcPct val="150000"/>
              </a:lnSpc>
              <a:buClr>
                <a:srgbClr val="E62A59"/>
              </a:buClr>
              <a:buSzPct val="145000"/>
              <a:buChar char="•"/>
              <a:defRPr sz="2700"/>
            </a:pPr>
            <a:r>
              <a:t>&gt; npm publish</a:t>
            </a:r>
          </a:p>
          <a:p>
            <a:pPr lvl="1" marL="1092200" indent="-647700" algn="l">
              <a:lnSpc>
                <a:spcPct val="150000"/>
              </a:lnSpc>
              <a:buClr>
                <a:srgbClr val="E62A59"/>
              </a:buClr>
              <a:buSzPct val="145000"/>
              <a:buChar char="•"/>
              <a:defRPr sz="2700"/>
            </a:pPr>
            <a:r>
              <a:t>to do this you have to login first with &gt; npm login</a:t>
            </a:r>
          </a:p>
          <a:p>
            <a:pPr lvl="1" marL="1092200" indent="-647700" algn="l">
              <a:lnSpc>
                <a:spcPct val="150000"/>
              </a:lnSpc>
              <a:buClr>
                <a:srgbClr val="E62A59"/>
              </a:buClr>
              <a:buSzPct val="145000"/>
              <a:buChar char="•"/>
              <a:defRPr sz="2700"/>
            </a:pPr>
            <a:r>
              <a:t>to login you will have to create an account in npm</a:t>
            </a: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8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Building our own package - module wrapper"/>
          <p:cNvSpPr txBox="1"/>
          <p:nvPr>
            <p:ph type="title"/>
          </p:nvPr>
        </p:nvSpPr>
        <p:spPr>
          <a:xfrm>
            <a:off x="952500" y="254000"/>
            <a:ext cx="10888564" cy="829359"/>
          </a:xfrm>
          <a:prstGeom prst="rect">
            <a:avLst/>
          </a:prstGeom>
        </p:spPr>
        <p:txBody>
          <a:bodyPr/>
          <a:lstStyle>
            <a:lvl1pPr algn="l" defTabSz="397256">
              <a:defRPr sz="4080">
                <a:solidFill>
                  <a:srgbClr val="E62A59"/>
                </a:solidFill>
              </a:defRPr>
            </a:lvl1pPr>
          </a:lstStyle>
          <a:p>
            <a:pPr/>
            <a:r>
              <a:t>Building our own package - module wrapper</a:t>
            </a:r>
          </a:p>
        </p:txBody>
      </p:sp>
      <p:sp>
        <p:nvSpPr>
          <p:cNvPr id="184" name="Before we start building our package we have to understand how node import mechanism works…"/>
          <p:cNvSpPr txBox="1"/>
          <p:nvPr/>
        </p:nvSpPr>
        <p:spPr>
          <a:xfrm>
            <a:off x="1178620" y="1612075"/>
            <a:ext cx="10693400" cy="13725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Before we start building our package we have to understand how node import mechanism works</a:t>
            </a:r>
          </a:p>
          <a:p>
            <a:pPr marL="647700" indent="-647700" algn="l">
              <a:lnSpc>
                <a:spcPct val="150000"/>
              </a:lnSpc>
              <a:buClr>
                <a:srgbClr val="E62A59"/>
              </a:buClr>
              <a:buSzPct val="145000"/>
              <a:buChar char="‣"/>
            </a:pPr>
            <a:r>
              <a:t>We mentioned that every file node considers as a module</a:t>
            </a:r>
          </a:p>
          <a:p>
            <a:pPr marL="647700" indent="-647700" algn="l">
              <a:lnSpc>
                <a:spcPct val="150000"/>
              </a:lnSpc>
              <a:buClr>
                <a:srgbClr val="E62A59"/>
              </a:buClr>
              <a:buSzPct val="145000"/>
              <a:buChar char="‣"/>
            </a:pPr>
            <a:r>
              <a:t>node wraps each file with a function</a:t>
            </a:r>
          </a:p>
          <a:p>
            <a:pPr marL="647700" indent="-647700" algn="l">
              <a:lnSpc>
                <a:spcPct val="150000"/>
              </a:lnSpc>
              <a:buClr>
                <a:srgbClr val="E62A59"/>
              </a:buClr>
              <a:buSzPct val="145000"/>
              <a:buChar char="‣"/>
            </a:pPr>
            <a:r>
              <a:t>The function has the following signature:</a:t>
            </a:r>
          </a:p>
          <a:p>
            <a:pPr lvl="1" marL="1092200" indent="-647700" algn="l">
              <a:lnSpc>
                <a:spcPct val="150000"/>
              </a:lnSpc>
              <a:buClr>
                <a:srgbClr val="E62A59"/>
              </a:buClr>
              <a:buSzPct val="145000"/>
              <a:buChar char="•"/>
              <a:defRPr>
                <a:solidFill>
                  <a:srgbClr val="E62A59"/>
                </a:solidFill>
              </a:defRPr>
            </a:pPr>
            <a:r>
              <a:t>&gt; function(exports, require, module, __filename, __dirname)</a:t>
            </a:r>
          </a:p>
          <a:p>
            <a:pPr lvl="1" marL="1092200" indent="-647700" algn="l">
              <a:lnSpc>
                <a:spcPct val="150000"/>
              </a:lnSpc>
              <a:buClr>
                <a:srgbClr val="E62A59"/>
              </a:buClr>
              <a:buSzPct val="145000"/>
              <a:buChar char="•"/>
            </a:pPr>
            <a:r>
              <a:t>exports === module.exports - contains an object that will be exposed to whomever requires this module</a:t>
            </a:r>
          </a:p>
          <a:p>
            <a:pPr lvl="1" marL="1092200" indent="-647700" algn="l">
              <a:lnSpc>
                <a:spcPct val="150000"/>
              </a:lnSpc>
              <a:buClr>
                <a:srgbClr val="E62A59"/>
              </a:buClr>
              <a:buSzPct val="145000"/>
              <a:buChar char="•"/>
            </a:pPr>
            <a:r>
              <a:t>require - used for importing module</a:t>
            </a:r>
          </a:p>
          <a:p>
            <a:pPr lvl="1" marL="1092200" indent="-647700" algn="l">
              <a:lnSpc>
                <a:spcPct val="150000"/>
              </a:lnSpc>
              <a:buClr>
                <a:srgbClr val="E62A59"/>
              </a:buClr>
              <a:buSzPct val="145000"/>
              <a:buChar char="•"/>
            </a:pPr>
            <a:r>
              <a:t>module - contains the module object</a:t>
            </a:r>
          </a:p>
          <a:p>
            <a:pPr lvl="1" marL="1092200" indent="-647700" algn="l">
              <a:lnSpc>
                <a:spcPct val="150000"/>
              </a:lnSpc>
              <a:buClr>
                <a:srgbClr val="E62A59"/>
              </a:buClr>
              <a:buSzPct val="145000"/>
              <a:buChar char="•"/>
            </a:pPr>
            <a:r>
              <a:t>__filename - the name of the file of the module</a:t>
            </a:r>
          </a:p>
          <a:p>
            <a:pPr lvl="1" marL="1092200" indent="-647700" algn="l">
              <a:lnSpc>
                <a:spcPct val="150000"/>
              </a:lnSpc>
              <a:buClr>
                <a:srgbClr val="E62A59"/>
              </a:buClr>
              <a:buSzPct val="145000"/>
              <a:buChar char="•"/>
            </a:pPr>
            <a:r>
              <a:t>__dirname - absolute directory of the module</a:t>
            </a:r>
          </a:p>
          <a:p>
            <a:pPr marL="647700" indent="-647700" algn="l">
              <a:lnSpc>
                <a:spcPct val="150000"/>
              </a:lnSpc>
              <a:buClr>
                <a:srgbClr val="E62A59"/>
              </a:buClr>
              <a:buSzPct val="145000"/>
              <a:buChar char="‣"/>
            </a:pPr>
            <a:r>
              <a:t>This means that all our variables will be private to the module</a:t>
            </a: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8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8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Our Package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Our Package - EX</a:t>
            </a:r>
          </a:p>
        </p:txBody>
      </p:sp>
      <p:sp>
        <p:nvSpPr>
          <p:cNvPr id="189" name="Now that we know how node is wrapping each module with a function, we can write our package and our module.…"/>
          <p:cNvSpPr txBox="1"/>
          <p:nvPr/>
        </p:nvSpPr>
        <p:spPr>
          <a:xfrm>
            <a:off x="1178620" y="1612075"/>
            <a:ext cx="10693400" cy="8793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Now that we know how node is wrapping each module with a function, we can write our package and our module.</a:t>
            </a:r>
          </a:p>
          <a:p>
            <a:pPr marL="647700" indent="-647700" algn="l">
              <a:lnSpc>
                <a:spcPct val="150000"/>
              </a:lnSpc>
              <a:buClr>
                <a:srgbClr val="E62A59"/>
              </a:buClr>
              <a:buSzPct val="145000"/>
              <a:buChar char="‣"/>
            </a:pPr>
            <a:r>
              <a:t>We can use the exports object to expose our hello world function</a:t>
            </a:r>
          </a:p>
          <a:p>
            <a:pPr marL="647700" indent="-647700" algn="l">
              <a:lnSpc>
                <a:spcPct val="150000"/>
              </a:lnSpc>
              <a:buClr>
                <a:srgbClr val="E62A59"/>
              </a:buClr>
              <a:buSzPct val="145000"/>
              <a:buChar char="‣"/>
            </a:pPr>
            <a:r>
              <a:t>try to require our module and use the function we just wrote</a:t>
            </a: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9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dvanced NP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Advanced NPM</a:t>
            </a:r>
          </a:p>
        </p:txBody>
      </p:sp>
      <p:sp>
        <p:nvSpPr>
          <p:cNvPr id="194" name="Understanding NPM and feeling comfortable working with it is a key ingredient for code reuse and micro service architecture…"/>
          <p:cNvSpPr txBox="1"/>
          <p:nvPr/>
        </p:nvSpPr>
        <p:spPr>
          <a:xfrm>
            <a:off x="1178620" y="1612075"/>
            <a:ext cx="10693400" cy="98891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Understanding NPM and feeling comfortable working with it is a key ingredient for code reuse and micro service architecture</a:t>
            </a:r>
          </a:p>
          <a:p>
            <a:pPr marL="647700" indent="-647700" algn="l">
              <a:lnSpc>
                <a:spcPct val="150000"/>
              </a:lnSpc>
              <a:buClr>
                <a:srgbClr val="E62A59"/>
              </a:buClr>
              <a:buSzPct val="145000"/>
              <a:buChar char="‣"/>
            </a:pPr>
            <a:r>
              <a:t>We have to understand proper professional way of working with this tool as an organisation</a:t>
            </a:r>
          </a:p>
          <a:p>
            <a:pPr marL="647700" indent="-647700" algn="l">
              <a:lnSpc>
                <a:spcPct val="150000"/>
              </a:lnSpc>
              <a:buClr>
                <a:srgbClr val="E62A59"/>
              </a:buClr>
              <a:buSzPct val="145000"/>
              <a:buChar char="‣"/>
            </a:pPr>
            <a:r>
              <a:t>The following section will describe advanced features of npm and usage tips for larger development teams</a:t>
            </a: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9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9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NPM registry"/>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NPM registry</a:t>
            </a:r>
          </a:p>
        </p:txBody>
      </p:sp>
      <p:sp>
        <p:nvSpPr>
          <p:cNvPr id="199" name="NPM registry is a REST server containing information about the packages…"/>
          <p:cNvSpPr txBox="1"/>
          <p:nvPr/>
        </p:nvSpPr>
        <p:spPr>
          <a:xfrm>
            <a:off x="1178620" y="1612075"/>
            <a:ext cx="10693400" cy="13725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NPM registry is a REST server containing information about the packages</a:t>
            </a:r>
          </a:p>
          <a:p>
            <a:pPr marL="647700" indent="-647700" algn="l">
              <a:lnSpc>
                <a:spcPct val="150000"/>
              </a:lnSpc>
              <a:buClr>
                <a:srgbClr val="E62A59"/>
              </a:buClr>
              <a:buSzPct val="145000"/>
              <a:buChar char="‣"/>
            </a:pPr>
            <a:r>
              <a:t>When we install a package the package is identified by the name of the package and a version</a:t>
            </a:r>
          </a:p>
          <a:p>
            <a:pPr marL="647700" indent="-647700" algn="l">
              <a:lnSpc>
                <a:spcPct val="150000"/>
              </a:lnSpc>
              <a:buClr>
                <a:srgbClr val="E62A59"/>
              </a:buClr>
              <a:buSzPct val="145000"/>
              <a:buChar char="‣"/>
            </a:pPr>
            <a:r>
              <a:t>When we install a package npm will send a request to the registry and will ask information about the package and version</a:t>
            </a:r>
          </a:p>
          <a:p>
            <a:pPr marL="647700" indent="-647700" algn="l">
              <a:lnSpc>
                <a:spcPct val="150000"/>
              </a:lnSpc>
              <a:buClr>
                <a:srgbClr val="E62A59"/>
              </a:buClr>
              <a:buSzPct val="145000"/>
              <a:buChar char="‣"/>
            </a:pPr>
            <a:r>
              <a:t>That information will contain the URL where you can download the tar of the package</a:t>
            </a:r>
          </a:p>
          <a:p>
            <a:pPr marL="647700" indent="-647700" algn="l">
              <a:lnSpc>
                <a:spcPct val="150000"/>
              </a:lnSpc>
              <a:buClr>
                <a:srgbClr val="E62A59"/>
              </a:buClr>
              <a:buSzPct val="145000"/>
              <a:buChar char="‣"/>
            </a:pPr>
            <a:r>
              <a:t>npm will then open the tar and install the package in the node_modules</a:t>
            </a:r>
          </a:p>
          <a:p>
            <a:pPr marL="647700" indent="-647700" algn="l">
              <a:lnSpc>
                <a:spcPct val="150000"/>
              </a:lnSpc>
              <a:buClr>
                <a:srgbClr val="E62A59"/>
              </a:buClr>
              <a:buSzPct val="145000"/>
              <a:buChar char="‣"/>
            </a:pPr>
            <a:r>
              <a:t>By default the npm registry is set to: </a:t>
            </a:r>
            <a:r>
              <a:rPr u="sng">
                <a:solidFill>
                  <a:srgbClr val="E62A59"/>
                </a:solidFill>
                <a:hlinkClick r:id="rId2" invalidUrl="" action="" tgtFrame="" tooltip="" history="1" highlightClick="0" endSnd="0"/>
              </a:rPr>
              <a:t>https://registry.npmjs.org</a:t>
            </a:r>
          </a:p>
          <a:p>
            <a:pPr marL="647700" indent="-647700" algn="l">
              <a:lnSpc>
                <a:spcPct val="150000"/>
              </a:lnSpc>
              <a:buClr>
                <a:srgbClr val="E62A59"/>
              </a:buClr>
              <a:buSzPct val="145000"/>
              <a:buChar char="‣"/>
            </a:pPr>
            <a:r>
              <a:t>It is possible to create your own npm that will store the packages on s3</a:t>
            </a: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0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NPM registry - command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NPM registry - commands</a:t>
            </a:r>
          </a:p>
        </p:txBody>
      </p:sp>
      <p:sp>
        <p:nvSpPr>
          <p:cNvPr id="204" name="View the registry that npm is currently set to:…"/>
          <p:cNvSpPr txBox="1"/>
          <p:nvPr/>
        </p:nvSpPr>
        <p:spPr>
          <a:xfrm>
            <a:off x="1178620" y="1612075"/>
            <a:ext cx="10693400" cy="13725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View the registry that npm is currently set to:</a:t>
            </a:r>
          </a:p>
          <a:p>
            <a:pPr lvl="1" marL="1092200" indent="-647700" algn="l">
              <a:lnSpc>
                <a:spcPct val="150000"/>
              </a:lnSpc>
              <a:buClr>
                <a:srgbClr val="E62A59"/>
              </a:buClr>
              <a:buSzPct val="145000"/>
              <a:buChar char="•"/>
            </a:pPr>
            <a:r>
              <a:t>&gt; npm get registry</a:t>
            </a:r>
          </a:p>
          <a:p>
            <a:pPr marL="647700" indent="-647700" algn="l">
              <a:lnSpc>
                <a:spcPct val="150000"/>
              </a:lnSpc>
              <a:buClr>
                <a:srgbClr val="E62A59"/>
              </a:buClr>
              <a:buSzPct val="145000"/>
              <a:buChar char="‣"/>
            </a:pPr>
            <a:r>
              <a:t>To set npm to a different registry:</a:t>
            </a:r>
          </a:p>
          <a:p>
            <a:pPr lvl="1" marL="1092200" indent="-647700" algn="l">
              <a:lnSpc>
                <a:spcPct val="150000"/>
              </a:lnSpc>
              <a:buClr>
                <a:srgbClr val="E62A59"/>
              </a:buClr>
              <a:buSzPct val="145000"/>
              <a:buChar char="•"/>
            </a:pPr>
            <a:r>
              <a:t>&gt; npm set registry &lt;registry-url&gt;</a:t>
            </a:r>
          </a:p>
          <a:p>
            <a:pPr marL="647700" indent="-647700" algn="l">
              <a:lnSpc>
                <a:spcPct val="150000"/>
              </a:lnSpc>
              <a:buClr>
                <a:srgbClr val="E62A59"/>
              </a:buClr>
              <a:buSzPct val="145000"/>
              <a:buChar char="‣"/>
            </a:pPr>
            <a:r>
              <a:t>You can ask to install a package from a specific registry with:</a:t>
            </a:r>
          </a:p>
          <a:p>
            <a:pPr lvl="1" marL="1092200" indent="-647700" algn="l">
              <a:lnSpc>
                <a:spcPct val="150000"/>
              </a:lnSpc>
              <a:buClr>
                <a:srgbClr val="E62A59"/>
              </a:buClr>
              <a:buSzPct val="145000"/>
              <a:buChar char="•"/>
            </a:pPr>
            <a:r>
              <a:t>&gt; npm install &lt;package-name&gt; —registry &lt;registry-url&gt;</a:t>
            </a:r>
          </a:p>
          <a:p>
            <a:pPr marL="647700" indent="-647700" algn="l">
              <a:lnSpc>
                <a:spcPct val="150000"/>
              </a:lnSpc>
              <a:buClr>
                <a:srgbClr val="E62A59"/>
              </a:buClr>
              <a:buSzPct val="145000"/>
              <a:buChar char="‣"/>
            </a:pPr>
            <a:r>
              <a:t>You can publish a package to a specific registry with</a:t>
            </a:r>
          </a:p>
          <a:p>
            <a:pPr lvl="1" marL="1092200" indent="-647700" algn="l">
              <a:lnSpc>
                <a:spcPct val="150000"/>
              </a:lnSpc>
              <a:buClr>
                <a:srgbClr val="E62A59"/>
              </a:buClr>
              <a:buSzPct val="145000"/>
              <a:buChar char="•"/>
            </a:pPr>
            <a:r>
              <a:t>&gt; npm publish —registry &lt;registry-url&gt;</a:t>
            </a:r>
          </a:p>
          <a:p>
            <a:pPr marL="647700" indent="-647700" algn="l">
              <a:lnSpc>
                <a:spcPct val="150000"/>
              </a:lnSpc>
              <a:buClr>
                <a:srgbClr val="E62A59"/>
              </a:buClr>
              <a:buSzPct val="145000"/>
              <a:buChar char="‣"/>
            </a:pPr>
            <a:r>
              <a:t>You can set your own npm that will search for a package and if non is found will request the package from the community npm</a:t>
            </a:r>
          </a:p>
          <a:p>
            <a:pPr marL="647700" indent="-647700" algn="l">
              <a:lnSpc>
                <a:spcPct val="150000"/>
              </a:lnSpc>
              <a:buClr>
                <a:srgbClr val="E62A59"/>
              </a:buClr>
              <a:buSzPct val="145000"/>
              <a:buChar char="‣"/>
            </a:pPr>
            <a:r>
              <a:t>You npm can be private and available only for your team</a:t>
            </a:r>
          </a:p>
          <a:p>
            <a:pPr marL="647700" indent="-647700" algn="l">
              <a:lnSpc>
                <a:spcPct val="150000"/>
              </a:lnSpc>
              <a:buClr>
                <a:srgbClr val="E62A59"/>
              </a:buClr>
              <a:buSzPct val="145000"/>
              <a:buChar char="‣"/>
            </a:pPr>
            <a:r>
              <a:t>This will allow to publish private packages</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0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0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NPM registry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NPM registry - EX</a:t>
            </a:r>
          </a:p>
        </p:txBody>
      </p:sp>
      <p:sp>
        <p:nvSpPr>
          <p:cNvPr id="209" name="Query the community npm for the package lodash and locate from the response the url of the tar of the package for version 0.1.0"/>
          <p:cNvSpPr txBox="1"/>
          <p:nvPr/>
        </p:nvSpPr>
        <p:spPr>
          <a:xfrm>
            <a:off x="1178620" y="1612075"/>
            <a:ext cx="10693400" cy="8245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Query the community npm for the package lodash and locate from the response the url of the tar of the package for version 0.1.0</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1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1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Our goal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Our goals</a:t>
            </a:r>
          </a:p>
        </p:txBody>
      </p:sp>
      <p:sp>
        <p:nvSpPr>
          <p:cNvPr id="124"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25"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
        <p:nvSpPr>
          <p:cNvPr id="126" name="Learn how to break our code to reusable chunks…"/>
          <p:cNvSpPr txBox="1"/>
          <p:nvPr/>
        </p:nvSpPr>
        <p:spPr>
          <a:xfrm>
            <a:off x="1178620" y="1612075"/>
            <a:ext cx="10693400" cy="104564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Learn how to break our code to reusable chunks</a:t>
            </a:r>
          </a:p>
          <a:p>
            <a:pPr marL="647700" indent="-647700" algn="l">
              <a:lnSpc>
                <a:spcPct val="150000"/>
              </a:lnSpc>
              <a:buClr>
                <a:srgbClr val="E62A59"/>
              </a:buClr>
              <a:buSzPct val="145000"/>
              <a:buChar char="‣"/>
              <a:defRPr sz="2700"/>
            </a:pPr>
            <a:r>
              <a:t>Install community packages using npm</a:t>
            </a:r>
          </a:p>
          <a:p>
            <a:pPr marL="647700" indent="-647700" algn="l">
              <a:lnSpc>
                <a:spcPct val="150000"/>
              </a:lnSpc>
              <a:buClr>
                <a:srgbClr val="E62A59"/>
              </a:buClr>
              <a:buSzPct val="145000"/>
              <a:buChar char="‣"/>
              <a:defRPr sz="2700"/>
            </a:pPr>
            <a:r>
              <a:t>importing and exporting</a:t>
            </a:r>
          </a:p>
          <a:p>
            <a:pPr marL="647700" indent="-647700" algn="l">
              <a:lnSpc>
                <a:spcPct val="150000"/>
              </a:lnSpc>
              <a:buClr>
                <a:srgbClr val="E62A59"/>
              </a:buClr>
              <a:buSzPct val="145000"/>
              <a:buChar char="‣"/>
              <a:defRPr sz="2700"/>
            </a:pPr>
            <a:r>
              <a:t>Best practices</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coped packag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Scoped packages</a:t>
            </a:r>
          </a:p>
        </p:txBody>
      </p:sp>
      <p:sp>
        <p:nvSpPr>
          <p:cNvPr id="214" name="Scoped package allows us to give a namespace to our packages…"/>
          <p:cNvSpPr txBox="1"/>
          <p:nvPr/>
        </p:nvSpPr>
        <p:spPr>
          <a:xfrm>
            <a:off x="1178620" y="1612075"/>
            <a:ext cx="10693400" cy="13643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Scoped package allows us to give a namespace to our packages</a:t>
            </a:r>
          </a:p>
          <a:p>
            <a:pPr marL="647700" indent="-647700" algn="l">
              <a:lnSpc>
                <a:spcPct val="150000"/>
              </a:lnSpc>
              <a:buClr>
                <a:srgbClr val="E62A59"/>
              </a:buClr>
              <a:buSzPct val="145000"/>
              <a:buChar char="‣"/>
              <a:defRPr sz="2300"/>
            </a:pPr>
            <a:r>
              <a:t>That namespace will be reserved for our organization. </a:t>
            </a:r>
          </a:p>
          <a:p>
            <a:pPr marL="647700" indent="-647700" algn="l">
              <a:lnSpc>
                <a:spcPct val="150000"/>
              </a:lnSpc>
              <a:buClr>
                <a:srgbClr val="E62A59"/>
              </a:buClr>
              <a:buSzPct val="145000"/>
              <a:buChar char="‣"/>
              <a:defRPr sz="2300"/>
            </a:pPr>
            <a:r>
              <a:t>For example Angular packages are named @angular/&lt;some-name&gt;</a:t>
            </a:r>
          </a:p>
          <a:p>
            <a:pPr marL="647700" indent="-647700" algn="l">
              <a:lnSpc>
                <a:spcPct val="150000"/>
              </a:lnSpc>
              <a:buClr>
                <a:srgbClr val="E62A59"/>
              </a:buClr>
              <a:buSzPct val="145000"/>
              <a:buChar char="‣"/>
              <a:defRPr sz="2300"/>
            </a:pPr>
            <a:r>
              <a:t>The namespace starts with @ sign</a:t>
            </a:r>
          </a:p>
          <a:p>
            <a:pPr marL="647700" indent="-647700" algn="l">
              <a:lnSpc>
                <a:spcPct val="150000"/>
              </a:lnSpc>
              <a:buClr>
                <a:srgbClr val="E62A59"/>
              </a:buClr>
              <a:buSzPct val="145000"/>
              <a:buChar char="‣"/>
              <a:defRPr sz="2300"/>
            </a:pPr>
            <a:r>
              <a:t>It will be installed in the node_modules in a folder named @&lt;the-namespace&gt;</a:t>
            </a:r>
          </a:p>
          <a:p>
            <a:pPr lvl="1" marL="1092200" indent="-647700" algn="l">
              <a:lnSpc>
                <a:spcPct val="150000"/>
              </a:lnSpc>
              <a:buClr>
                <a:srgbClr val="E62A59"/>
              </a:buClr>
              <a:buSzPct val="145000"/>
              <a:buChar char="•"/>
              <a:defRPr sz="2300"/>
            </a:pPr>
            <a:r>
              <a:t>for example angular packages will be located in the folder @angular in node_modules</a:t>
            </a:r>
          </a:p>
          <a:p>
            <a:pPr marL="647700" indent="-647700" algn="l">
              <a:lnSpc>
                <a:spcPct val="150000"/>
              </a:lnSpc>
              <a:buClr>
                <a:srgbClr val="E62A59"/>
              </a:buClr>
              <a:buSzPct val="145000"/>
              <a:buChar char="‣"/>
              <a:defRPr sz="2300"/>
            </a:pPr>
            <a:r>
              <a:t>To require them we need to place the full name with the namespace</a:t>
            </a:r>
          </a:p>
          <a:p>
            <a:pPr marL="647700" indent="-647700" algn="l">
              <a:lnSpc>
                <a:spcPct val="150000"/>
              </a:lnSpc>
              <a:buClr>
                <a:srgbClr val="E62A59"/>
              </a:buClr>
              <a:buSzPct val="145000"/>
              <a:buChar char="‣"/>
              <a:defRPr sz="2300"/>
            </a:pPr>
            <a:r>
              <a:t>We can use the scope packages to say to npm:</a:t>
            </a:r>
          </a:p>
          <a:p>
            <a:pPr lvl="1" marL="1092200" indent="-647700" algn="l">
              <a:lnSpc>
                <a:spcPct val="150000"/>
              </a:lnSpc>
              <a:buClr>
                <a:srgbClr val="E62A59"/>
              </a:buClr>
              <a:buSzPct val="145000"/>
              <a:buChar char="•"/>
              <a:defRPr sz="2300"/>
            </a:pPr>
            <a:r>
              <a:t>We want the scope packages to be private and the unscoped ones they can be public</a:t>
            </a:r>
          </a:p>
          <a:p>
            <a:pPr lvl="1" marL="1092200" indent="-647700" algn="l">
              <a:lnSpc>
                <a:spcPct val="150000"/>
              </a:lnSpc>
              <a:buClr>
                <a:srgbClr val="E62A59"/>
              </a:buClr>
              <a:buSzPct val="145000"/>
              <a:buChar char="•"/>
              <a:defRPr sz="2300"/>
            </a:pPr>
            <a:r>
              <a:t>We want the scoped packages to be pushed to a different registry then the public ones</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1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1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NPM private packag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NPM private package</a:t>
            </a:r>
          </a:p>
        </p:txBody>
      </p:sp>
      <p:sp>
        <p:nvSpPr>
          <p:cNvPr id="219" name="Every package we want to publish we have to decide if that package will be public and available for everyone to use, or private and available only for our organisation.…"/>
          <p:cNvSpPr txBox="1"/>
          <p:nvPr/>
        </p:nvSpPr>
        <p:spPr>
          <a:xfrm>
            <a:off x="1178620" y="1612075"/>
            <a:ext cx="10693400" cy="142734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pPr>
            <a:r>
              <a:t>Every package we want to publish we have to decide if that package will be public and available for everyone to use, or private and available only for our organisation. </a:t>
            </a:r>
          </a:p>
          <a:p>
            <a:pPr marL="647700" indent="-647700" algn="l">
              <a:lnSpc>
                <a:spcPct val="150000"/>
              </a:lnSpc>
              <a:buClr>
                <a:srgbClr val="E62A59"/>
              </a:buClr>
              <a:buSzPct val="145000"/>
              <a:buChar char="‣"/>
            </a:pPr>
            <a:r>
              <a:t>private packages can be stored on our own npm, or we can create a private section in the npmjs community registry (will require us to pay npm)</a:t>
            </a:r>
          </a:p>
          <a:p>
            <a:pPr marL="647700" indent="-647700" algn="l">
              <a:lnSpc>
                <a:spcPct val="150000"/>
              </a:lnSpc>
              <a:buClr>
                <a:srgbClr val="E62A59"/>
              </a:buClr>
              <a:buSzPct val="145000"/>
              <a:buChar char="‣"/>
            </a:pPr>
            <a:r>
              <a:t>If we want to host private package on npm they have to be scoped</a:t>
            </a:r>
          </a:p>
          <a:p>
            <a:pPr marL="647700" indent="-647700" algn="l">
              <a:lnSpc>
                <a:spcPct val="150000"/>
              </a:lnSpc>
              <a:buClr>
                <a:srgbClr val="E62A59"/>
              </a:buClr>
              <a:buSzPct val="145000"/>
              <a:buChar char="‣"/>
            </a:pPr>
            <a:r>
              <a:t>Scoped packages will be default be private</a:t>
            </a:r>
          </a:p>
          <a:p>
            <a:pPr marL="647700" indent="-647700" algn="l">
              <a:lnSpc>
                <a:spcPct val="150000"/>
              </a:lnSpc>
              <a:buClr>
                <a:srgbClr val="E62A59"/>
              </a:buClr>
              <a:buSzPct val="145000"/>
              <a:buChar char="‣"/>
            </a:pPr>
            <a:r>
              <a:t>Before you can publish you have to login</a:t>
            </a:r>
          </a:p>
          <a:p>
            <a:pPr lvl="1" marL="1092200" indent="-647700" algn="l">
              <a:lnSpc>
                <a:spcPct val="150000"/>
              </a:lnSpc>
              <a:buClr>
                <a:srgbClr val="E62A59"/>
              </a:buClr>
              <a:buSzPct val="145000"/>
              <a:buChar char="•"/>
            </a:pPr>
            <a:r>
              <a:t>&gt; npm login —registry=&lt;registry-url&gt;</a:t>
            </a:r>
          </a:p>
          <a:p>
            <a:pPr marL="647700" indent="-647700" algn="l">
              <a:lnSpc>
                <a:spcPct val="150000"/>
              </a:lnSpc>
              <a:buClr>
                <a:srgbClr val="E62A59"/>
              </a:buClr>
              <a:buSzPct val="145000"/>
              <a:buChar char="‣"/>
            </a:pPr>
            <a:r>
              <a:t>If you create your own npm you can force users to register, you can limit users from opening an account and by doing so you can create private packages that are not scoped</a:t>
            </a:r>
          </a:p>
          <a:p>
            <a:pPr marL="647700" indent="-647700" algn="l">
              <a:lnSpc>
                <a:spcPct val="150000"/>
              </a:lnSpc>
              <a:buClr>
                <a:srgbClr val="E62A59"/>
              </a:buClr>
              <a:buSzPct val="145000"/>
              <a:buChar char="‣"/>
            </a:pPr>
          </a:p>
          <a:p>
            <a:pPr marL="647700" indent="-647700" algn="l">
              <a:lnSpc>
                <a:spcPct val="150000"/>
              </a:lnSpc>
              <a:buClr>
                <a:srgbClr val="E62A59"/>
              </a:buClr>
              <a:buSzPct val="145000"/>
              <a:buChar char="‣"/>
              <a:defRPr sz="2200"/>
            </a:pPr>
          </a:p>
          <a:p>
            <a:pPr lvl="1" indent="0"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22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2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npmrc"/>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.npmrc</a:t>
            </a:r>
          </a:p>
        </p:txBody>
      </p:sp>
      <p:sp>
        <p:nvSpPr>
          <p:cNvPr id="224" name="With .npmrc you can declaratively config you npm…"/>
          <p:cNvSpPr txBox="1"/>
          <p:nvPr/>
        </p:nvSpPr>
        <p:spPr>
          <a:xfrm>
            <a:off x="1178620" y="1612075"/>
            <a:ext cx="10693400" cy="131147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With .npmrc you can declaratively config you npm</a:t>
            </a:r>
          </a:p>
          <a:p>
            <a:pPr marL="647700" indent="-647700" algn="l">
              <a:lnSpc>
                <a:spcPct val="150000"/>
              </a:lnSpc>
              <a:buClr>
                <a:srgbClr val="E62A59"/>
              </a:buClr>
              <a:buSzPct val="145000"/>
              <a:buChar char="‣"/>
              <a:defRPr sz="2300"/>
            </a:pPr>
            <a:r>
              <a:t>You can override configuration by typing in the file</a:t>
            </a:r>
          </a:p>
          <a:p>
            <a:pPr lvl="1" marL="1092200" indent="-647700" algn="l">
              <a:lnSpc>
                <a:spcPct val="150000"/>
              </a:lnSpc>
              <a:buClr>
                <a:srgbClr val="E62A59"/>
              </a:buClr>
              <a:buSzPct val="145000"/>
              <a:buChar char="•"/>
              <a:defRPr sz="2300"/>
            </a:pPr>
            <a:r>
              <a:t>configKey=value</a:t>
            </a:r>
          </a:p>
          <a:p>
            <a:pPr marL="647700" indent="-647700" algn="l">
              <a:lnSpc>
                <a:spcPct val="150000"/>
              </a:lnSpc>
              <a:buClr>
                <a:srgbClr val="E62A59"/>
              </a:buClr>
              <a:buSzPct val="145000"/>
              <a:buChar char="‣"/>
              <a:defRPr sz="2300"/>
            </a:pPr>
            <a:r>
              <a:t>npm will look for configuration files in the following places</a:t>
            </a:r>
          </a:p>
          <a:p>
            <a:pPr lvl="1" marL="1092200" indent="-647700" algn="l">
              <a:lnSpc>
                <a:spcPct val="150000"/>
              </a:lnSpc>
              <a:buClr>
                <a:srgbClr val="E62A59"/>
              </a:buClr>
              <a:buSzPct val="145000"/>
              <a:buChar char="•"/>
              <a:defRPr sz="2300"/>
            </a:pPr>
            <a:r>
              <a:t>In the project folder</a:t>
            </a:r>
          </a:p>
          <a:p>
            <a:pPr lvl="1" marL="1092200" indent="-647700" algn="l">
              <a:lnSpc>
                <a:spcPct val="150000"/>
              </a:lnSpc>
              <a:buClr>
                <a:srgbClr val="E62A59"/>
              </a:buClr>
              <a:buSzPct val="145000"/>
              <a:buChar char="•"/>
              <a:defRPr sz="2300"/>
            </a:pPr>
            <a:r>
              <a:t>In the user home</a:t>
            </a:r>
          </a:p>
          <a:p>
            <a:pPr lvl="1" marL="1092200" indent="-647700" algn="l">
              <a:lnSpc>
                <a:spcPct val="150000"/>
              </a:lnSpc>
              <a:buClr>
                <a:srgbClr val="E62A59"/>
              </a:buClr>
              <a:buSzPct val="145000"/>
              <a:buChar char="•"/>
              <a:defRPr sz="2300"/>
            </a:pPr>
            <a:r>
              <a:t>global config file</a:t>
            </a:r>
          </a:p>
          <a:p>
            <a:pPr lvl="1" marL="1092200" indent="-647700" algn="l">
              <a:lnSpc>
                <a:spcPct val="150000"/>
              </a:lnSpc>
              <a:buClr>
                <a:srgbClr val="E62A59"/>
              </a:buClr>
              <a:buSzPct val="145000"/>
              <a:buChar char="•"/>
              <a:defRPr sz="2300"/>
            </a:pPr>
            <a:r>
              <a:t>npm built in config file</a:t>
            </a:r>
          </a:p>
          <a:p>
            <a:pPr marL="647700" indent="-647700" algn="l">
              <a:lnSpc>
                <a:spcPct val="150000"/>
              </a:lnSpc>
              <a:buClr>
                <a:srgbClr val="E62A59"/>
              </a:buClr>
              <a:buSzPct val="145000"/>
              <a:buChar char="‣"/>
              <a:defRPr sz="2300"/>
            </a:pPr>
            <a:r>
              <a:t>It is recommended to place an .npmrc file per project</a:t>
            </a:r>
          </a:p>
          <a:p>
            <a:pPr marL="647700" indent="-647700" algn="l">
              <a:lnSpc>
                <a:spcPct val="150000"/>
              </a:lnSpc>
              <a:buClr>
                <a:srgbClr val="E62A59"/>
              </a:buClr>
              <a:buSzPct val="145000"/>
              <a:buChar char="‣"/>
              <a:defRPr sz="2300"/>
            </a:pPr>
            <a:r>
              <a:t>When you type &gt; npm login , an .npmrc file will be created in the user home with a token used for publishing so you won’t need to login every time</a:t>
            </a: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2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2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npmrc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.npmrc - EX</a:t>
            </a:r>
          </a:p>
        </p:txBody>
      </p:sp>
      <p:sp>
        <p:nvSpPr>
          <p:cNvPr id="229" name="In the folder where we created our module before place an .npmrc…"/>
          <p:cNvSpPr txBox="1"/>
          <p:nvPr/>
        </p:nvSpPr>
        <p:spPr>
          <a:xfrm>
            <a:off x="1178620" y="1612075"/>
            <a:ext cx="10693400" cy="120564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In the folder where we created our module before place an .npmrc</a:t>
            </a:r>
          </a:p>
          <a:p>
            <a:pPr marL="647700" indent="-647700" algn="l">
              <a:lnSpc>
                <a:spcPct val="150000"/>
              </a:lnSpc>
              <a:buClr>
                <a:srgbClr val="E62A59"/>
              </a:buClr>
              <a:buSzPct val="145000"/>
              <a:buChar char="‣"/>
              <a:defRPr sz="2300"/>
            </a:pPr>
            <a:r>
              <a:t>We want to configure our project that package that are scoped we will push to our private registry with access set to restricted</a:t>
            </a:r>
          </a:p>
          <a:p>
            <a:pPr marL="647700" indent="-647700" algn="l">
              <a:lnSpc>
                <a:spcPct val="150000"/>
              </a:lnSpc>
              <a:buClr>
                <a:srgbClr val="E62A59"/>
              </a:buClr>
              <a:buSzPct val="145000"/>
              <a:buChar char="‣"/>
              <a:defRPr sz="2300"/>
            </a:pPr>
            <a:r>
              <a:t>packages that are not scoped will be pushed to the public npm registry and set the access to public</a:t>
            </a:r>
          </a:p>
          <a:p>
            <a:pPr marL="647700" indent="-647700" algn="l">
              <a:lnSpc>
                <a:spcPct val="150000"/>
              </a:lnSpc>
              <a:buClr>
                <a:srgbClr val="E62A59"/>
              </a:buClr>
              <a:buSzPct val="145000"/>
              <a:buChar char="‣"/>
              <a:defRPr sz="2300"/>
            </a:pPr>
            <a:r>
              <a:t>This file will guarantee that we won’t publish private packages to public, now we simply need to remember that our private packages are scoped</a:t>
            </a:r>
          </a:p>
          <a:p>
            <a:pPr marL="647700" indent="-647700" algn="l">
              <a:lnSpc>
                <a:spcPct val="150000"/>
              </a:lnSpc>
              <a:buClr>
                <a:srgbClr val="E62A59"/>
              </a:buClr>
              <a:buSzPct val="145000"/>
              <a:buChar char="‣"/>
              <a:defRPr sz="2300"/>
            </a:pPr>
            <a:r>
              <a:t>Common mistake is to add .npmrc file in the project with the token. Never include secret tokens in your repository</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3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package restricted"/>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package restricted</a:t>
            </a:r>
          </a:p>
        </p:txBody>
      </p:sp>
      <p:sp>
        <p:nvSpPr>
          <p:cNvPr id="234" name="If we created a private scoped package we need to allow other users to access our package…"/>
          <p:cNvSpPr txBox="1"/>
          <p:nvPr/>
        </p:nvSpPr>
        <p:spPr>
          <a:xfrm>
            <a:off x="1178620" y="1612075"/>
            <a:ext cx="10693400" cy="10468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If we created a private scoped package we need to allow other users to access our package</a:t>
            </a:r>
          </a:p>
          <a:p>
            <a:pPr marL="647700" indent="-647700" algn="l">
              <a:lnSpc>
                <a:spcPct val="150000"/>
              </a:lnSpc>
              <a:buClr>
                <a:srgbClr val="E62A59"/>
              </a:buClr>
              <a:buSzPct val="145000"/>
              <a:buChar char="‣"/>
              <a:defRPr sz="2300"/>
            </a:pPr>
            <a:r>
              <a:t>You can do so when you log in to npm in profile settings</a:t>
            </a:r>
          </a:p>
          <a:p>
            <a:pPr marL="647700" indent="-647700" algn="l">
              <a:lnSpc>
                <a:spcPct val="150000"/>
              </a:lnSpc>
              <a:buClr>
                <a:srgbClr val="E62A59"/>
              </a:buClr>
              <a:buSzPct val="145000"/>
              <a:buChar char="‣"/>
              <a:defRPr sz="2300"/>
            </a:pPr>
            <a:r>
              <a:t>or you can do it with the cli</a:t>
            </a:r>
          </a:p>
          <a:p>
            <a:pPr lvl="1" marL="1092200" indent="-647700" algn="l">
              <a:lnSpc>
                <a:spcPct val="150000"/>
              </a:lnSpc>
              <a:buClr>
                <a:srgbClr val="E62A59"/>
              </a:buClr>
              <a:buSzPct val="145000"/>
              <a:buChar char="•"/>
              <a:defRPr sz="2300"/>
            </a:pPr>
            <a:r>
              <a:t>&gt; npm access grant read-only ywarezk @nz/stam</a:t>
            </a: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3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3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Do it yourself - create an np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Do it yourself - create an npm</a:t>
            </a:r>
          </a:p>
        </p:txBody>
      </p:sp>
      <p:sp>
        <p:nvSpPr>
          <p:cNvPr id="239" name="I recommend organisations to have their own private npm…"/>
          <p:cNvSpPr txBox="1"/>
          <p:nvPr/>
        </p:nvSpPr>
        <p:spPr>
          <a:xfrm>
            <a:off x="1178620" y="1612075"/>
            <a:ext cx="10693400" cy="13643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I recommend organisations to have their own private npm</a:t>
            </a:r>
          </a:p>
          <a:p>
            <a:pPr lvl="1" marL="1092200" indent="-647700" algn="l">
              <a:lnSpc>
                <a:spcPct val="150000"/>
              </a:lnSpc>
              <a:buClr>
                <a:srgbClr val="E62A59"/>
              </a:buClr>
              <a:buSzPct val="145000"/>
              <a:buChar char="•"/>
              <a:defRPr sz="2300"/>
            </a:pPr>
            <a:r>
              <a:t>Save money</a:t>
            </a:r>
          </a:p>
          <a:p>
            <a:pPr lvl="1" marL="1092200" indent="-647700" algn="l">
              <a:lnSpc>
                <a:spcPct val="150000"/>
              </a:lnSpc>
              <a:buClr>
                <a:srgbClr val="E62A59"/>
              </a:buClr>
              <a:buSzPct val="145000"/>
              <a:buChar char="•"/>
              <a:defRPr sz="2300"/>
            </a:pPr>
            <a:r>
              <a:t>Faster</a:t>
            </a:r>
          </a:p>
          <a:p>
            <a:pPr lvl="1" marL="1092200" indent="-647700" algn="l">
              <a:lnSpc>
                <a:spcPct val="150000"/>
              </a:lnSpc>
              <a:buClr>
                <a:srgbClr val="E62A59"/>
              </a:buClr>
              <a:buSzPct val="145000"/>
              <a:buChar char="•"/>
              <a:defRPr sz="2300"/>
            </a:pPr>
            <a:r>
              <a:t>private package scoped or not</a:t>
            </a:r>
          </a:p>
          <a:p>
            <a:pPr lvl="1" marL="1092200" indent="-647700" algn="l">
              <a:lnSpc>
                <a:spcPct val="150000"/>
              </a:lnSpc>
              <a:buClr>
                <a:srgbClr val="E62A59"/>
              </a:buClr>
              <a:buSzPct val="145000"/>
              <a:buChar char="•"/>
              <a:defRPr sz="2300"/>
            </a:pPr>
            <a:r>
              <a:t>private read access</a:t>
            </a:r>
          </a:p>
          <a:p>
            <a:pPr lvl="1" marL="1092200" indent="-647700" algn="l">
              <a:lnSpc>
                <a:spcPct val="150000"/>
              </a:lnSpc>
              <a:buClr>
                <a:srgbClr val="E62A59"/>
              </a:buClr>
              <a:buSzPct val="145000"/>
              <a:buChar char="•"/>
              <a:defRPr sz="2300"/>
            </a:pPr>
            <a:r>
              <a:t>Really easy to do</a:t>
            </a:r>
          </a:p>
          <a:p>
            <a:pPr marL="647700" indent="-647700" algn="l">
              <a:lnSpc>
                <a:spcPct val="150000"/>
              </a:lnSpc>
              <a:buClr>
                <a:srgbClr val="E62A59"/>
              </a:buClr>
              <a:buSzPct val="145000"/>
              <a:buChar char="‣"/>
              <a:defRPr sz="2300"/>
            </a:pPr>
            <a:r>
              <a:t>You can open private npm with:</a:t>
            </a:r>
          </a:p>
          <a:p>
            <a:pPr lvl="1" marL="1092200" indent="-647700" algn="l">
              <a:lnSpc>
                <a:spcPct val="150000"/>
              </a:lnSpc>
              <a:buClr>
                <a:srgbClr val="E62A59"/>
              </a:buClr>
              <a:buSzPct val="145000"/>
              <a:buChar char="•"/>
              <a:defRPr sz="2300"/>
            </a:pPr>
            <a:r>
              <a:t>npm-register</a:t>
            </a:r>
          </a:p>
          <a:p>
            <a:pPr lvl="1" marL="1092200" indent="-647700" algn="l">
              <a:lnSpc>
                <a:spcPct val="150000"/>
              </a:lnSpc>
              <a:buClr>
                <a:srgbClr val="E62A59"/>
              </a:buClr>
              <a:buSzPct val="145000"/>
              <a:buChar char="•"/>
              <a:defRPr sz="2300"/>
            </a:pPr>
            <a:r>
              <a:t>verdaccio</a:t>
            </a:r>
          </a:p>
          <a:p>
            <a:pPr lvl="1" marL="1092200" indent="-647700" algn="l">
              <a:lnSpc>
                <a:spcPct val="150000"/>
              </a:lnSpc>
              <a:buClr>
                <a:srgbClr val="E62A59"/>
              </a:buClr>
              <a:buSzPct val="145000"/>
              <a:buChar char="•"/>
              <a:defRPr sz="2300"/>
            </a:pPr>
            <a:r>
              <a:t>sinopia</a:t>
            </a: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4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4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Nerdeez private npm configuration"/>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Nerdeez private npm configuration</a:t>
            </a:r>
          </a:p>
        </p:txBody>
      </p:sp>
      <p:sp>
        <p:nvSpPr>
          <p:cNvPr id="244" name="We used npm-register…"/>
          <p:cNvSpPr txBox="1"/>
          <p:nvPr/>
        </p:nvSpPr>
        <p:spPr>
          <a:xfrm>
            <a:off x="1178620" y="1612075"/>
            <a:ext cx="10693400" cy="141731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We used npm-register</a:t>
            </a:r>
          </a:p>
          <a:p>
            <a:pPr marL="647700" indent="-647700" algn="l">
              <a:lnSpc>
                <a:spcPct val="150000"/>
              </a:lnSpc>
              <a:buClr>
                <a:srgbClr val="E62A59"/>
              </a:buClr>
              <a:buSzPct val="145000"/>
              <a:buChar char="‣"/>
              <a:defRPr sz="2300"/>
            </a:pPr>
            <a:r>
              <a:t>We restrict read and write access</a:t>
            </a:r>
          </a:p>
          <a:p>
            <a:pPr marL="647700" indent="-647700" algn="l">
              <a:lnSpc>
                <a:spcPct val="150000"/>
              </a:lnSpc>
              <a:buClr>
                <a:srgbClr val="E62A59"/>
              </a:buClr>
              <a:buSzPct val="145000"/>
              <a:buChar char="‣"/>
              <a:defRPr sz="2300"/>
            </a:pPr>
            <a:r>
              <a:t>Users can’t open an account this means all the packages inside are restricted</a:t>
            </a:r>
          </a:p>
          <a:p>
            <a:pPr marL="647700" indent="-647700" algn="l">
              <a:lnSpc>
                <a:spcPct val="150000"/>
              </a:lnSpc>
              <a:buClr>
                <a:srgbClr val="E62A59"/>
              </a:buClr>
              <a:buSzPct val="145000"/>
              <a:buChar char="‣"/>
              <a:defRPr sz="2300"/>
            </a:pPr>
            <a:r>
              <a:t>packages are published to S3 - this means high availability and fast</a:t>
            </a:r>
          </a:p>
          <a:p>
            <a:pPr marL="647700" indent="-647700" algn="l">
              <a:lnSpc>
                <a:spcPct val="150000"/>
              </a:lnSpc>
              <a:buClr>
                <a:srgbClr val="E62A59"/>
              </a:buClr>
              <a:buSzPct val="145000"/>
              <a:buChar char="‣"/>
              <a:defRPr sz="2300"/>
            </a:pPr>
            <a:r>
              <a:t>npm-register is used with the docker image and containers are duplicated for high availability</a:t>
            </a:r>
          </a:p>
          <a:p>
            <a:pPr marL="647700" indent="-647700" algn="l">
              <a:lnSpc>
                <a:spcPct val="150000"/>
              </a:lnSpc>
              <a:buClr>
                <a:srgbClr val="E62A59"/>
              </a:buClr>
              <a:buSzPct val="145000"/>
              <a:buChar char="‣"/>
              <a:defRPr sz="2300"/>
            </a:pPr>
            <a:r>
              <a:t>packages are installed from nerdeez npm and if not found the request is proxied to the </a:t>
            </a:r>
            <a:r>
              <a:rPr u="sng">
                <a:hlinkClick r:id="rId2" invalidUrl="" action="" tgtFrame="" tooltip="" history="1" highlightClick="0" endSnd="0"/>
              </a:rPr>
              <a:t>registry.npmjs.org</a:t>
            </a:r>
            <a:r>
              <a:t> and then brought from their and cached in nerdeez npm so the next time it will be installed from nerdeez npm.</a:t>
            </a: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4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4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private npm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private npm - EX</a:t>
            </a:r>
          </a:p>
        </p:txBody>
      </p:sp>
      <p:sp>
        <p:nvSpPr>
          <p:cNvPr id="249" name="Install the npm-register package and open a local npm registry…"/>
          <p:cNvSpPr txBox="1"/>
          <p:nvPr/>
        </p:nvSpPr>
        <p:spPr>
          <a:xfrm>
            <a:off x="1178620" y="1612075"/>
            <a:ext cx="10693400" cy="9939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Install the npm-register package and open a local npm registry</a:t>
            </a:r>
          </a:p>
          <a:p>
            <a:pPr marL="647700" indent="-647700" algn="l">
              <a:lnSpc>
                <a:spcPct val="150000"/>
              </a:lnSpc>
              <a:buClr>
                <a:srgbClr val="E62A59"/>
              </a:buClr>
              <a:buSzPct val="145000"/>
              <a:buChar char="‣"/>
              <a:defRPr sz="2300"/>
            </a:pPr>
            <a:r>
              <a:t>try to publish to your private package</a:t>
            </a:r>
          </a:p>
          <a:p>
            <a:pPr marL="647700" indent="-647700" algn="l">
              <a:lnSpc>
                <a:spcPct val="150000"/>
              </a:lnSpc>
              <a:buClr>
                <a:srgbClr val="E62A59"/>
              </a:buClr>
              <a:buSzPct val="145000"/>
              <a:buChar char="‣"/>
              <a:defRPr sz="2300"/>
            </a:pPr>
            <a:r>
              <a:t>try to make your registry save the packages in s3</a:t>
            </a: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5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5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ummary - npm best practic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Summary - npm best practices</a:t>
            </a:r>
          </a:p>
        </p:txBody>
      </p:sp>
      <p:sp>
        <p:nvSpPr>
          <p:cNvPr id="254" name="Create your organisation npm…"/>
          <p:cNvSpPr txBox="1"/>
          <p:nvPr/>
        </p:nvSpPr>
        <p:spPr>
          <a:xfrm>
            <a:off x="1178620" y="1612075"/>
            <a:ext cx="10693400" cy="10468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300"/>
            </a:pPr>
            <a:r>
              <a:t>Create your organisation npm</a:t>
            </a:r>
          </a:p>
          <a:p>
            <a:pPr marL="647700" indent="-647700" algn="l">
              <a:lnSpc>
                <a:spcPct val="150000"/>
              </a:lnSpc>
              <a:buClr>
                <a:srgbClr val="E62A59"/>
              </a:buClr>
              <a:buSzPct val="145000"/>
              <a:buChar char="‣"/>
              <a:defRPr sz="2300"/>
            </a:pPr>
            <a:r>
              <a:t>create a simple solution where your team can simply publish private and public packages</a:t>
            </a:r>
          </a:p>
          <a:p>
            <a:pPr marL="647700" indent="-647700" algn="l">
              <a:lnSpc>
                <a:spcPct val="150000"/>
              </a:lnSpc>
              <a:buClr>
                <a:srgbClr val="E62A59"/>
              </a:buClr>
              <a:buSzPct val="145000"/>
              <a:buChar char="‣"/>
              <a:defRPr sz="2300"/>
            </a:pPr>
            <a:r>
              <a:t>use .npmrc per project to help you in your solution</a:t>
            </a:r>
          </a:p>
          <a:p>
            <a:pPr lvl="1" marL="10922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lvl="1" indent="0" algn="l" defTabSz="457200">
              <a:lnSpc>
                <a:spcPct val="150000"/>
              </a:lnSpc>
              <a:defRPr b="0" sz="23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300">
                <a:solidFill>
                  <a:srgbClr val="E62A59"/>
                </a:solidFill>
              </a:defRPr>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marL="647700" indent="-647700" algn="l">
              <a:lnSpc>
                <a:spcPct val="150000"/>
              </a:lnSpc>
              <a:buClr>
                <a:srgbClr val="E62A59"/>
              </a:buClr>
              <a:buSzPct val="145000"/>
              <a:buChar char="‣"/>
              <a:defRPr sz="2300"/>
            </a:pPr>
          </a:p>
          <a:p>
            <a:pPr algn="l">
              <a:lnSpc>
                <a:spcPct val="150000"/>
              </a:lnSpc>
              <a:defRPr sz="2300"/>
            </a:pPr>
          </a:p>
          <a:p>
            <a:pPr algn="l">
              <a:lnSpc>
                <a:spcPct val="150000"/>
              </a:lnSpc>
              <a:defRPr sz="2300"/>
            </a:pPr>
          </a:p>
        </p:txBody>
      </p:sp>
      <p:sp>
        <p:nvSpPr>
          <p:cNvPr id="25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5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What is Modul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is Module</a:t>
            </a:r>
          </a:p>
        </p:txBody>
      </p:sp>
      <p:sp>
        <p:nvSpPr>
          <p:cNvPr id="129" name="Reusable piece of code that is placed in a single js file…"/>
          <p:cNvSpPr txBox="1"/>
          <p:nvPr/>
        </p:nvSpPr>
        <p:spPr>
          <a:xfrm>
            <a:off x="1178620" y="1612075"/>
            <a:ext cx="10693400" cy="11703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Reusable piece of code that is placed in a single js file</a:t>
            </a:r>
          </a:p>
          <a:p>
            <a:pPr marL="647700" indent="-647700" algn="l">
              <a:lnSpc>
                <a:spcPct val="150000"/>
              </a:lnSpc>
              <a:buClr>
                <a:srgbClr val="E62A59"/>
              </a:buClr>
              <a:buSzPct val="145000"/>
              <a:buChar char="‣"/>
              <a:defRPr sz="2700"/>
            </a:pPr>
            <a:r>
              <a:t>Some programming language require the shared libraries to be a class in JS it can be anything</a:t>
            </a:r>
          </a:p>
          <a:p>
            <a:pPr marL="647700" indent="-647700" algn="l">
              <a:lnSpc>
                <a:spcPct val="150000"/>
              </a:lnSpc>
              <a:buClr>
                <a:srgbClr val="E62A59"/>
              </a:buClr>
              <a:buSzPct val="145000"/>
              <a:buChar char="‣"/>
              <a:defRPr sz="2700"/>
            </a:pPr>
            <a:r>
              <a:t>each file can choose what to export and make public</a:t>
            </a:r>
          </a:p>
          <a:p>
            <a:pPr marL="647700" indent="-647700" algn="l">
              <a:lnSpc>
                <a:spcPct val="150000"/>
              </a:lnSpc>
              <a:buClr>
                <a:srgbClr val="E62A59"/>
              </a:buClr>
              <a:buSzPct val="145000"/>
              <a:buChar char="‣"/>
              <a:defRPr sz="2700"/>
            </a:pPr>
            <a:r>
              <a:t>3 kind of modules</a:t>
            </a:r>
          </a:p>
          <a:p>
            <a:pPr lvl="1" marL="1092200" indent="-647700" algn="l">
              <a:lnSpc>
                <a:spcPct val="150000"/>
              </a:lnSpc>
              <a:buClr>
                <a:srgbClr val="E62A59"/>
              </a:buClr>
              <a:buSzPct val="145000"/>
              <a:buChar char="•"/>
              <a:defRPr sz="2700"/>
            </a:pPr>
            <a:r>
              <a:t>Core Modules (not a lot of those)</a:t>
            </a:r>
          </a:p>
          <a:p>
            <a:pPr lvl="1" marL="1092200" indent="-647700" algn="l">
              <a:lnSpc>
                <a:spcPct val="150000"/>
              </a:lnSpc>
              <a:buClr>
                <a:srgbClr val="E62A59"/>
              </a:buClr>
              <a:buSzPct val="145000"/>
              <a:buChar char="•"/>
              <a:defRPr sz="2700"/>
            </a:pPr>
            <a:r>
              <a:t>Third party modules - (need to install)</a:t>
            </a:r>
          </a:p>
          <a:p>
            <a:pPr lvl="1" marL="1092200" indent="-647700" algn="l">
              <a:lnSpc>
                <a:spcPct val="150000"/>
              </a:lnSpc>
              <a:buClr>
                <a:srgbClr val="E62A59"/>
              </a:buClr>
              <a:buSzPct val="145000"/>
              <a:buChar char="•"/>
              <a:defRPr sz="2700"/>
            </a:pPr>
            <a:r>
              <a:t>Local modules in my projects</a:t>
            </a: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3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Module - EX - Core Modul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Module - EX - Core Modules</a:t>
            </a:r>
          </a:p>
        </p:txBody>
      </p:sp>
      <p:sp>
        <p:nvSpPr>
          <p:cNvPr id="134" name="To be able to use a module we need to import it…"/>
          <p:cNvSpPr txBox="1"/>
          <p:nvPr/>
        </p:nvSpPr>
        <p:spPr>
          <a:xfrm>
            <a:off x="1178620" y="1612075"/>
            <a:ext cx="10693400" cy="135748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To be able to use a module we need to import it</a:t>
            </a:r>
          </a:p>
          <a:p>
            <a:pPr marL="647700" indent="-647700" algn="l">
              <a:lnSpc>
                <a:spcPct val="150000"/>
              </a:lnSpc>
              <a:buClr>
                <a:srgbClr val="E62A59"/>
              </a:buClr>
              <a:buSzPct val="145000"/>
              <a:buChar char="‣"/>
              <a:defRPr sz="2700"/>
            </a:pPr>
            <a:r>
              <a:t>In node we import a module by using the </a:t>
            </a:r>
            <a:r>
              <a:rPr>
                <a:solidFill>
                  <a:srgbClr val="E62A59"/>
                </a:solidFill>
              </a:rPr>
              <a:t>require</a:t>
            </a:r>
            <a:r>
              <a:t> command</a:t>
            </a:r>
          </a:p>
          <a:p>
            <a:pPr marL="647700" indent="-647700" algn="l">
              <a:lnSpc>
                <a:spcPct val="150000"/>
              </a:lnSpc>
              <a:buClr>
                <a:srgbClr val="E62A59"/>
              </a:buClr>
              <a:buSzPct val="145000"/>
              <a:buChar char="‣"/>
              <a:defRPr sz="2700"/>
            </a:pPr>
            <a:r>
              <a:t>In this EX we will use the </a:t>
            </a:r>
            <a:r>
              <a:rPr>
                <a:solidFill>
                  <a:srgbClr val="E62A59"/>
                </a:solidFill>
              </a:rPr>
              <a:t>fs </a:t>
            </a:r>
            <a:r>
              <a:t>which is a module containing methods to deal with the file system</a:t>
            </a:r>
          </a:p>
          <a:p>
            <a:pPr marL="647700" indent="-647700" algn="l">
              <a:lnSpc>
                <a:spcPct val="150000"/>
              </a:lnSpc>
              <a:buClr>
                <a:srgbClr val="E62A59"/>
              </a:buClr>
              <a:buSzPct val="145000"/>
              <a:buChar char="‣"/>
              <a:defRPr sz="2700"/>
            </a:pPr>
            <a:r>
              <a:rPr>
                <a:solidFill>
                  <a:srgbClr val="E62A59"/>
                </a:solidFill>
              </a:rPr>
              <a:t>readFile</a:t>
            </a:r>
            <a:r>
              <a:t> / </a:t>
            </a:r>
            <a:r>
              <a:rPr>
                <a:solidFill>
                  <a:srgbClr val="E62A59"/>
                </a:solidFill>
              </a:rPr>
              <a:t>readFileSync</a:t>
            </a:r>
            <a:r>
              <a:t> are methods in the </a:t>
            </a:r>
            <a:r>
              <a:rPr>
                <a:solidFill>
                  <a:srgbClr val="E62A59"/>
                </a:solidFill>
              </a:rPr>
              <a:t>fs</a:t>
            </a:r>
            <a:r>
              <a:t> module that are used to read file</a:t>
            </a:r>
          </a:p>
          <a:p>
            <a:pPr marL="647700" indent="-647700" algn="l">
              <a:lnSpc>
                <a:spcPct val="150000"/>
              </a:lnSpc>
              <a:buClr>
                <a:srgbClr val="E62A59"/>
              </a:buClr>
              <a:buSzPct val="145000"/>
              <a:buChar char="‣"/>
              <a:defRPr sz="2700"/>
            </a:pPr>
            <a:r>
              <a:t>use those methods to read a file and print it to the console</a:t>
            </a:r>
          </a:p>
          <a:p>
            <a:pPr marL="647700" indent="-647700" algn="l">
              <a:lnSpc>
                <a:spcPct val="150000"/>
              </a:lnSpc>
              <a:buClr>
                <a:srgbClr val="E62A59"/>
              </a:buClr>
              <a:buSzPct val="145000"/>
              <a:buChar char="‣"/>
              <a:defRPr sz="2700"/>
            </a:pPr>
            <a:r>
              <a:t>when you require with no path it will look first if there is a core module that match.</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3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3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3rd party modules"/>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3rd party modules</a:t>
            </a:r>
          </a:p>
        </p:txBody>
      </p:sp>
      <p:sp>
        <p:nvSpPr>
          <p:cNvPr id="139" name="Those are modules that do not ship with node…"/>
          <p:cNvSpPr txBox="1"/>
          <p:nvPr/>
        </p:nvSpPr>
        <p:spPr>
          <a:xfrm>
            <a:off x="1178620" y="1612075"/>
            <a:ext cx="10693400" cy="9832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Those are modules that do not ship with node</a:t>
            </a:r>
          </a:p>
          <a:p>
            <a:pPr marL="647700" indent="-647700" algn="l">
              <a:lnSpc>
                <a:spcPct val="150000"/>
              </a:lnSpc>
              <a:buClr>
                <a:srgbClr val="E62A59"/>
              </a:buClr>
              <a:buSzPct val="145000"/>
              <a:buChar char="‣"/>
              <a:defRPr sz="2700"/>
            </a:pPr>
            <a:r>
              <a:t>We have to install them before we can use them</a:t>
            </a:r>
          </a:p>
          <a:p>
            <a:pPr marL="647700" indent="-647700" algn="l">
              <a:lnSpc>
                <a:spcPct val="150000"/>
              </a:lnSpc>
              <a:buClr>
                <a:srgbClr val="E62A59"/>
              </a:buClr>
              <a:buSzPct val="145000"/>
              <a:buChar char="‣"/>
              <a:defRPr sz="2700"/>
            </a:pPr>
            <a:r>
              <a:t>To install them we use a package manager called </a:t>
            </a:r>
            <a:r>
              <a:rPr>
                <a:solidFill>
                  <a:srgbClr val="E62A59"/>
                </a:solidFill>
              </a:rPr>
              <a:t>npm</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4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4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What is a packag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is a package</a:t>
            </a:r>
          </a:p>
        </p:txBody>
      </p:sp>
      <p:sp>
        <p:nvSpPr>
          <p:cNvPr id="144" name="A package contains one or more modules…"/>
          <p:cNvSpPr txBox="1"/>
          <p:nvPr/>
        </p:nvSpPr>
        <p:spPr>
          <a:xfrm>
            <a:off x="1178620" y="1612075"/>
            <a:ext cx="10693400" cy="160695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A package contains one or more modules</a:t>
            </a:r>
          </a:p>
          <a:p>
            <a:pPr marL="647700" indent="-647700" algn="l">
              <a:lnSpc>
                <a:spcPct val="150000"/>
              </a:lnSpc>
              <a:buClr>
                <a:srgbClr val="E62A59"/>
              </a:buClr>
              <a:buSzPct val="145000"/>
              <a:buChar char="‣"/>
              <a:defRPr sz="2700"/>
            </a:pPr>
            <a:r>
              <a:t>A package has a name</a:t>
            </a:r>
          </a:p>
          <a:p>
            <a:pPr marL="647700" indent="-647700" algn="l">
              <a:lnSpc>
                <a:spcPct val="150000"/>
              </a:lnSpc>
              <a:buClr>
                <a:srgbClr val="E62A59"/>
              </a:buClr>
              <a:buSzPct val="145000"/>
              <a:buChar char="‣"/>
              <a:defRPr sz="2700"/>
            </a:pPr>
            <a:r>
              <a:t>A package has a version: major.minor.patch</a:t>
            </a:r>
          </a:p>
          <a:p>
            <a:pPr marL="647700" indent="-647700" algn="l">
              <a:lnSpc>
                <a:spcPct val="150000"/>
              </a:lnSpc>
              <a:buClr>
                <a:srgbClr val="E62A59"/>
              </a:buClr>
              <a:buSzPct val="145000"/>
              <a:buChar char="‣"/>
              <a:defRPr sz="2700"/>
            </a:pPr>
            <a:r>
              <a:t>When installing a package what we installed is determined by the name and the version</a:t>
            </a:r>
          </a:p>
          <a:p>
            <a:pPr marL="647700" indent="-647700" algn="l">
              <a:lnSpc>
                <a:spcPct val="150000"/>
              </a:lnSpc>
              <a:buClr>
                <a:srgbClr val="E62A59"/>
              </a:buClr>
              <a:buSzPct val="145000"/>
              <a:buChar char="‣"/>
              <a:defRPr sz="2700"/>
            </a:pPr>
            <a:r>
              <a:t>A package contains a file called </a:t>
            </a:r>
            <a:r>
              <a:rPr>
                <a:solidFill>
                  <a:srgbClr val="E62A59"/>
                </a:solidFill>
              </a:rPr>
              <a:t>package.json </a:t>
            </a:r>
            <a:r>
              <a:t>with information about the package</a:t>
            </a:r>
          </a:p>
          <a:p>
            <a:pPr lvl="1" marL="1092200" indent="-647700" algn="l">
              <a:lnSpc>
                <a:spcPct val="150000"/>
              </a:lnSpc>
              <a:buClr>
                <a:srgbClr val="E62A59"/>
              </a:buClr>
              <a:buSzPct val="145000"/>
              <a:buChar char="•"/>
              <a:defRPr sz="2700"/>
            </a:pPr>
            <a:r>
              <a:t>name</a:t>
            </a:r>
          </a:p>
          <a:p>
            <a:pPr lvl="1" marL="1092200" indent="-647700" algn="l">
              <a:lnSpc>
                <a:spcPct val="150000"/>
              </a:lnSpc>
              <a:buClr>
                <a:srgbClr val="E62A59"/>
              </a:buClr>
              <a:buSzPct val="145000"/>
              <a:buChar char="•"/>
              <a:defRPr sz="2700"/>
            </a:pPr>
            <a:r>
              <a:t>version</a:t>
            </a:r>
          </a:p>
          <a:p>
            <a:pPr lvl="1" marL="1092200" indent="-647700" algn="l">
              <a:lnSpc>
                <a:spcPct val="150000"/>
              </a:lnSpc>
              <a:buClr>
                <a:srgbClr val="E62A59"/>
              </a:buClr>
              <a:buSzPct val="145000"/>
              <a:buChar char="•"/>
              <a:defRPr sz="2700"/>
            </a:pPr>
            <a:r>
              <a:t>other packages this package depends on</a:t>
            </a:r>
          </a:p>
          <a:p>
            <a:pPr lvl="1" marL="1092200" indent="-647700" algn="l">
              <a:lnSpc>
                <a:spcPct val="150000"/>
              </a:lnSpc>
              <a:buClr>
                <a:srgbClr val="E62A59"/>
              </a:buClr>
              <a:buSzPct val="145000"/>
              <a:buChar char="•"/>
              <a:defRPr sz="2700"/>
            </a:pPr>
            <a:r>
              <a:t>entry point file</a:t>
            </a:r>
          </a:p>
          <a:p>
            <a:pPr algn="l">
              <a:lnSpc>
                <a:spcPct val="150000"/>
              </a:lnSpc>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4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4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What is NPM"/>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What is NPM</a:t>
            </a:r>
          </a:p>
        </p:txBody>
      </p:sp>
      <p:sp>
        <p:nvSpPr>
          <p:cNvPr id="149" name="Node Package Manager…"/>
          <p:cNvSpPr txBox="1"/>
          <p:nvPr/>
        </p:nvSpPr>
        <p:spPr>
          <a:xfrm>
            <a:off x="1178620" y="1612075"/>
            <a:ext cx="10693400" cy="15445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Node Package Manager</a:t>
            </a:r>
          </a:p>
          <a:p>
            <a:pPr marL="647700" indent="-647700" algn="l">
              <a:lnSpc>
                <a:spcPct val="150000"/>
              </a:lnSpc>
              <a:buClr>
                <a:srgbClr val="E62A59"/>
              </a:buClr>
              <a:buSzPct val="145000"/>
              <a:buChar char="‣"/>
              <a:defRPr sz="2700"/>
            </a:pPr>
            <a:r>
              <a:t>Used to Install community packages</a:t>
            </a:r>
          </a:p>
          <a:p>
            <a:pPr marL="647700" indent="-647700" algn="l">
              <a:lnSpc>
                <a:spcPct val="150000"/>
              </a:lnSpc>
              <a:buClr>
                <a:srgbClr val="E62A59"/>
              </a:buClr>
              <a:buSzPct val="145000"/>
              <a:buChar char="‣"/>
              <a:defRPr sz="2700"/>
            </a:pPr>
            <a:r>
              <a:t>Used to publish my packages</a:t>
            </a:r>
          </a:p>
          <a:p>
            <a:pPr marL="647700" indent="-647700" algn="l">
              <a:lnSpc>
                <a:spcPct val="150000"/>
              </a:lnSpc>
              <a:buClr>
                <a:srgbClr val="E62A59"/>
              </a:buClr>
              <a:buSzPct val="145000"/>
              <a:buChar char="‣"/>
              <a:defRPr sz="2700"/>
            </a:pPr>
            <a:r>
              <a:t>Can be used to install private packages</a:t>
            </a:r>
          </a:p>
          <a:p>
            <a:pPr marL="647700" indent="-647700" algn="l">
              <a:lnSpc>
                <a:spcPct val="150000"/>
              </a:lnSpc>
              <a:buClr>
                <a:srgbClr val="E62A59"/>
              </a:buClr>
              <a:buSzPct val="145000"/>
              <a:buChar char="‣"/>
              <a:defRPr sz="2700"/>
            </a:pPr>
            <a:r>
              <a:t>Can be used to publish private packages</a:t>
            </a:r>
          </a:p>
          <a:p>
            <a:pPr marL="647700" indent="-647700" algn="l">
              <a:lnSpc>
                <a:spcPct val="150000"/>
              </a:lnSpc>
              <a:buClr>
                <a:srgbClr val="E62A59"/>
              </a:buClr>
              <a:buSzPct val="145000"/>
              <a:buChar char="‣"/>
              <a:defRPr sz="2700"/>
            </a:pPr>
            <a:r>
              <a:t>Maintaining the versions of the packages</a:t>
            </a:r>
          </a:p>
          <a:p>
            <a:pPr marL="647700" indent="-647700" algn="l">
              <a:lnSpc>
                <a:spcPct val="150000"/>
              </a:lnSpc>
              <a:buClr>
                <a:srgbClr val="E62A59"/>
              </a:buClr>
              <a:buSzPct val="145000"/>
              <a:buChar char="‣"/>
              <a:defRPr sz="2700"/>
            </a:pPr>
            <a:r>
              <a:t>NPM is installed when we installed node</a:t>
            </a:r>
          </a:p>
          <a:p>
            <a:pPr marL="647700" indent="-647700" algn="l">
              <a:lnSpc>
                <a:spcPct val="150000"/>
              </a:lnSpc>
              <a:buClr>
                <a:srgbClr val="E62A59"/>
              </a:buClr>
              <a:buSzPct val="145000"/>
              <a:buChar char="‣"/>
              <a:defRPr sz="2700"/>
            </a:pPr>
            <a:r>
              <a:t>The packages are hosted remotely</a:t>
            </a:r>
          </a:p>
          <a:p>
            <a:pPr marL="647700" indent="-647700" algn="l">
              <a:lnSpc>
                <a:spcPct val="150000"/>
              </a:lnSpc>
              <a:buClr>
                <a:srgbClr val="E62A59"/>
              </a:buClr>
              <a:buSzPct val="145000"/>
              <a:buChar char="‣"/>
              <a:defRPr sz="2700"/>
            </a:pPr>
            <a:r>
              <a:t>Packages can be private or public</a:t>
            </a:r>
          </a:p>
          <a:p>
            <a:pPr marL="647700" indent="-647700" algn="l">
              <a:lnSpc>
                <a:spcPct val="150000"/>
              </a:lnSpc>
              <a:buClr>
                <a:srgbClr val="E62A59"/>
              </a:buClr>
              <a:buSzPct val="145000"/>
              <a:buChar char="‣"/>
              <a:defRPr sz="2700"/>
            </a:pPr>
            <a:r>
              <a:t>We can create our own company npm which saves the company packages on S3</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5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Install community package"/>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Install community package</a:t>
            </a:r>
          </a:p>
        </p:txBody>
      </p:sp>
      <p:sp>
        <p:nvSpPr>
          <p:cNvPr id="154" name="If we want to install a package we need to decide if we want to install the package globally or locally…"/>
          <p:cNvSpPr txBox="1"/>
          <p:nvPr/>
        </p:nvSpPr>
        <p:spPr>
          <a:xfrm>
            <a:off x="1178620" y="1612075"/>
            <a:ext cx="10693400" cy="14822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If we want to install a package we need to decide if we want to install the package globally or locally</a:t>
            </a:r>
          </a:p>
          <a:p>
            <a:pPr marL="647700" indent="-647700" algn="l">
              <a:lnSpc>
                <a:spcPct val="150000"/>
              </a:lnSpc>
              <a:buClr>
                <a:srgbClr val="E62A59"/>
              </a:buClr>
              <a:buSzPct val="145000"/>
              <a:buChar char="‣"/>
              <a:defRPr sz="2700"/>
            </a:pPr>
            <a:r>
              <a:t>A global package is usually installed to add another command to our terminal</a:t>
            </a:r>
          </a:p>
          <a:p>
            <a:pPr marL="647700" indent="-647700" algn="l">
              <a:lnSpc>
                <a:spcPct val="150000"/>
              </a:lnSpc>
              <a:buClr>
                <a:srgbClr val="E62A59"/>
              </a:buClr>
              <a:buSzPct val="145000"/>
              <a:buChar char="‣"/>
              <a:defRPr sz="2700"/>
            </a:pPr>
            <a:r>
              <a:t>We will mostly want to install the package locally</a:t>
            </a:r>
          </a:p>
          <a:p>
            <a:pPr marL="647700" indent="-647700" algn="l">
              <a:lnSpc>
                <a:spcPct val="150000"/>
              </a:lnSpc>
              <a:buClr>
                <a:srgbClr val="E62A59"/>
              </a:buClr>
              <a:buSzPct val="145000"/>
              <a:buChar char="‣"/>
              <a:defRPr sz="2700"/>
            </a:pPr>
            <a:r>
              <a:t>a local package will be installed in a folder called </a:t>
            </a:r>
            <a:r>
              <a:rPr>
                <a:solidFill>
                  <a:srgbClr val="E62A59"/>
                </a:solidFill>
              </a:rPr>
              <a:t>node_modules</a:t>
            </a:r>
          </a:p>
          <a:p>
            <a:pPr marL="647700" indent="-647700" algn="l">
              <a:lnSpc>
                <a:spcPct val="150000"/>
              </a:lnSpc>
              <a:buClr>
                <a:srgbClr val="E62A59"/>
              </a:buClr>
              <a:buSzPct val="145000"/>
              <a:buChar char="‣"/>
              <a:defRPr sz="2700"/>
            </a:pPr>
            <a:r>
              <a:t>The node_modules folder will not be pushed to our SVN</a:t>
            </a:r>
          </a:p>
          <a:p>
            <a:pPr marL="647700" indent="-647700" algn="l">
              <a:lnSpc>
                <a:spcPct val="150000"/>
              </a:lnSpc>
              <a:buClr>
                <a:srgbClr val="E62A59"/>
              </a:buClr>
              <a:buSzPct val="145000"/>
              <a:buChar char="‣"/>
              <a:defRPr sz="2700"/>
            </a:pPr>
            <a:r>
              <a:t>To install a package we use the command</a:t>
            </a:r>
          </a:p>
          <a:p>
            <a:pPr lvl="1" marL="1092200" indent="-647700" algn="l">
              <a:lnSpc>
                <a:spcPct val="150000"/>
              </a:lnSpc>
              <a:buClr>
                <a:srgbClr val="E62A59"/>
              </a:buClr>
              <a:buSzPct val="145000"/>
              <a:buChar char="•"/>
              <a:defRPr sz="2700">
                <a:solidFill>
                  <a:srgbClr val="E62A59"/>
                </a:solidFill>
              </a:defRPr>
            </a:pPr>
            <a:r>
              <a:t>&gt; npm install &lt;package-name&gt;</a:t>
            </a:r>
          </a:p>
          <a:p>
            <a:pPr marL="647700" indent="-647700" algn="l">
              <a:lnSpc>
                <a:spcPct val="150000"/>
              </a:lnSpc>
              <a:buClr>
                <a:srgbClr val="E62A59"/>
              </a:buClr>
              <a:buSzPct val="145000"/>
              <a:buChar char="‣"/>
              <a:defRPr sz="2700"/>
            </a:pPr>
            <a:r>
              <a:t>To uninstall we use</a:t>
            </a:r>
          </a:p>
          <a:p>
            <a:pPr lvl="1" marL="1092200" indent="-647700" algn="l">
              <a:lnSpc>
                <a:spcPct val="150000"/>
              </a:lnSpc>
              <a:buClr>
                <a:srgbClr val="E62A59"/>
              </a:buClr>
              <a:buSzPct val="145000"/>
              <a:buChar char="•"/>
              <a:defRPr sz="2700">
                <a:solidFill>
                  <a:srgbClr val="E62A59"/>
                </a:solidFill>
              </a:defRPr>
            </a:pPr>
            <a:r>
              <a:t>&gt; npm uninstall &lt;package-name&gt;</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55"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6"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Install community package - EX"/>
          <p:cNvSpPr txBox="1"/>
          <p:nvPr>
            <p:ph type="title"/>
          </p:nvPr>
        </p:nvSpPr>
        <p:spPr>
          <a:xfrm>
            <a:off x="952500" y="254000"/>
            <a:ext cx="10888564" cy="829359"/>
          </a:xfrm>
          <a:prstGeom prst="rect">
            <a:avLst/>
          </a:prstGeom>
        </p:spPr>
        <p:txBody>
          <a:bodyPr/>
          <a:lstStyle>
            <a:lvl1pPr algn="l" defTabSz="467359">
              <a:defRPr sz="4800">
                <a:solidFill>
                  <a:srgbClr val="E62A59"/>
                </a:solidFill>
              </a:defRPr>
            </a:lvl1pPr>
          </a:lstStyle>
          <a:p>
            <a:pPr/>
            <a:r>
              <a:t>Install community package - EX</a:t>
            </a:r>
          </a:p>
        </p:txBody>
      </p:sp>
      <p:sp>
        <p:nvSpPr>
          <p:cNvPr id="159" name="Install a package called lodash…"/>
          <p:cNvSpPr txBox="1"/>
          <p:nvPr/>
        </p:nvSpPr>
        <p:spPr>
          <a:xfrm>
            <a:off x="1178620" y="1612075"/>
            <a:ext cx="10693400" cy="12951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7700" indent="-647700" algn="l">
              <a:lnSpc>
                <a:spcPct val="150000"/>
              </a:lnSpc>
              <a:buClr>
                <a:srgbClr val="E62A59"/>
              </a:buClr>
              <a:buSzPct val="145000"/>
              <a:buChar char="‣"/>
              <a:defRPr sz="2700"/>
            </a:pPr>
            <a:r>
              <a:t>Install a package called </a:t>
            </a:r>
            <a:r>
              <a:rPr>
                <a:solidFill>
                  <a:srgbClr val="E62A59"/>
                </a:solidFill>
              </a:rPr>
              <a:t>lodash</a:t>
            </a:r>
          </a:p>
          <a:p>
            <a:pPr marL="647700" indent="-647700" algn="l">
              <a:lnSpc>
                <a:spcPct val="150000"/>
              </a:lnSpc>
              <a:buClr>
                <a:srgbClr val="E62A59"/>
              </a:buClr>
              <a:buSzPct val="145000"/>
              <a:buChar char="‣"/>
              <a:defRPr sz="2700"/>
            </a:pPr>
            <a:r>
              <a:t>import it using the </a:t>
            </a:r>
            <a:r>
              <a:rPr>
                <a:solidFill>
                  <a:srgbClr val="E62A59"/>
                </a:solidFill>
              </a:rPr>
              <a:t>require</a:t>
            </a:r>
            <a:r>
              <a:t> command</a:t>
            </a:r>
          </a:p>
          <a:p>
            <a:pPr marL="647700" indent="-647700" algn="l">
              <a:lnSpc>
                <a:spcPct val="150000"/>
              </a:lnSpc>
              <a:buClr>
                <a:srgbClr val="E62A59"/>
              </a:buClr>
              <a:buSzPct val="145000"/>
              <a:buChar char="‣"/>
              <a:defRPr sz="2700"/>
            </a:pPr>
            <a:r>
              <a:t>the module contains a method called </a:t>
            </a:r>
            <a:r>
              <a:rPr>
                <a:solidFill>
                  <a:srgbClr val="E62A59"/>
                </a:solidFill>
              </a:rPr>
              <a:t>upperCase</a:t>
            </a:r>
            <a:r>
              <a:t> which we will use to print an upper case hello world</a:t>
            </a:r>
          </a:p>
          <a:p>
            <a:pPr marL="647700" indent="-647700" algn="l">
              <a:lnSpc>
                <a:spcPct val="150000"/>
              </a:lnSpc>
              <a:buClr>
                <a:srgbClr val="E62A59"/>
              </a:buClr>
              <a:buSzPct val="145000"/>
              <a:buChar char="‣"/>
              <a:defRPr sz="2700"/>
            </a:pPr>
            <a:r>
              <a:t>when we require a package, node will first try to match it with the built in modules, then it will look for it in the node_modules recursively</a:t>
            </a: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defTabSz="457200">
              <a:lnSpc>
                <a:spcPct val="150000"/>
              </a:lnSpc>
              <a:defRPr b="0" sz="2700">
                <a:solidFill>
                  <a:srgbClr val="6A9955"/>
                </a:solidFill>
                <a:latin typeface="Menlo"/>
                <a:ea typeface="Menlo"/>
                <a:cs typeface="Menlo"/>
                <a:sym typeface="Menlo"/>
              </a:defRPr>
            </a:pPr>
          </a:p>
          <a:p>
            <a:pPr marL="647700" indent="-647700" algn="l">
              <a:lnSpc>
                <a:spcPct val="150000"/>
              </a:lnSpc>
              <a:buClr>
                <a:srgbClr val="E62A59"/>
              </a:buClr>
              <a:buSzPct val="145000"/>
              <a:buChar char="‣"/>
              <a:defRPr sz="2700">
                <a:solidFill>
                  <a:srgbClr val="E62A59"/>
                </a:solidFill>
              </a:defRPr>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marL="647700" indent="-647700" algn="l">
              <a:lnSpc>
                <a:spcPct val="150000"/>
              </a:lnSpc>
              <a:buClr>
                <a:srgbClr val="E62A59"/>
              </a:buClr>
              <a:buSzPct val="145000"/>
              <a:buChar char="‣"/>
              <a:defRPr sz="2700"/>
            </a:pPr>
          </a:p>
          <a:p>
            <a:pPr algn="l">
              <a:lnSpc>
                <a:spcPct val="150000"/>
              </a:lnSpc>
              <a:defRPr sz="2700"/>
            </a:pPr>
          </a:p>
          <a:p>
            <a:pPr algn="l">
              <a:lnSpc>
                <a:spcPct val="150000"/>
              </a:lnSpc>
              <a:defRPr sz="2700"/>
            </a:pPr>
          </a:p>
        </p:txBody>
      </p:sp>
      <p:sp>
        <p:nvSpPr>
          <p:cNvPr id="160" name="Line"/>
          <p:cNvSpPr/>
          <p:nvPr/>
        </p:nvSpPr>
        <p:spPr>
          <a:xfrm>
            <a:off x="1155700" y="1333500"/>
            <a:ext cx="10693400" cy="0"/>
          </a:xfrm>
          <a:prstGeom prst="line">
            <a:avLst/>
          </a:prstGeom>
          <a:ln w="25400">
            <a:solidFill>
              <a:srgbClr val="E62A59"/>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61" name="Copyright: Nerdeez LTD ®"/>
          <p:cNvSpPr txBox="1"/>
          <p:nvPr/>
        </p:nvSpPr>
        <p:spPr>
          <a:xfrm>
            <a:off x="1102309" y="9191028"/>
            <a:ext cx="10693400" cy="312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lvl1pPr>
          </a:lstStyle>
          <a:p>
            <a:pPr/>
            <a:r>
              <a:t>Copyright: Nerdeez LTD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