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nztodo.herokuapp.com/api/task/?format=json"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reactivex.io"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sync JS"/>
          <p:cNvSpPr txBox="1"/>
          <p:nvPr>
            <p:ph type="ctrTitle"/>
          </p:nvPr>
        </p:nvSpPr>
        <p:spPr>
          <a:prstGeom prst="rect">
            <a:avLst/>
          </a:prstGeom>
        </p:spPr>
        <p:txBody>
          <a:bodyPr/>
          <a:lstStyle>
            <a:lvl1pPr>
              <a:defRPr>
                <a:solidFill>
                  <a:srgbClr val="E62A59"/>
                </a:solidFill>
              </a:defRPr>
            </a:lvl1pPr>
          </a:lstStyle>
          <a:p>
            <a:pPr/>
            <a:r>
              <a:t>Async JS</a:t>
            </a:r>
          </a:p>
        </p:txBody>
      </p:sp>
      <p:sp>
        <p:nvSpPr>
          <p:cNvPr id="120" name="Promises, Observables, RXJS"/>
          <p:cNvSpPr txBox="1"/>
          <p:nvPr>
            <p:ph type="subTitle" sz="quarter" idx="1"/>
          </p:nvPr>
        </p:nvSpPr>
        <p:spPr>
          <a:prstGeom prst="rect">
            <a:avLst/>
          </a:prstGeom>
        </p:spPr>
        <p:txBody>
          <a:bodyPr/>
          <a:lstStyle/>
          <a:p>
            <a:pPr/>
            <a:r>
              <a:t>Promises, Observables, RXJS</a:t>
            </a:r>
          </a:p>
        </p:txBody>
      </p:sp>
      <p:sp>
        <p:nvSpPr>
          <p:cNvPr id="12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hen - Attaching a listener to the promise"/>
          <p:cNvSpPr txBox="1"/>
          <p:nvPr>
            <p:ph type="title"/>
          </p:nvPr>
        </p:nvSpPr>
        <p:spPr>
          <a:xfrm>
            <a:off x="952500" y="254000"/>
            <a:ext cx="10888564" cy="829359"/>
          </a:xfrm>
          <a:prstGeom prst="rect">
            <a:avLst/>
          </a:prstGeom>
        </p:spPr>
        <p:txBody>
          <a:bodyPr/>
          <a:lstStyle>
            <a:lvl1pPr algn="l" defTabSz="438150">
              <a:defRPr sz="4500">
                <a:solidFill>
                  <a:srgbClr val="E62A59"/>
                </a:solidFill>
              </a:defRPr>
            </a:lvl1pPr>
          </a:lstStyle>
          <a:p>
            <a:pPr/>
            <a:r>
              <a:t>then - Attaching a listener to the promise</a:t>
            </a:r>
          </a:p>
        </p:txBody>
      </p:sp>
      <p:sp>
        <p:nvSpPr>
          <p:cNvPr id="180" name="We can attach a listener when the async code is back…"/>
          <p:cNvSpPr txBox="1"/>
          <p:nvPr/>
        </p:nvSpPr>
        <p:spPr>
          <a:xfrm>
            <a:off x="1178620" y="1612075"/>
            <a:ext cx="10693400" cy="148221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We can attach a listener when the async code is back</a:t>
            </a:r>
          </a:p>
          <a:p>
            <a:pPr lvl="1" marL="1092200" indent="-647700" algn="l">
              <a:lnSpc>
                <a:spcPct val="150000"/>
              </a:lnSpc>
              <a:buClr>
                <a:srgbClr val="E62A59"/>
              </a:buClr>
              <a:buSzPct val="145000"/>
              <a:buChar char="•"/>
              <a:defRPr sz="2700"/>
            </a:pPr>
            <a:r>
              <a:t>When our promise is resolved</a:t>
            </a:r>
          </a:p>
          <a:p>
            <a:pPr lvl="1" marL="1092200" indent="-647700" algn="l">
              <a:lnSpc>
                <a:spcPct val="150000"/>
              </a:lnSpc>
              <a:buClr>
                <a:srgbClr val="E62A59"/>
              </a:buClr>
              <a:buSzPct val="145000"/>
              <a:buChar char="•"/>
              <a:defRPr sz="2700"/>
            </a:pPr>
            <a:r>
              <a:t>When our promise is rejected</a:t>
            </a:r>
          </a:p>
          <a:p>
            <a:pPr marL="647700" indent="-647700" algn="l">
              <a:lnSpc>
                <a:spcPct val="150000"/>
              </a:lnSpc>
              <a:buClr>
                <a:srgbClr val="E62A59"/>
              </a:buClr>
              <a:buSzPct val="145000"/>
              <a:buChar char="‣"/>
              <a:defRPr sz="2700"/>
            </a:pPr>
            <a:r>
              <a:t>We attach the listener by calling the </a:t>
            </a:r>
            <a:r>
              <a:rPr>
                <a:solidFill>
                  <a:srgbClr val="E62A59"/>
                </a:solidFill>
              </a:rPr>
              <a:t>then </a:t>
            </a:r>
            <a:r>
              <a:t>method on the promise instance</a:t>
            </a:r>
          </a:p>
          <a:p>
            <a:pPr marL="647700" indent="-647700" algn="l">
              <a:lnSpc>
                <a:spcPct val="150000"/>
              </a:lnSpc>
              <a:buClr>
                <a:srgbClr val="E62A59"/>
              </a:buClr>
              <a:buSzPct val="145000"/>
              <a:buChar char="‣"/>
              <a:defRPr sz="2700"/>
            </a:pPr>
            <a:r>
              <a:t>The then method will get an optional two methods</a:t>
            </a:r>
          </a:p>
          <a:p>
            <a:pPr lvl="1" marL="1092200" indent="-647700" algn="l">
              <a:lnSpc>
                <a:spcPct val="150000"/>
              </a:lnSpc>
              <a:buClr>
                <a:srgbClr val="E62A59"/>
              </a:buClr>
              <a:buSzPct val="145000"/>
              <a:buChar char="•"/>
              <a:defRPr sz="2700"/>
            </a:pPr>
            <a:r>
              <a:t>The first one will run on the resolved state</a:t>
            </a:r>
          </a:p>
          <a:p>
            <a:pPr lvl="1" marL="1092200" indent="-647700" algn="l">
              <a:lnSpc>
                <a:spcPct val="150000"/>
              </a:lnSpc>
              <a:buClr>
                <a:srgbClr val="E62A59"/>
              </a:buClr>
              <a:buSzPct val="145000"/>
              <a:buChar char="•"/>
              <a:defRPr sz="2700"/>
            </a:pPr>
            <a:r>
              <a:t>The second one will  run on the rejected state</a:t>
            </a:r>
          </a:p>
          <a:p>
            <a:pPr marL="647700" indent="-647700" algn="l">
              <a:lnSpc>
                <a:spcPct val="150000"/>
              </a:lnSpc>
              <a:buClr>
                <a:srgbClr val="E62A59"/>
              </a:buClr>
              <a:buSzPct val="145000"/>
              <a:buChar char="‣"/>
              <a:defRPr sz="2700"/>
            </a:pPr>
            <a:r>
              <a:t>Those methods will get the data we pass when we call the resolve or reject methods we get on the promise async function</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81"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82"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Promise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Promise - EX</a:t>
            </a:r>
          </a:p>
        </p:txBody>
      </p:sp>
      <p:sp>
        <p:nvSpPr>
          <p:cNvPr id="185" name="Create 2 timers and wrap each one with a promise…"/>
          <p:cNvSpPr txBox="1"/>
          <p:nvPr/>
        </p:nvSpPr>
        <p:spPr>
          <a:xfrm>
            <a:off x="1178620" y="1612075"/>
            <a:ext cx="10693400" cy="135748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Create 2 timers and wrap each one with a promise</a:t>
            </a:r>
          </a:p>
          <a:p>
            <a:pPr marL="647700" indent="-647700" algn="l">
              <a:lnSpc>
                <a:spcPct val="150000"/>
              </a:lnSpc>
              <a:buClr>
                <a:srgbClr val="E62A59"/>
              </a:buClr>
              <a:buSzPct val="145000"/>
              <a:buChar char="‣"/>
              <a:defRPr sz="2700"/>
            </a:pPr>
            <a:r>
              <a:t>One promise will be resolved after 1 sec with success</a:t>
            </a:r>
          </a:p>
          <a:p>
            <a:pPr marL="647700" indent="-647700" algn="l">
              <a:lnSpc>
                <a:spcPct val="150000"/>
              </a:lnSpc>
              <a:buClr>
                <a:srgbClr val="E62A59"/>
              </a:buClr>
              <a:buSzPct val="145000"/>
              <a:buChar char="‣"/>
              <a:defRPr sz="2700"/>
            </a:pPr>
            <a:r>
              <a:t>The second Promise will be rejected after 2 sec with fail</a:t>
            </a:r>
          </a:p>
          <a:p>
            <a:pPr marL="647700" indent="-647700" algn="l">
              <a:lnSpc>
                <a:spcPct val="150000"/>
              </a:lnSpc>
              <a:buClr>
                <a:srgbClr val="E62A59"/>
              </a:buClr>
              <a:buSzPct val="145000"/>
              <a:buChar char="‣"/>
              <a:defRPr sz="2700"/>
            </a:pPr>
            <a:r>
              <a:t>The success promise will pass a string message to the listeners</a:t>
            </a:r>
          </a:p>
          <a:p>
            <a:pPr marL="647700" indent="-647700" algn="l">
              <a:lnSpc>
                <a:spcPct val="150000"/>
              </a:lnSpc>
              <a:buClr>
                <a:srgbClr val="E62A59"/>
              </a:buClr>
              <a:buSzPct val="145000"/>
              <a:buChar char="‣"/>
              <a:defRPr sz="2700"/>
            </a:pPr>
            <a:r>
              <a:t>The Fail promise will pass an Error instance with a message</a:t>
            </a:r>
          </a:p>
          <a:p>
            <a:pPr marL="647700" indent="-647700" algn="l">
              <a:lnSpc>
                <a:spcPct val="150000"/>
              </a:lnSpc>
              <a:buClr>
                <a:srgbClr val="E62A59"/>
              </a:buClr>
              <a:buSzPct val="145000"/>
              <a:buChar char="‣"/>
              <a:defRPr sz="2700"/>
            </a:pPr>
            <a:r>
              <a:t>Attach a listener to both of those promises which will print the message they get on success or the message from the error instance</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86"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87"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catch - attaching a listener to the reject"/>
          <p:cNvSpPr txBox="1"/>
          <p:nvPr>
            <p:ph type="title"/>
          </p:nvPr>
        </p:nvSpPr>
        <p:spPr>
          <a:xfrm>
            <a:off x="952500" y="254000"/>
            <a:ext cx="10888564" cy="829359"/>
          </a:xfrm>
          <a:prstGeom prst="rect">
            <a:avLst/>
          </a:prstGeom>
        </p:spPr>
        <p:txBody>
          <a:bodyPr/>
          <a:lstStyle>
            <a:lvl1pPr algn="l" defTabSz="455675">
              <a:defRPr sz="4680">
                <a:solidFill>
                  <a:srgbClr val="E62A59"/>
                </a:solidFill>
              </a:defRPr>
            </a:lvl1pPr>
          </a:lstStyle>
          <a:p>
            <a:pPr/>
            <a:r>
              <a:t>catch - attaching a listener to the reject</a:t>
            </a:r>
          </a:p>
        </p:txBody>
      </p:sp>
      <p:sp>
        <p:nvSpPr>
          <p:cNvPr id="190" name="There are times when we only want to attach an error function…"/>
          <p:cNvSpPr txBox="1"/>
          <p:nvPr/>
        </p:nvSpPr>
        <p:spPr>
          <a:xfrm>
            <a:off x="1178620" y="1612075"/>
            <a:ext cx="10693400" cy="110801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There are times when we only want to attach an error function</a:t>
            </a:r>
          </a:p>
          <a:p>
            <a:pPr marL="647700" indent="-647700" algn="l">
              <a:lnSpc>
                <a:spcPct val="150000"/>
              </a:lnSpc>
              <a:buClr>
                <a:srgbClr val="E62A59"/>
              </a:buClr>
              <a:buSzPct val="145000"/>
              <a:buChar char="‣"/>
              <a:defRPr sz="2700"/>
            </a:pPr>
            <a:r>
              <a:t>one way to do it is to use </a:t>
            </a:r>
            <a:r>
              <a:rPr>
                <a:solidFill>
                  <a:srgbClr val="E62A59"/>
                </a:solidFill>
              </a:rPr>
              <a:t>then</a:t>
            </a:r>
            <a:r>
              <a:t> and pass the first argument of the resolve method as </a:t>
            </a:r>
            <a:r>
              <a:rPr>
                <a:solidFill>
                  <a:srgbClr val="E62A59"/>
                </a:solidFill>
              </a:rPr>
              <a:t>null</a:t>
            </a:r>
            <a:r>
              <a:t> or </a:t>
            </a:r>
            <a:r>
              <a:rPr>
                <a:solidFill>
                  <a:srgbClr val="E62A59"/>
                </a:solidFill>
              </a:rPr>
              <a:t>undefined</a:t>
            </a:r>
            <a:r>
              <a:t> </a:t>
            </a:r>
          </a:p>
          <a:p>
            <a:pPr marL="647700" indent="-647700" algn="l">
              <a:lnSpc>
                <a:spcPct val="150000"/>
              </a:lnSpc>
              <a:buClr>
                <a:srgbClr val="E62A59"/>
              </a:buClr>
              <a:buSzPct val="145000"/>
              <a:buChar char="‣"/>
              <a:defRPr sz="2700"/>
            </a:pPr>
            <a:r>
              <a:t>A shortcut for doing this is using the </a:t>
            </a:r>
            <a:r>
              <a:rPr>
                <a:solidFill>
                  <a:srgbClr val="E62A59"/>
                </a:solidFill>
              </a:rPr>
              <a:t>catch</a:t>
            </a:r>
            <a:r>
              <a:t> method</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91"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92"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what catch/then return"/>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what catch/then return</a:t>
            </a:r>
          </a:p>
        </p:txBody>
      </p:sp>
      <p:sp>
        <p:nvSpPr>
          <p:cNvPr id="195" name="catch and then return a different Promise…"/>
          <p:cNvSpPr txBox="1"/>
          <p:nvPr/>
        </p:nvSpPr>
        <p:spPr>
          <a:xfrm>
            <a:off x="1178620" y="1612075"/>
            <a:ext cx="10693400" cy="141985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catch and then return a different Promise</a:t>
            </a:r>
          </a:p>
          <a:p>
            <a:pPr marL="647700" indent="-647700" algn="l">
              <a:lnSpc>
                <a:spcPct val="150000"/>
              </a:lnSpc>
              <a:buClr>
                <a:srgbClr val="E62A59"/>
              </a:buClr>
              <a:buSzPct val="145000"/>
              <a:buChar char="‣"/>
              <a:defRPr sz="2700"/>
            </a:pPr>
            <a:r>
              <a:t>That promise contains data depending on what is returned from the functions inside the then and catch</a:t>
            </a:r>
          </a:p>
          <a:p>
            <a:pPr marL="647700" indent="-647700" algn="l">
              <a:lnSpc>
                <a:spcPct val="150000"/>
              </a:lnSpc>
              <a:buClr>
                <a:srgbClr val="E62A59"/>
              </a:buClr>
              <a:buSzPct val="145000"/>
              <a:buChar char="‣"/>
              <a:defRPr sz="2700"/>
            </a:pPr>
            <a:r>
              <a:t>This allows you to wait for a promise to get resolved or rejected and then send another promise</a:t>
            </a:r>
          </a:p>
          <a:p>
            <a:pPr marL="647700" indent="-647700" algn="l">
              <a:lnSpc>
                <a:spcPct val="150000"/>
              </a:lnSpc>
              <a:buClr>
                <a:srgbClr val="E62A59"/>
              </a:buClr>
              <a:buSzPct val="145000"/>
              <a:buChar char="‣"/>
              <a:defRPr sz="2700"/>
            </a:pPr>
            <a:r>
              <a:t>if the return method of the catch and then is a promise, then the next promise will contain the data in the promise returned</a:t>
            </a:r>
          </a:p>
          <a:p>
            <a:pPr marL="647700" indent="-647700" algn="l">
              <a:lnSpc>
                <a:spcPct val="150000"/>
              </a:lnSpc>
              <a:buClr>
                <a:srgbClr val="E62A59"/>
              </a:buClr>
              <a:buSzPct val="145000"/>
              <a:buChar char="‣"/>
              <a:defRPr sz="2700"/>
            </a:pPr>
            <a:r>
              <a:t>If you throw an error from the method in the them or catch then the returned promise is in rejected state</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96"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97"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what catch/then return - Question"/>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what catch/then return - Question</a:t>
            </a:r>
          </a:p>
        </p:txBody>
      </p:sp>
      <p:sp>
        <p:nvSpPr>
          <p:cNvPr id="200" name="What will be the data in the following promise ? Promise&lt;?&gt;"/>
          <p:cNvSpPr txBox="1"/>
          <p:nvPr/>
        </p:nvSpPr>
        <p:spPr>
          <a:xfrm>
            <a:off x="1178620" y="1612075"/>
            <a:ext cx="10693400" cy="7961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sz="2700"/>
            </a:pPr>
            <a:r>
              <a:t>What will be the data in the following promise ? Promise&lt;?&gt;</a:t>
            </a: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201"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02"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03" name="function timer() : Promise&lt;string&gt;…"/>
          <p:cNvSpPr txBox="1"/>
          <p:nvPr/>
        </p:nvSpPr>
        <p:spPr>
          <a:xfrm>
            <a:off x="1210332" y="2748149"/>
            <a:ext cx="7232769" cy="568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000"/>
              </a:lnSpc>
              <a:defRPr b="0" sz="1900">
                <a:solidFill>
                  <a:srgbClr val="569CD6"/>
                </a:solidFill>
                <a:latin typeface="Menlo"/>
                <a:ea typeface="Menlo"/>
                <a:cs typeface="Menlo"/>
                <a:sym typeface="Menlo"/>
              </a:defRPr>
            </a:pPr>
            <a:r>
              <a:t>function</a:t>
            </a:r>
            <a:r>
              <a:rPr>
                <a:solidFill>
                  <a:srgbClr val="D4D4D4"/>
                </a:solidFill>
              </a:rPr>
              <a:t> </a:t>
            </a:r>
            <a:r>
              <a:rPr>
                <a:solidFill>
                  <a:srgbClr val="DCDCAA"/>
                </a:solidFill>
              </a:rPr>
              <a:t>timer</a:t>
            </a:r>
            <a:r>
              <a:rPr>
                <a:solidFill>
                  <a:srgbClr val="D4D4D4"/>
                </a:solidFill>
              </a:rPr>
              <a:t>() : </a:t>
            </a:r>
            <a:r>
              <a:rPr>
                <a:solidFill>
                  <a:srgbClr val="4EC9B0"/>
                </a:solidFill>
              </a:rPr>
              <a:t>Promise</a:t>
            </a:r>
            <a:r>
              <a:rPr>
                <a:solidFill>
                  <a:srgbClr val="D4D4D4"/>
                </a:solidFill>
              </a:rPr>
              <a:t>&lt;</a:t>
            </a:r>
            <a:r>
              <a:rPr>
                <a:solidFill>
                  <a:srgbClr val="4EC9B0"/>
                </a:solidFill>
              </a:rPr>
              <a:t>string</a:t>
            </a:r>
            <a:r>
              <a:rPr>
                <a:solidFill>
                  <a:srgbClr val="D4D4D4"/>
                </a:solidFill>
              </a:rPr>
              <a:t>&gt;</a:t>
            </a:r>
            <a:endParaRPr>
              <a:solidFill>
                <a:srgbClr val="D4D4D4"/>
              </a:solidFill>
            </a:endParaRPr>
          </a:p>
          <a:p>
            <a:pPr algn="l" defTabSz="457200">
              <a:lnSpc>
                <a:spcPts val="4000"/>
              </a:lnSpc>
              <a:defRPr b="0" sz="1900">
                <a:solidFill>
                  <a:srgbClr val="569CD6"/>
                </a:solidFill>
                <a:latin typeface="Menlo"/>
                <a:ea typeface="Menlo"/>
                <a:cs typeface="Menlo"/>
                <a:sym typeface="Menlo"/>
              </a:defRPr>
            </a:pPr>
            <a:r>
              <a:t>function</a:t>
            </a:r>
            <a:r>
              <a:rPr>
                <a:solidFill>
                  <a:srgbClr val="D4D4D4"/>
                </a:solidFill>
              </a:rPr>
              <a:t> </a:t>
            </a:r>
            <a:r>
              <a:rPr>
                <a:solidFill>
                  <a:srgbClr val="DCDCAA"/>
                </a:solidFill>
              </a:rPr>
              <a:t>fetch</a:t>
            </a:r>
            <a:r>
              <a:rPr>
                <a:solidFill>
                  <a:srgbClr val="D4D4D4"/>
                </a:solidFill>
              </a:rPr>
              <a:t>(</a:t>
            </a:r>
            <a:r>
              <a:rPr>
                <a:solidFill>
                  <a:srgbClr val="9CDCFE"/>
                </a:solidFill>
              </a:rPr>
              <a:t>url</a:t>
            </a:r>
            <a:r>
              <a:rPr>
                <a:solidFill>
                  <a:srgbClr val="D4D4D4"/>
                </a:solidFill>
              </a:rPr>
              <a:t> : </a:t>
            </a:r>
            <a:r>
              <a:rPr>
                <a:solidFill>
                  <a:srgbClr val="4EC9B0"/>
                </a:solidFill>
              </a:rPr>
              <a:t>string</a:t>
            </a:r>
            <a:r>
              <a:rPr>
                <a:solidFill>
                  <a:srgbClr val="D4D4D4"/>
                </a:solidFill>
              </a:rPr>
              <a:t>) : </a:t>
            </a:r>
            <a:r>
              <a:rPr>
                <a:solidFill>
                  <a:srgbClr val="4EC9B0"/>
                </a:solidFill>
              </a:rPr>
              <a:t>Promise</a:t>
            </a:r>
            <a:r>
              <a:rPr>
                <a:solidFill>
                  <a:srgbClr val="D4D4D4"/>
                </a:solidFill>
              </a:rPr>
              <a:t>&lt;</a:t>
            </a:r>
            <a:r>
              <a:rPr>
                <a:solidFill>
                  <a:srgbClr val="4EC9B0"/>
                </a:solidFill>
              </a:rPr>
              <a:t>Response</a:t>
            </a:r>
            <a:r>
              <a:rPr>
                <a:solidFill>
                  <a:srgbClr val="D4D4D4"/>
                </a:solidFill>
              </a:rPr>
              <a:t>&gt;</a:t>
            </a:r>
            <a:endParaRPr>
              <a:solidFill>
                <a:srgbClr val="D4D4D4"/>
              </a:solidFill>
            </a:endParaRPr>
          </a:p>
          <a:p>
            <a:pPr algn="l" defTabSz="457200">
              <a:lnSpc>
                <a:spcPts val="4000"/>
              </a:lnSpc>
              <a:defRPr b="0" sz="1900">
                <a:solidFill>
                  <a:srgbClr val="D4D4D4"/>
                </a:solidFill>
                <a:latin typeface="Menlo"/>
                <a:ea typeface="Menlo"/>
                <a:cs typeface="Menlo"/>
                <a:sym typeface="Menlo"/>
              </a:defRPr>
            </a:pPr>
          </a:p>
          <a:p>
            <a:pPr algn="l" defTabSz="457200">
              <a:lnSpc>
                <a:spcPts val="4000"/>
              </a:lnSpc>
              <a:defRPr b="0" sz="1900">
                <a:solidFill>
                  <a:srgbClr val="DCDCAA"/>
                </a:solidFill>
                <a:latin typeface="Menlo"/>
                <a:ea typeface="Menlo"/>
                <a:cs typeface="Menlo"/>
                <a:sym typeface="Menlo"/>
              </a:defRPr>
            </a:pPr>
            <a:r>
              <a:t>timer</a:t>
            </a:r>
            <a:r>
              <a:rPr>
                <a:solidFill>
                  <a:srgbClr val="D4D4D4"/>
                </a:solidFill>
              </a:rPr>
              <a:t>()</a:t>
            </a:r>
            <a:endParaRPr>
              <a:solidFill>
                <a:srgbClr val="D4D4D4"/>
              </a:solidFill>
            </a:endParaRPr>
          </a:p>
          <a:p>
            <a:pPr algn="l" defTabSz="457200">
              <a:lnSpc>
                <a:spcPts val="4000"/>
              </a:lnSpc>
              <a:defRPr b="0" sz="1900">
                <a:solidFill>
                  <a:srgbClr val="9CDCFE"/>
                </a:solidFill>
                <a:latin typeface="Menlo"/>
                <a:ea typeface="Menlo"/>
                <a:cs typeface="Menlo"/>
                <a:sym typeface="Menlo"/>
              </a:defRPr>
            </a:pPr>
            <a:r>
              <a:rPr>
                <a:solidFill>
                  <a:srgbClr val="D4D4D4"/>
                </a:solidFill>
              </a:rPr>
              <a:t>    .</a:t>
            </a:r>
            <a:r>
              <a:rPr>
                <a:solidFill>
                  <a:srgbClr val="DCDCAA"/>
                </a:solidFill>
              </a:rPr>
              <a:t>then</a:t>
            </a:r>
            <a:r>
              <a:rPr>
                <a:solidFill>
                  <a:srgbClr val="D4D4D4"/>
                </a:solidFill>
              </a:rPr>
              <a:t>(</a:t>
            </a:r>
            <a:r>
              <a:t>function</a:t>
            </a:r>
            <a:r>
              <a:rPr>
                <a:solidFill>
                  <a:srgbClr val="D4D4D4"/>
                </a:solidFill>
              </a:rPr>
              <a:t>(</a:t>
            </a:r>
            <a:r>
              <a:t>urlFromTimer</a:t>
            </a:r>
            <a:r>
              <a:rPr>
                <a:solidFill>
                  <a:srgbClr val="D4D4D4"/>
                </a:solidFill>
              </a:rPr>
              <a:t>) {</a:t>
            </a:r>
            <a:endParaRPr>
              <a:solidFill>
                <a:srgbClr val="D4D4D4"/>
              </a:solidFill>
            </a:endParaRPr>
          </a:p>
          <a:p>
            <a:pPr algn="l" defTabSz="457200">
              <a:lnSpc>
                <a:spcPts val="4000"/>
              </a:lnSpc>
              <a:defRPr b="0" sz="1900">
                <a:solidFill>
                  <a:srgbClr val="9CDCFE"/>
                </a:solidFill>
                <a:latin typeface="Menlo"/>
                <a:ea typeface="Menlo"/>
                <a:cs typeface="Menlo"/>
                <a:sym typeface="Menlo"/>
              </a:defRPr>
            </a:pPr>
            <a:r>
              <a:rPr>
                <a:solidFill>
                  <a:srgbClr val="D4D4D4"/>
                </a:solidFill>
              </a:rPr>
              <a:t>        </a:t>
            </a:r>
            <a:r>
              <a:rPr>
                <a:solidFill>
                  <a:srgbClr val="C586C0"/>
                </a:solidFill>
              </a:rPr>
              <a:t>return</a:t>
            </a:r>
            <a:r>
              <a:rPr>
                <a:solidFill>
                  <a:srgbClr val="D4D4D4"/>
                </a:solidFill>
              </a:rPr>
              <a:t> </a:t>
            </a:r>
            <a:r>
              <a:rPr>
                <a:solidFill>
                  <a:srgbClr val="DCDCAA"/>
                </a:solidFill>
              </a:rPr>
              <a:t>fetch</a:t>
            </a:r>
            <a:r>
              <a:rPr>
                <a:solidFill>
                  <a:srgbClr val="D4D4D4"/>
                </a:solidFill>
              </a:rPr>
              <a:t>(</a:t>
            </a:r>
            <a:r>
              <a:t>urlFromTimer</a:t>
            </a:r>
            <a:r>
              <a:rPr>
                <a:solidFill>
                  <a:srgbClr val="D4D4D4"/>
                </a:solidFill>
              </a:rPr>
              <a:t>)</a:t>
            </a:r>
            <a:endParaRPr>
              <a:solidFill>
                <a:srgbClr val="D4D4D4"/>
              </a:solidFill>
            </a:endParaRPr>
          </a:p>
          <a:p>
            <a:pPr algn="l" defTabSz="457200">
              <a:lnSpc>
                <a:spcPts val="4000"/>
              </a:lnSpc>
              <a:defRPr b="0" sz="1900">
                <a:solidFill>
                  <a:srgbClr val="D4D4D4"/>
                </a:solidFill>
                <a:latin typeface="Menlo"/>
                <a:ea typeface="Menlo"/>
                <a:cs typeface="Menlo"/>
                <a:sym typeface="Menlo"/>
              </a:defRPr>
            </a:pPr>
            <a:r>
              <a:t>    })</a:t>
            </a:r>
          </a:p>
          <a:p>
            <a:pPr algn="l" defTabSz="457200">
              <a:lnSpc>
                <a:spcPts val="4000"/>
              </a:lnSpc>
              <a:defRPr b="0" sz="1900">
                <a:solidFill>
                  <a:srgbClr val="569CD6"/>
                </a:solidFill>
                <a:latin typeface="Menlo"/>
                <a:ea typeface="Menlo"/>
                <a:cs typeface="Menlo"/>
                <a:sym typeface="Menlo"/>
              </a:defRPr>
            </a:pPr>
            <a:r>
              <a:rPr>
                <a:solidFill>
                  <a:srgbClr val="D4D4D4"/>
                </a:solidFill>
              </a:rPr>
              <a:t>    .</a:t>
            </a:r>
            <a:r>
              <a:rPr>
                <a:solidFill>
                  <a:srgbClr val="DCDCAA"/>
                </a:solidFill>
              </a:rPr>
              <a:t>then</a:t>
            </a:r>
            <a:r>
              <a:rPr>
                <a:solidFill>
                  <a:srgbClr val="D4D4D4"/>
                </a:solidFill>
              </a:rPr>
              <a:t>(</a:t>
            </a:r>
            <a:r>
              <a:t>function</a:t>
            </a:r>
            <a:r>
              <a:rPr>
                <a:solidFill>
                  <a:srgbClr val="D4D4D4"/>
                </a:solidFill>
              </a:rPr>
              <a:t>(</a:t>
            </a:r>
            <a:r>
              <a:rPr>
                <a:solidFill>
                  <a:srgbClr val="9CDCFE"/>
                </a:solidFill>
              </a:rPr>
              <a:t>res</a:t>
            </a:r>
            <a:r>
              <a:rPr>
                <a:solidFill>
                  <a:srgbClr val="D4D4D4"/>
                </a:solidFill>
              </a:rPr>
              <a:t>) {</a:t>
            </a:r>
            <a:endParaRPr>
              <a:solidFill>
                <a:srgbClr val="D4D4D4"/>
              </a:solidFill>
            </a:endParaRPr>
          </a:p>
          <a:p>
            <a:pPr algn="l" defTabSz="457200">
              <a:lnSpc>
                <a:spcPts val="4000"/>
              </a:lnSpc>
              <a:defRPr b="0" sz="1900">
                <a:solidFill>
                  <a:srgbClr val="D4D4D4"/>
                </a:solidFill>
                <a:latin typeface="Menlo"/>
                <a:ea typeface="Menlo"/>
                <a:cs typeface="Menlo"/>
                <a:sym typeface="Menlo"/>
              </a:defRPr>
            </a:pPr>
            <a:r>
              <a:t>        </a:t>
            </a:r>
            <a:r>
              <a:rPr>
                <a:solidFill>
                  <a:srgbClr val="C586C0"/>
                </a:solidFill>
              </a:rPr>
              <a:t>return</a:t>
            </a:r>
            <a:r>
              <a:t> </a:t>
            </a:r>
            <a:r>
              <a:rPr>
                <a:solidFill>
                  <a:srgbClr val="9CDCFE"/>
                </a:solidFill>
              </a:rPr>
              <a:t>res</a:t>
            </a:r>
            <a:r>
              <a:t>.</a:t>
            </a:r>
            <a:r>
              <a:rPr>
                <a:solidFill>
                  <a:srgbClr val="DCDCAA"/>
                </a:solidFill>
              </a:rPr>
              <a:t>json</a:t>
            </a:r>
            <a:r>
              <a:t>()</a:t>
            </a:r>
          </a:p>
          <a:p>
            <a:pPr algn="l" defTabSz="457200">
              <a:lnSpc>
                <a:spcPts val="4000"/>
              </a:lnSpc>
              <a:defRPr b="0" sz="1900">
                <a:solidFill>
                  <a:srgbClr val="D4D4D4"/>
                </a:solidFill>
                <a:latin typeface="Menlo"/>
                <a:ea typeface="Menlo"/>
                <a:cs typeface="Menlo"/>
                <a:sym typeface="Menlo"/>
              </a:defRPr>
            </a:pPr>
            <a:r>
              <a:t>    })</a:t>
            </a:r>
          </a:p>
          <a:p>
            <a:pPr algn="l" defTabSz="457200">
              <a:lnSpc>
                <a:spcPts val="4000"/>
              </a:lnSpc>
              <a:defRPr b="0" sz="1900">
                <a:solidFill>
                  <a:srgbClr val="569CD6"/>
                </a:solidFill>
                <a:latin typeface="Menlo"/>
                <a:ea typeface="Menlo"/>
                <a:cs typeface="Menlo"/>
                <a:sym typeface="Menlo"/>
              </a:defRPr>
            </a:pPr>
            <a:r>
              <a:rPr>
                <a:solidFill>
                  <a:srgbClr val="D4D4D4"/>
                </a:solidFill>
              </a:rPr>
              <a:t>    .</a:t>
            </a:r>
            <a:r>
              <a:rPr>
                <a:solidFill>
                  <a:srgbClr val="DCDCAA"/>
                </a:solidFill>
              </a:rPr>
              <a:t>then</a:t>
            </a:r>
            <a:r>
              <a:rPr>
                <a:solidFill>
                  <a:srgbClr val="D4D4D4"/>
                </a:solidFill>
              </a:rPr>
              <a:t>(</a:t>
            </a:r>
            <a:r>
              <a:t>function</a:t>
            </a:r>
            <a:r>
              <a:rPr>
                <a:solidFill>
                  <a:srgbClr val="D4D4D4"/>
                </a:solidFill>
              </a:rPr>
              <a:t>(</a:t>
            </a:r>
            <a:r>
              <a:rPr>
                <a:solidFill>
                  <a:srgbClr val="9CDCFE"/>
                </a:solidFill>
              </a:rPr>
              <a:t>json</a:t>
            </a:r>
            <a:r>
              <a:rPr>
                <a:solidFill>
                  <a:srgbClr val="D4D4D4"/>
                </a:solidFill>
              </a:rPr>
              <a:t>) {</a:t>
            </a:r>
            <a:endParaRPr>
              <a:solidFill>
                <a:srgbClr val="D4D4D4"/>
              </a:solidFill>
            </a:endParaRPr>
          </a:p>
          <a:p>
            <a:pPr algn="l" defTabSz="457200">
              <a:lnSpc>
                <a:spcPts val="4000"/>
              </a:lnSpc>
              <a:defRPr b="0" sz="1900">
                <a:solidFill>
                  <a:srgbClr val="DCDCAA"/>
                </a:solidFill>
                <a:latin typeface="Menlo"/>
                <a:ea typeface="Menlo"/>
                <a:cs typeface="Menlo"/>
                <a:sym typeface="Menlo"/>
              </a:defRPr>
            </a:pPr>
            <a:r>
              <a:rPr>
                <a:solidFill>
                  <a:srgbClr val="D4D4D4"/>
                </a:solidFill>
              </a:rPr>
              <a:t>        </a:t>
            </a:r>
            <a:r>
              <a:rPr>
                <a:solidFill>
                  <a:srgbClr val="4EC9B0"/>
                </a:solidFill>
              </a:rPr>
              <a:t>JSON</a:t>
            </a:r>
            <a:r>
              <a:rPr>
                <a:solidFill>
                  <a:srgbClr val="D4D4D4"/>
                </a:solidFill>
              </a:rPr>
              <a:t>.</a:t>
            </a:r>
            <a:r>
              <a:t>stringify</a:t>
            </a:r>
            <a:r>
              <a:rPr>
                <a:solidFill>
                  <a:srgbClr val="D4D4D4"/>
                </a:solidFill>
              </a:rPr>
              <a:t>(</a:t>
            </a:r>
            <a:r>
              <a:rPr>
                <a:solidFill>
                  <a:srgbClr val="9CDCFE"/>
                </a:solidFill>
              </a:rPr>
              <a:t>json</a:t>
            </a:r>
            <a:r>
              <a:rPr>
                <a:solidFill>
                  <a:srgbClr val="D4D4D4"/>
                </a:solidFill>
              </a:rPr>
              <a:t>);</a:t>
            </a:r>
            <a:endParaRPr>
              <a:solidFill>
                <a:srgbClr val="D4D4D4"/>
              </a:solidFill>
            </a:endParaRPr>
          </a:p>
          <a:p>
            <a:pPr algn="l" defTabSz="457200">
              <a:lnSpc>
                <a:spcPts val="4000"/>
              </a:lnSpc>
              <a:defRPr b="0" sz="1900">
                <a:solidFill>
                  <a:srgbClr val="D4D4D4"/>
                </a:solidFill>
                <a:latin typeface="Menlo"/>
                <a:ea typeface="Menlo"/>
                <a:cs typeface="Menlo"/>
                <a:sym typeface="Menlo"/>
              </a:defRPr>
            </a:pPr>
            <a:r>
              <a:t>    })</a:t>
            </a:r>
          </a:p>
          <a:p>
            <a:pPr algn="l" defTabSz="457200">
              <a:lnSpc>
                <a:spcPts val="4000"/>
              </a:lnSpc>
              <a:defRPr b="0" sz="1900">
                <a:solidFill>
                  <a:srgbClr val="9CDCFE"/>
                </a:solidFill>
                <a:latin typeface="Menlo"/>
                <a:ea typeface="Menlo"/>
                <a:cs typeface="Menlo"/>
                <a:sym typeface="Menlo"/>
              </a:defRPr>
            </a:pPr>
            <a:r>
              <a:rPr>
                <a:solidFill>
                  <a:srgbClr val="D4D4D4"/>
                </a:solidFill>
              </a:rPr>
              <a:t>    .</a:t>
            </a:r>
            <a:r>
              <a:rPr>
                <a:solidFill>
                  <a:srgbClr val="DCDCAA"/>
                </a:solidFill>
              </a:rPr>
              <a:t>then</a:t>
            </a:r>
            <a:r>
              <a:rPr>
                <a:solidFill>
                  <a:srgbClr val="D4D4D4"/>
                </a:solidFill>
              </a:rPr>
              <a:t>(</a:t>
            </a:r>
            <a:r>
              <a:rPr>
                <a:solidFill>
                  <a:srgbClr val="569CD6"/>
                </a:solidFill>
              </a:rPr>
              <a:t>function</a:t>
            </a:r>
            <a:r>
              <a:rPr>
                <a:solidFill>
                  <a:srgbClr val="D4D4D4"/>
                </a:solidFill>
              </a:rPr>
              <a:t>(</a:t>
            </a:r>
            <a:r>
              <a:t>jsonAsString</a:t>
            </a:r>
            <a:r>
              <a:rPr>
                <a:solidFill>
                  <a:srgbClr val="D4D4D4"/>
                </a:solidFill>
              </a:rPr>
              <a:t>) {</a:t>
            </a:r>
            <a:endParaRPr>
              <a:solidFill>
                <a:srgbClr val="D4D4D4"/>
              </a:solidFill>
            </a:endParaRPr>
          </a:p>
          <a:p>
            <a:pPr algn="l" defTabSz="457200">
              <a:lnSpc>
                <a:spcPts val="4000"/>
              </a:lnSpc>
              <a:defRPr b="0" sz="1900">
                <a:solidFill>
                  <a:srgbClr val="9CDCFE"/>
                </a:solidFill>
                <a:latin typeface="Menlo"/>
                <a:ea typeface="Menlo"/>
                <a:cs typeface="Menlo"/>
                <a:sym typeface="Menlo"/>
              </a:defRPr>
            </a:pPr>
            <a:r>
              <a:rPr>
                <a:solidFill>
                  <a:srgbClr val="D4D4D4"/>
                </a:solidFill>
              </a:rPr>
              <a:t>        </a:t>
            </a:r>
            <a:r>
              <a:rPr>
                <a:solidFill>
                  <a:srgbClr val="C586C0"/>
                </a:solidFill>
              </a:rPr>
              <a:t>return</a:t>
            </a:r>
            <a:r>
              <a:rPr>
                <a:solidFill>
                  <a:srgbClr val="D4D4D4"/>
                </a:solidFill>
              </a:rPr>
              <a:t> </a:t>
            </a:r>
            <a:r>
              <a:t>jsonAsString</a:t>
            </a:r>
            <a:r>
              <a:rPr>
                <a:solidFill>
                  <a:srgbClr val="D4D4D4"/>
                </a:solidFill>
              </a:rPr>
              <a:t>.</a:t>
            </a:r>
            <a:r>
              <a:t>length</a:t>
            </a:r>
            <a:r>
              <a:rPr>
                <a:solidFill>
                  <a:srgbClr val="D4D4D4"/>
                </a:solidFill>
              </a:rPr>
              <a:t>;</a:t>
            </a:r>
            <a:endParaRPr>
              <a:solidFill>
                <a:srgbClr val="D4D4D4"/>
              </a:solidFill>
            </a:endParaRPr>
          </a:p>
          <a:p>
            <a:pPr algn="l" defTabSz="457200">
              <a:lnSpc>
                <a:spcPts val="4000"/>
              </a:lnSpc>
              <a:defRPr b="0" sz="1900">
                <a:solidFill>
                  <a:srgbClr val="D4D4D4"/>
                </a:solidFill>
                <a:latin typeface="Menlo"/>
                <a:ea typeface="Menlo"/>
                <a:cs typeface="Menlo"/>
                <a:sym typeface="Menlo"/>
              </a:defRPr>
            </a:pPr>
            <a:r>
              <a:t>    })</a:t>
            </a:r>
          </a:p>
          <a:p>
            <a:pPr algn="l" defTabSz="457200">
              <a:lnSpc>
                <a:spcPts val="4000"/>
              </a:lnSpc>
              <a:defRPr b="0" sz="1900">
                <a:solidFill>
                  <a:srgbClr val="569CD6"/>
                </a:solidFill>
                <a:latin typeface="Menlo"/>
                <a:ea typeface="Menlo"/>
                <a:cs typeface="Menlo"/>
                <a:sym typeface="Menlo"/>
              </a:defRPr>
            </a:pPr>
            <a:r>
              <a:rPr>
                <a:solidFill>
                  <a:srgbClr val="D4D4D4"/>
                </a:solidFill>
              </a:rPr>
              <a:t>    .</a:t>
            </a:r>
            <a:r>
              <a:rPr>
                <a:solidFill>
                  <a:srgbClr val="DCDCAA"/>
                </a:solidFill>
              </a:rPr>
              <a:t>catch</a:t>
            </a:r>
            <a:r>
              <a:rPr>
                <a:solidFill>
                  <a:srgbClr val="D4D4D4"/>
                </a:solidFill>
              </a:rPr>
              <a:t>(</a:t>
            </a:r>
            <a:r>
              <a:t>function</a:t>
            </a:r>
            <a:r>
              <a:rPr>
                <a:solidFill>
                  <a:srgbClr val="D4D4D4"/>
                </a:solidFill>
              </a:rPr>
              <a:t>() {</a:t>
            </a:r>
            <a:endParaRPr>
              <a:solidFill>
                <a:srgbClr val="D4D4D4"/>
              </a:solidFill>
            </a:endParaRPr>
          </a:p>
          <a:p>
            <a:pPr algn="l" defTabSz="457200">
              <a:lnSpc>
                <a:spcPts val="4000"/>
              </a:lnSpc>
              <a:defRPr b="0" sz="1900">
                <a:solidFill>
                  <a:srgbClr val="CE9178"/>
                </a:solidFill>
                <a:latin typeface="Menlo"/>
                <a:ea typeface="Menlo"/>
                <a:cs typeface="Menlo"/>
                <a:sym typeface="Menlo"/>
              </a:defRPr>
            </a:pPr>
            <a:r>
              <a:rPr>
                <a:solidFill>
                  <a:srgbClr val="D4D4D4"/>
                </a:solidFill>
              </a:rPr>
              <a:t>        </a:t>
            </a:r>
            <a:r>
              <a:rPr>
                <a:solidFill>
                  <a:srgbClr val="C586C0"/>
                </a:solidFill>
              </a:rPr>
              <a:t>return</a:t>
            </a:r>
            <a:r>
              <a:rPr>
                <a:solidFill>
                  <a:srgbClr val="D4D4D4"/>
                </a:solidFill>
              </a:rPr>
              <a:t> </a:t>
            </a:r>
            <a:r>
              <a:t>'some error has happened'</a:t>
            </a:r>
            <a:r>
              <a:rPr>
                <a:solidFill>
                  <a:srgbClr val="D4D4D4"/>
                </a:solidFill>
              </a:rPr>
              <a:t>;</a:t>
            </a:r>
            <a:endParaRPr>
              <a:solidFill>
                <a:srgbClr val="D4D4D4"/>
              </a:solidFill>
            </a:endParaRPr>
          </a:p>
          <a:p>
            <a:pPr algn="l" defTabSz="457200">
              <a:lnSpc>
                <a:spcPts val="4000"/>
              </a:lnSpc>
              <a:defRPr b="0" sz="1900">
                <a:solidFill>
                  <a:srgbClr val="D4D4D4"/>
                </a:solidFill>
                <a:latin typeface="Menlo"/>
                <a:ea typeface="Menlo"/>
                <a:cs typeface="Menlo"/>
                <a:sym typeface="Menlo"/>
              </a:defRPr>
            </a:pPr>
            <a:r>
              <a:t>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Promise chaining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Promise chaining - EX</a:t>
            </a:r>
          </a:p>
        </p:txBody>
      </p:sp>
      <p:sp>
        <p:nvSpPr>
          <p:cNvPr id="206" name="Install a package called: node-fetch…"/>
          <p:cNvSpPr txBox="1"/>
          <p:nvPr/>
        </p:nvSpPr>
        <p:spPr>
          <a:xfrm>
            <a:off x="1178620" y="1612075"/>
            <a:ext cx="10693400" cy="123606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Install a package called: </a:t>
            </a:r>
            <a:r>
              <a:rPr>
                <a:solidFill>
                  <a:srgbClr val="E62A59"/>
                </a:solidFill>
              </a:rPr>
              <a:t>node-fetch</a:t>
            </a:r>
            <a:endParaRPr>
              <a:solidFill>
                <a:srgbClr val="E62A59"/>
              </a:solidFill>
            </a:endParaRPr>
          </a:p>
          <a:p>
            <a:pPr marL="647700" indent="-647700" algn="l">
              <a:lnSpc>
                <a:spcPct val="150000"/>
              </a:lnSpc>
              <a:buClr>
                <a:srgbClr val="E62A59"/>
              </a:buClr>
              <a:buSzPct val="145000"/>
              <a:buChar char="‣"/>
              <a:defRPr sz="2700"/>
            </a:pPr>
            <a:r>
              <a:t>Modify the timer exercise we did before</a:t>
            </a:r>
          </a:p>
          <a:p>
            <a:pPr marL="647700" indent="-647700" algn="l">
              <a:lnSpc>
                <a:spcPct val="150000"/>
              </a:lnSpc>
              <a:buClr>
                <a:srgbClr val="E62A59"/>
              </a:buClr>
              <a:buSzPct val="145000"/>
              <a:buChar char="‣"/>
              <a:defRPr sz="2700"/>
            </a:pPr>
            <a:r>
              <a:t>The success timer should resolve with a string url</a:t>
            </a:r>
          </a:p>
          <a:p>
            <a:pPr marL="647700" indent="-647700" algn="l">
              <a:lnSpc>
                <a:spcPct val="150000"/>
              </a:lnSpc>
              <a:buClr>
                <a:srgbClr val="E62A59"/>
              </a:buClr>
              <a:buSzPct val="145000"/>
              <a:buChar char="‣"/>
              <a:defRPr sz="2700"/>
            </a:pPr>
            <a:r>
              <a:t>we then fetch our todo server based on that url:</a:t>
            </a:r>
          </a:p>
          <a:p>
            <a:pPr lvl="1" marL="1092200" indent="-647700" algn="l">
              <a:lnSpc>
                <a:spcPct val="150000"/>
              </a:lnSpc>
              <a:buClr>
                <a:srgbClr val="E62A59"/>
              </a:buClr>
              <a:buSzPct val="145000"/>
              <a:buChar char="•"/>
              <a:defRPr sz="2700"/>
            </a:pPr>
            <a:r>
              <a:rPr u="sng">
                <a:hlinkClick r:id="rId2" invalidUrl="" action="" tgtFrame="" tooltip="" history="1" highlightClick="0" endSnd="0"/>
              </a:rPr>
              <a:t>https://nztodo.herokuapp.com/api/task/?format=json</a:t>
            </a:r>
          </a:p>
          <a:p>
            <a:pPr marL="647700" indent="-647700" algn="l">
              <a:lnSpc>
                <a:spcPct val="150000"/>
              </a:lnSpc>
              <a:buClr>
                <a:srgbClr val="E62A59"/>
              </a:buClr>
              <a:buSzPct val="145000"/>
              <a:buChar char="‣"/>
              <a:defRPr sz="2700"/>
            </a:pPr>
            <a:r>
              <a:t>We then return the json from the response</a:t>
            </a:r>
          </a:p>
          <a:p>
            <a:pPr marL="647700" indent="-647700" algn="l">
              <a:lnSpc>
                <a:spcPct val="150000"/>
              </a:lnSpc>
              <a:buClr>
                <a:srgbClr val="E62A59"/>
              </a:buClr>
              <a:buSzPct val="145000"/>
              <a:buChar char="‣"/>
              <a:defRPr sz="2700"/>
            </a:pPr>
            <a:r>
              <a:t>we then print the objects</a:t>
            </a:r>
          </a:p>
          <a:p>
            <a:pPr marL="647700" indent="-647700" algn="l">
              <a:lnSpc>
                <a:spcPct val="150000"/>
              </a:lnSpc>
              <a:buClr>
                <a:srgbClr val="E62A59"/>
              </a:buClr>
              <a:buSzPct val="145000"/>
              <a:buChar char="‣"/>
              <a:defRPr sz="2700"/>
            </a:pPr>
            <a:r>
              <a:t>On the failed timer we are rejecting with a bad url</a:t>
            </a:r>
          </a:p>
          <a:p>
            <a:pPr marL="647700" indent="-647700" algn="l">
              <a:lnSpc>
                <a:spcPct val="150000"/>
              </a:lnSpc>
              <a:buClr>
                <a:srgbClr val="E62A59"/>
              </a:buClr>
              <a:buSzPct val="145000"/>
              <a:buChar char="‣"/>
              <a:defRPr sz="2700"/>
            </a:pPr>
            <a:r>
              <a:t>we will fetch from that bad url and get 404</a:t>
            </a:r>
          </a:p>
          <a:p>
            <a:pPr marL="647700" indent="-647700" algn="l">
              <a:lnSpc>
                <a:spcPct val="150000"/>
              </a:lnSpc>
              <a:buClr>
                <a:srgbClr val="E62A59"/>
              </a:buClr>
              <a:buSzPct val="145000"/>
              <a:buChar char="‣"/>
              <a:defRPr sz="2700"/>
            </a:pPr>
            <a:r>
              <a:t>if the status is 404 we will throw an error</a:t>
            </a:r>
          </a:p>
          <a:p>
            <a:pPr marL="647700" indent="-647700" algn="l">
              <a:lnSpc>
                <a:spcPct val="150000"/>
              </a:lnSpc>
              <a:buClr>
                <a:srgbClr val="E62A59"/>
              </a:buClr>
              <a:buSzPct val="145000"/>
              <a:buChar char="‣"/>
              <a:defRPr sz="2700"/>
            </a:pPr>
            <a:r>
              <a:t>We will print the error message to the console</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207"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08"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Promise.all - combining promise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Promise.all - combining promises</a:t>
            </a:r>
          </a:p>
        </p:txBody>
      </p:sp>
      <p:sp>
        <p:nvSpPr>
          <p:cNvPr id="211" name="with this method we can run multiple promises simultaneously…"/>
          <p:cNvSpPr txBox="1"/>
          <p:nvPr/>
        </p:nvSpPr>
        <p:spPr>
          <a:xfrm>
            <a:off x="1178620" y="1612075"/>
            <a:ext cx="10693400" cy="111132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with this method we can run multiple promises simultaneously</a:t>
            </a:r>
          </a:p>
          <a:p>
            <a:pPr marL="647700" indent="-647700" algn="l">
              <a:lnSpc>
                <a:spcPct val="150000"/>
              </a:lnSpc>
              <a:buClr>
                <a:srgbClr val="E62A59"/>
              </a:buClr>
              <a:buSzPct val="145000"/>
              <a:buChar char="‣"/>
              <a:defRPr sz="2700"/>
            </a:pPr>
            <a:r>
              <a:t>the method gets an array of promises</a:t>
            </a:r>
          </a:p>
          <a:p>
            <a:pPr marL="647700" indent="-647700" algn="l">
              <a:lnSpc>
                <a:spcPct val="150000"/>
              </a:lnSpc>
              <a:buClr>
                <a:srgbClr val="E62A59"/>
              </a:buClr>
              <a:buSzPct val="145000"/>
              <a:buChar char="‣"/>
              <a:defRPr sz="2700"/>
            </a:pPr>
            <a:r>
              <a:t>the method will return a promise which will be resolved when all the promises in the array are resolved</a:t>
            </a:r>
          </a:p>
          <a:p>
            <a:pPr marL="647700" indent="-647700" algn="l">
              <a:lnSpc>
                <a:spcPct val="150000"/>
              </a:lnSpc>
              <a:buClr>
                <a:srgbClr val="E62A59"/>
              </a:buClr>
              <a:buSzPct val="145000"/>
              <a:buChar char="‣"/>
              <a:defRPr sz="2700"/>
            </a:pPr>
            <a:r>
              <a:t>if one of the promises is rejected then the combined promise will be rejected as well</a:t>
            </a:r>
          </a:p>
          <a:p>
            <a:pPr marL="647700" indent="-647700" algn="l">
              <a:lnSpc>
                <a:spcPct val="150000"/>
              </a:lnSpc>
              <a:buClr>
                <a:srgbClr val="E62A59"/>
              </a:buClr>
              <a:buSzPct val="145000"/>
              <a:buChar char="‣"/>
              <a:defRPr sz="2700"/>
            </a:pPr>
            <a:r>
              <a:t>The data in the combined promise will be an array with the data from each promise</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212"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13"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Promise.all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Promise.all - EX</a:t>
            </a:r>
          </a:p>
        </p:txBody>
      </p:sp>
      <p:sp>
        <p:nvSpPr>
          <p:cNvPr id="216" name="Create a timer promise which will be resolved in 1 seconds resolving with a string message…"/>
          <p:cNvSpPr txBox="1"/>
          <p:nvPr/>
        </p:nvSpPr>
        <p:spPr>
          <a:xfrm>
            <a:off x="1178620" y="1612075"/>
            <a:ext cx="10693400" cy="123606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Create a timer promise which will be resolved in 1 seconds resolving with a string message</a:t>
            </a:r>
          </a:p>
          <a:p>
            <a:pPr marL="647700" indent="-647700" algn="l">
              <a:lnSpc>
                <a:spcPct val="150000"/>
              </a:lnSpc>
              <a:buClr>
                <a:srgbClr val="E62A59"/>
              </a:buClr>
              <a:buSzPct val="145000"/>
              <a:buChar char="‣"/>
              <a:defRPr sz="2700"/>
            </a:pPr>
            <a:r>
              <a:t>Create another timer promise which will be resolved in 2 seconds with a number</a:t>
            </a:r>
          </a:p>
          <a:p>
            <a:pPr marL="647700" indent="-647700" algn="l">
              <a:lnSpc>
                <a:spcPct val="150000"/>
              </a:lnSpc>
              <a:buClr>
                <a:srgbClr val="E62A59"/>
              </a:buClr>
              <a:buSzPct val="145000"/>
              <a:buChar char="‣"/>
              <a:defRPr sz="2700"/>
            </a:pPr>
            <a:r>
              <a:t>combine those 2 promises with Promise.all</a:t>
            </a:r>
          </a:p>
          <a:p>
            <a:pPr marL="647700" indent="-647700" algn="l">
              <a:lnSpc>
                <a:spcPct val="150000"/>
              </a:lnSpc>
              <a:buClr>
                <a:srgbClr val="E62A59"/>
              </a:buClr>
              <a:buSzPct val="145000"/>
              <a:buChar char="‣"/>
              <a:defRPr sz="2700"/>
            </a:pPr>
            <a:r>
              <a:t>After how much time will the combined promise be resolved?</a:t>
            </a:r>
          </a:p>
          <a:p>
            <a:pPr marL="647700" indent="-647700" algn="l">
              <a:lnSpc>
                <a:spcPct val="150000"/>
              </a:lnSpc>
              <a:buClr>
                <a:srgbClr val="E62A59"/>
              </a:buClr>
              <a:buSzPct val="145000"/>
              <a:buChar char="‣"/>
              <a:defRPr sz="2700"/>
            </a:pPr>
            <a:r>
              <a:t>after the combined promise is resolved transform it with promise chaining to a promise with the number of letter of the message from the 1st promise plus the number resolved in the 2nd promise</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217"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18"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Dealing with errors in async code"/>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Dealing with errors in async code</a:t>
            </a:r>
          </a:p>
        </p:txBody>
      </p:sp>
      <p:sp>
        <p:nvSpPr>
          <p:cNvPr id="221" name="If an error happened in our promise or promise chain we have to return a rejected promise…"/>
          <p:cNvSpPr txBox="1"/>
          <p:nvPr/>
        </p:nvSpPr>
        <p:spPr>
          <a:xfrm>
            <a:off x="1178620" y="1612075"/>
            <a:ext cx="10693400" cy="129842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If an error happened in our promise or promise chain we have to return a rejected promise</a:t>
            </a:r>
          </a:p>
          <a:p>
            <a:pPr marL="647700" indent="-647700" algn="l">
              <a:lnSpc>
                <a:spcPct val="150000"/>
              </a:lnSpc>
              <a:buClr>
                <a:srgbClr val="E62A59"/>
              </a:buClr>
              <a:buSzPct val="145000"/>
              <a:buChar char="‣"/>
              <a:defRPr sz="2700"/>
            </a:pPr>
            <a:r>
              <a:t>a common mistake is to have a promise chain and just let whomever listens to the promise deal with the errors</a:t>
            </a:r>
          </a:p>
          <a:p>
            <a:pPr marL="647700" indent="-647700" algn="l">
              <a:lnSpc>
                <a:spcPct val="150000"/>
              </a:lnSpc>
              <a:buClr>
                <a:srgbClr val="E62A59"/>
              </a:buClr>
              <a:buSzPct val="145000"/>
              <a:buChar char="‣"/>
              <a:defRPr sz="2700"/>
            </a:pPr>
            <a:r>
              <a:t>That most important rule of async exceptions is - BE SPECIFIC</a:t>
            </a:r>
          </a:p>
          <a:p>
            <a:pPr marL="647700" indent="-647700" algn="l">
              <a:lnSpc>
                <a:spcPct val="150000"/>
              </a:lnSpc>
              <a:buClr>
                <a:srgbClr val="E62A59"/>
              </a:buClr>
              <a:buSzPct val="145000"/>
              <a:buChar char="‣"/>
              <a:defRPr sz="2700"/>
            </a:pPr>
            <a:r>
              <a:t>for example if you have a promise chain of 10 promises and you let the end point deal with the error how will you know which of the 10 had the error</a:t>
            </a:r>
          </a:p>
          <a:p>
            <a:pPr marL="647700" indent="-647700" algn="l">
              <a:lnSpc>
                <a:spcPct val="150000"/>
              </a:lnSpc>
              <a:buClr>
                <a:srgbClr val="E62A59"/>
              </a:buClr>
              <a:buSzPct val="145000"/>
              <a:buChar char="‣"/>
              <a:defRPr sz="2700"/>
            </a:pPr>
            <a:r>
              <a:t>Add a catch wherever a promise in the chain can fail</a:t>
            </a:r>
          </a:p>
          <a:p>
            <a:pPr marL="647700" indent="-647700" algn="l">
              <a:lnSpc>
                <a:spcPct val="150000"/>
              </a:lnSpc>
              <a:buClr>
                <a:srgbClr val="E62A59"/>
              </a:buClr>
              <a:buSzPct val="145000"/>
              <a:buChar char="‣"/>
              <a:defRPr sz="2700"/>
            </a:pPr>
            <a:r>
              <a:t>create exception classes and return a specific exception class</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222"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23"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Exception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Exception - EX</a:t>
            </a:r>
          </a:p>
        </p:txBody>
      </p:sp>
      <p:sp>
        <p:nvSpPr>
          <p:cNvPr id="226" name="Create a custom exception describing 404 server error…"/>
          <p:cNvSpPr txBox="1"/>
          <p:nvPr/>
        </p:nvSpPr>
        <p:spPr>
          <a:xfrm>
            <a:off x="1178620" y="1612075"/>
            <a:ext cx="10693400" cy="73711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Create a custom exception describing 404 server error</a:t>
            </a:r>
          </a:p>
          <a:p>
            <a:pPr marL="647700" indent="-647700" algn="l">
              <a:lnSpc>
                <a:spcPct val="150000"/>
              </a:lnSpc>
              <a:buClr>
                <a:srgbClr val="E62A59"/>
              </a:buClr>
              <a:buSzPct val="145000"/>
              <a:buChar char="‣"/>
              <a:defRPr sz="2700"/>
            </a:pPr>
            <a:r>
              <a:t>use node-fetch to send a 404 request and make the promise reject with the exception you created.</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227"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28"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Our Goal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Our Goals</a:t>
            </a:r>
          </a:p>
        </p:txBody>
      </p:sp>
      <p:sp>
        <p:nvSpPr>
          <p:cNvPr id="12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2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26" name="Extend the tools we have for dealing with async code in JS…"/>
          <p:cNvSpPr txBox="1"/>
          <p:nvPr/>
        </p:nvSpPr>
        <p:spPr>
          <a:xfrm>
            <a:off x="1178620" y="1612075"/>
            <a:ext cx="10693400" cy="9209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Extend the tools we have for dealing with async code in JS</a:t>
            </a:r>
          </a:p>
          <a:p>
            <a:pPr marL="647700" indent="-647700" algn="l">
              <a:lnSpc>
                <a:spcPct val="150000"/>
              </a:lnSpc>
              <a:buClr>
                <a:srgbClr val="E62A59"/>
              </a:buClr>
              <a:buSzPct val="145000"/>
              <a:buChar char="‣"/>
              <a:defRPr sz="2700"/>
            </a:pPr>
            <a:r>
              <a:t>Know when our async code is written badly and improve it</a:t>
            </a:r>
          </a:p>
          <a:p>
            <a:pPr marL="647700" indent="-647700" algn="l">
              <a:lnSpc>
                <a:spcPct val="150000"/>
              </a:lnSpc>
              <a:buClr>
                <a:srgbClr val="E62A59"/>
              </a:buClr>
              <a:buSzPct val="145000"/>
              <a:buChar char="‣"/>
              <a:defRPr sz="2700"/>
            </a:pPr>
            <a:r>
              <a:t>Know who to deals with exceptions in our async code</a:t>
            </a:r>
          </a:p>
          <a:p>
            <a:pPr marL="647700" indent="-647700" algn="l">
              <a:lnSpc>
                <a:spcPct val="150000"/>
              </a:lnSpc>
              <a:buClr>
                <a:srgbClr val="E62A59"/>
              </a:buClr>
              <a:buSzPct val="145000"/>
              <a:buChar char="‣"/>
              <a:defRPr sz="2700"/>
            </a:pPr>
            <a:r>
              <a:t>Make our async code readable</a:t>
            </a: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async await function"/>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async await function</a:t>
            </a:r>
          </a:p>
        </p:txBody>
      </p:sp>
      <p:sp>
        <p:nvSpPr>
          <p:cNvPr id="231" name="the goal of the async function is to write our promise async code in a readable sync way without the need for callbacks…"/>
          <p:cNvSpPr txBox="1"/>
          <p:nvPr/>
        </p:nvSpPr>
        <p:spPr>
          <a:xfrm>
            <a:off x="1178620" y="1612075"/>
            <a:ext cx="10693400" cy="123781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the goal of the async function is to write our promise async code in a readable sync way without the need for callbacks</a:t>
            </a:r>
          </a:p>
          <a:p>
            <a:pPr marL="647700" indent="-647700" algn="l">
              <a:lnSpc>
                <a:spcPct val="150000"/>
              </a:lnSpc>
              <a:buClr>
                <a:srgbClr val="E62A59"/>
              </a:buClr>
              <a:buSzPct val="145000"/>
              <a:buChar char="‣"/>
              <a:defRPr sz="2500"/>
            </a:pPr>
            <a:r>
              <a:t>you put the async keyword before the function</a:t>
            </a:r>
          </a:p>
          <a:p>
            <a:pPr lvl="1" marL="1092200" indent="-647700" algn="l">
              <a:lnSpc>
                <a:spcPct val="150000"/>
              </a:lnSpc>
              <a:buClr>
                <a:srgbClr val="E62A59"/>
              </a:buClr>
              <a:buSzPct val="145000"/>
              <a:buChar char="•"/>
              <a:defRPr sz="2500"/>
            </a:pPr>
            <a:r>
              <a:t>async function alotOfAsyncCode() { … }</a:t>
            </a:r>
          </a:p>
          <a:p>
            <a:pPr marL="647700" indent="-647700" algn="l">
              <a:lnSpc>
                <a:spcPct val="150000"/>
              </a:lnSpc>
              <a:buClr>
                <a:srgbClr val="E62A59"/>
              </a:buClr>
              <a:buSzPct val="145000"/>
              <a:buChar char="‣"/>
              <a:defRPr sz="2500"/>
            </a:pPr>
            <a:r>
              <a:t>in async functions you can place an await keyword before your promise</a:t>
            </a:r>
          </a:p>
          <a:p>
            <a:pPr lvl="1" marL="1092200" indent="-647700" algn="l">
              <a:lnSpc>
                <a:spcPct val="150000"/>
              </a:lnSpc>
              <a:buClr>
                <a:srgbClr val="E62A59"/>
              </a:buClr>
              <a:buSzPct val="145000"/>
              <a:buChar char="•"/>
              <a:defRPr sz="2500"/>
            </a:pPr>
            <a:r>
              <a:t>const timerPromiseResult = await timerPromise;</a:t>
            </a:r>
          </a:p>
          <a:p>
            <a:pPr marL="647700" indent="-647700" algn="l">
              <a:lnSpc>
                <a:spcPct val="150000"/>
              </a:lnSpc>
              <a:buClr>
                <a:srgbClr val="E62A59"/>
              </a:buClr>
              <a:buSzPct val="145000"/>
              <a:buChar char="‣"/>
              <a:defRPr sz="2500"/>
            </a:pPr>
            <a:r>
              <a:t>When there is an await the function will step out and continue other code or rest, when the promise is resolved it will step back to the function filling the variable with the data from the promise</a:t>
            </a:r>
          </a:p>
          <a:p>
            <a:pPr marL="647700" indent="-647700" algn="l">
              <a:lnSpc>
                <a:spcPct val="150000"/>
              </a:lnSpc>
              <a:buClr>
                <a:srgbClr val="E62A59"/>
              </a:buClr>
              <a:buSzPct val="145000"/>
              <a:buChar char="‣"/>
              <a:defRPr sz="2500"/>
            </a:pPr>
            <a:r>
              <a:t>To catch rejected promises we use try and catch</a:t>
            </a:r>
          </a:p>
          <a:p>
            <a:pPr marL="647700" indent="-647700" algn="l">
              <a:lnSpc>
                <a:spcPct val="150000"/>
              </a:lnSpc>
              <a:buClr>
                <a:srgbClr val="E62A59"/>
              </a:buClr>
              <a:buSzPct val="145000"/>
              <a:buChar char="‣"/>
              <a:defRPr sz="2500"/>
            </a:pPr>
            <a:r>
              <a:t>The async function will return a promise with the data returned from the function</a:t>
            </a: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
        <p:nvSpPr>
          <p:cNvPr id="232"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33"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async await function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async await function - EX</a:t>
            </a:r>
          </a:p>
        </p:txBody>
      </p:sp>
      <p:sp>
        <p:nvSpPr>
          <p:cNvPr id="236" name="create a regular function that creates a timer promise based on an interval argument…"/>
          <p:cNvSpPr txBox="1"/>
          <p:nvPr/>
        </p:nvSpPr>
        <p:spPr>
          <a:xfrm>
            <a:off x="1178620" y="1612075"/>
            <a:ext cx="10693400" cy="95705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600"/>
            </a:pPr>
            <a:r>
              <a:t>create a regular function that creates a timer promise based on an interval argument</a:t>
            </a:r>
          </a:p>
          <a:p>
            <a:pPr marL="647700" indent="-647700" algn="l">
              <a:lnSpc>
                <a:spcPct val="150000"/>
              </a:lnSpc>
              <a:buClr>
                <a:srgbClr val="E62A59"/>
              </a:buClr>
              <a:buSzPct val="145000"/>
              <a:buChar char="‣"/>
              <a:defRPr sz="2600"/>
            </a:pPr>
            <a:r>
              <a:t>Create an async function</a:t>
            </a:r>
          </a:p>
          <a:p>
            <a:pPr lvl="1" marL="1092200" indent="-647700" algn="l">
              <a:lnSpc>
                <a:spcPct val="150000"/>
              </a:lnSpc>
              <a:buClr>
                <a:srgbClr val="E62A59"/>
              </a:buClr>
              <a:buSzPct val="145000"/>
              <a:buChar char="•"/>
              <a:defRPr sz="2600"/>
            </a:pPr>
            <a:r>
              <a:t>In the async function run two timer promises together using Promise.all</a:t>
            </a:r>
          </a:p>
          <a:p>
            <a:pPr lvl="1" marL="1092200" indent="-647700" algn="l">
              <a:lnSpc>
                <a:spcPct val="150000"/>
              </a:lnSpc>
              <a:buClr>
                <a:srgbClr val="E62A59"/>
              </a:buClr>
              <a:buSzPct val="145000"/>
              <a:buChar char="•"/>
              <a:defRPr sz="2600"/>
            </a:pPr>
            <a:r>
              <a:t>create a timer rejected promise and place it in try and catch</a:t>
            </a:r>
          </a:p>
          <a:p>
            <a:pPr lvl="1" marL="1092200" indent="-647700" algn="l">
              <a:lnSpc>
                <a:spcPct val="150000"/>
              </a:lnSpc>
              <a:buClr>
                <a:srgbClr val="E62A59"/>
              </a:buClr>
              <a:buSzPct val="145000"/>
              <a:buChar char="•"/>
              <a:defRPr sz="2600"/>
            </a:pPr>
            <a:r>
              <a:t>The async function should return the concat messages of all the timer promises</a:t>
            </a: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
        <p:nvSpPr>
          <p:cNvPr id="237"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38"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Is promise enough? - Problem"/>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Is promise enough? - Problem</a:t>
            </a:r>
          </a:p>
        </p:txBody>
      </p:sp>
      <p:sp>
        <p:nvSpPr>
          <p:cNvPr id="241" name="As mentioned a promise runs even if there are no listeners…"/>
          <p:cNvSpPr txBox="1"/>
          <p:nvPr/>
        </p:nvSpPr>
        <p:spPr>
          <a:xfrm>
            <a:off x="1178620" y="1612075"/>
            <a:ext cx="10693400" cy="113850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600"/>
            </a:pPr>
            <a:r>
              <a:t>As mentioned a promise runs even if there are no listeners</a:t>
            </a:r>
          </a:p>
          <a:p>
            <a:pPr marL="647700" indent="-647700" algn="l">
              <a:lnSpc>
                <a:spcPct val="150000"/>
              </a:lnSpc>
              <a:buClr>
                <a:srgbClr val="E62A59"/>
              </a:buClr>
              <a:buSzPct val="145000"/>
              <a:buChar char="‣"/>
              <a:defRPr sz="2600"/>
            </a:pPr>
            <a:r>
              <a:t>A promise is not cancelable</a:t>
            </a:r>
          </a:p>
          <a:p>
            <a:pPr marL="647700" indent="-647700" algn="l">
              <a:lnSpc>
                <a:spcPct val="150000"/>
              </a:lnSpc>
              <a:buClr>
                <a:srgbClr val="E62A59"/>
              </a:buClr>
              <a:buSzPct val="145000"/>
              <a:buChar char="‣"/>
              <a:defRPr sz="2600"/>
            </a:pPr>
            <a:r>
              <a:t>A promise can call resolve or reject once so what if our async data is not a single async event? </a:t>
            </a:r>
          </a:p>
          <a:p>
            <a:pPr marL="647700" indent="-647700" algn="l">
              <a:lnSpc>
                <a:spcPct val="150000"/>
              </a:lnSpc>
              <a:buClr>
                <a:srgbClr val="E62A59"/>
              </a:buClr>
              <a:buSzPct val="145000"/>
              <a:buChar char="‣"/>
              <a:defRPr sz="2600"/>
            </a:pPr>
            <a:r>
              <a:t>A promise will run the function it wraps immediately and will run once for all listeners </a:t>
            </a:r>
          </a:p>
          <a:p>
            <a:pPr marL="647700" indent="-647700" algn="l">
              <a:lnSpc>
                <a:spcPct val="150000"/>
              </a:lnSpc>
              <a:buClr>
                <a:srgbClr val="E62A59"/>
              </a:buClr>
              <a:buSzPct val="145000"/>
              <a:buChar char="‣"/>
              <a:defRPr sz="2600"/>
            </a:pPr>
            <a:r>
              <a:t>We have  certain async problems that repeat in different scenarios it will be helpful if we would have additional function to help us solve them</a:t>
            </a:r>
          </a:p>
          <a:p>
            <a:pPr marL="647700" indent="-647700" algn="l">
              <a:lnSpc>
                <a:spcPct val="150000"/>
              </a:lnSpc>
              <a:buClr>
                <a:srgbClr val="E62A59"/>
              </a:buClr>
              <a:buSzPct val="145000"/>
              <a:buChar char="‣"/>
              <a:defRPr sz="2600"/>
            </a:pPr>
            <a:r>
              <a:t>To extend our async toolset even further we will learn about another library called RXJS</a:t>
            </a: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
        <p:nvSpPr>
          <p:cNvPr id="242"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43"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Data Stream"/>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Data Stream</a:t>
            </a:r>
          </a:p>
        </p:txBody>
      </p:sp>
      <p:sp>
        <p:nvSpPr>
          <p:cNvPr id="246" name="Lets define a concept that will help us understand the purpose for the RXJS library…"/>
          <p:cNvSpPr txBox="1"/>
          <p:nvPr/>
        </p:nvSpPr>
        <p:spPr>
          <a:xfrm>
            <a:off x="1178620" y="1612075"/>
            <a:ext cx="10693400" cy="113850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600"/>
            </a:pPr>
            <a:r>
              <a:t>Lets define a concept that will help us understand the purpose for the RXJS library</a:t>
            </a:r>
          </a:p>
          <a:p>
            <a:pPr marL="647700" indent="-647700" algn="l">
              <a:lnSpc>
                <a:spcPct val="150000"/>
              </a:lnSpc>
              <a:buClr>
                <a:srgbClr val="E62A59"/>
              </a:buClr>
              <a:buSzPct val="145000"/>
              <a:buChar char="‣"/>
              <a:defRPr sz="2600"/>
            </a:pPr>
            <a:r>
              <a:t>a data stream represents a timeline</a:t>
            </a:r>
          </a:p>
          <a:p>
            <a:pPr marL="647700" indent="-647700" algn="l">
              <a:lnSpc>
                <a:spcPct val="150000"/>
              </a:lnSpc>
              <a:buClr>
                <a:srgbClr val="E62A59"/>
              </a:buClr>
              <a:buSzPct val="145000"/>
              <a:buChar char="‣"/>
              <a:defRPr sz="2600"/>
            </a:pPr>
            <a:r>
              <a:t>on that timeline there are async events that emit data, we will call those event pulse.</a:t>
            </a:r>
          </a:p>
          <a:p>
            <a:pPr marL="647700" indent="-647700" algn="l">
              <a:lnSpc>
                <a:spcPct val="150000"/>
              </a:lnSpc>
              <a:buClr>
                <a:srgbClr val="E62A59"/>
              </a:buClr>
              <a:buSzPct val="145000"/>
              <a:buChar char="‣"/>
              <a:defRPr sz="2600"/>
            </a:pPr>
            <a:r>
              <a:t>A data stream can contain zero to infinite amount of pulses</a:t>
            </a:r>
          </a:p>
          <a:p>
            <a:pPr marL="647700" indent="-647700" algn="l">
              <a:lnSpc>
                <a:spcPct val="150000"/>
              </a:lnSpc>
              <a:buClr>
                <a:srgbClr val="E62A59"/>
              </a:buClr>
              <a:buSzPct val="145000"/>
              <a:buChar char="‣"/>
              <a:defRPr sz="2600"/>
            </a:pPr>
            <a:r>
              <a:t>Few examples</a:t>
            </a:r>
          </a:p>
          <a:p>
            <a:pPr lvl="1" marL="1092200" indent="-647700" algn="l">
              <a:lnSpc>
                <a:spcPct val="150000"/>
              </a:lnSpc>
              <a:buClr>
                <a:srgbClr val="E62A59"/>
              </a:buClr>
              <a:buSzPct val="145000"/>
              <a:buChar char="•"/>
              <a:defRPr sz="2600"/>
            </a:pPr>
            <a:r>
              <a:t>interval - we use setInterval to emit a pulse every amount of time</a:t>
            </a:r>
          </a:p>
          <a:p>
            <a:pPr lvl="1" marL="1092200" indent="-647700" algn="l">
              <a:lnSpc>
                <a:spcPct val="150000"/>
              </a:lnSpc>
              <a:buClr>
                <a:srgbClr val="E62A59"/>
              </a:buClr>
              <a:buSzPct val="145000"/>
              <a:buChar char="•"/>
              <a:defRPr sz="2600"/>
            </a:pPr>
            <a:r>
              <a:t>event - user press a button, he can press the button zero or more times</a:t>
            </a: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
        <p:nvSpPr>
          <p:cNvPr id="247"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48"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Data Stream - diagram"/>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Data Stream - diagram</a:t>
            </a:r>
          </a:p>
        </p:txBody>
      </p:sp>
      <p:sp>
        <p:nvSpPr>
          <p:cNvPr id="251"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52"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53" name="Line"/>
          <p:cNvSpPr/>
          <p:nvPr/>
        </p:nvSpPr>
        <p:spPr>
          <a:xfrm>
            <a:off x="1231565" y="4241800"/>
            <a:ext cx="10541670" cy="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54" name="t"/>
          <p:cNvSpPr txBox="1"/>
          <p:nvPr/>
        </p:nvSpPr>
        <p:spPr>
          <a:xfrm>
            <a:off x="11611305" y="4430370"/>
            <a:ext cx="22159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a:t>
            </a:r>
          </a:p>
        </p:txBody>
      </p:sp>
      <p:sp>
        <p:nvSpPr>
          <p:cNvPr id="255" name="Oval"/>
          <p:cNvSpPr/>
          <p:nvPr/>
        </p:nvSpPr>
        <p:spPr>
          <a:xfrm>
            <a:off x="2175519" y="3998614"/>
            <a:ext cx="542281" cy="486372"/>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56" name="Oval"/>
          <p:cNvSpPr/>
          <p:nvPr/>
        </p:nvSpPr>
        <p:spPr>
          <a:xfrm>
            <a:off x="4169419" y="3998614"/>
            <a:ext cx="542281" cy="486372"/>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57" name="Oval"/>
          <p:cNvSpPr/>
          <p:nvPr/>
        </p:nvSpPr>
        <p:spPr>
          <a:xfrm>
            <a:off x="6125641" y="3998614"/>
            <a:ext cx="542281" cy="486372"/>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58" name="Oval"/>
          <p:cNvSpPr/>
          <p:nvPr/>
        </p:nvSpPr>
        <p:spPr>
          <a:xfrm>
            <a:off x="9884841" y="3998614"/>
            <a:ext cx="542281" cy="486372"/>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RXJS Question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RXJS Questions</a:t>
            </a:r>
          </a:p>
        </p:txBody>
      </p:sp>
      <p:sp>
        <p:nvSpPr>
          <p:cNvPr id="261"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62"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63" name="How does RXJS help us create data stream?…"/>
          <p:cNvSpPr txBox="1"/>
          <p:nvPr/>
        </p:nvSpPr>
        <p:spPr>
          <a:xfrm>
            <a:off x="1178620" y="1612075"/>
            <a:ext cx="10693400" cy="77561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lvl="1" marL="1092200" indent="-647700" algn="l">
              <a:lnSpc>
                <a:spcPct val="150000"/>
              </a:lnSpc>
              <a:buClr>
                <a:srgbClr val="E62A59"/>
              </a:buClr>
              <a:buSzPct val="145000"/>
              <a:buChar char="•"/>
              <a:defRPr sz="2600"/>
            </a:pPr>
            <a:r>
              <a:t>How does RXJS help us create data stream? </a:t>
            </a:r>
          </a:p>
          <a:p>
            <a:pPr lvl="1" marL="1092200" indent="-647700" algn="l">
              <a:lnSpc>
                <a:spcPct val="150000"/>
              </a:lnSpc>
              <a:buClr>
                <a:srgbClr val="E62A59"/>
              </a:buClr>
              <a:buSzPct val="145000"/>
              <a:buChar char="•"/>
              <a:defRPr sz="2600"/>
            </a:pPr>
            <a:r>
              <a:t>How do we attach listeners to that data stream?</a:t>
            </a:r>
          </a:p>
          <a:p>
            <a:pPr lvl="1" marL="1092200" indent="-647700" algn="l">
              <a:lnSpc>
                <a:spcPct val="150000"/>
              </a:lnSpc>
              <a:buClr>
                <a:srgbClr val="E62A59"/>
              </a:buClr>
              <a:buSzPct val="145000"/>
              <a:buChar char="•"/>
              <a:defRPr sz="2600"/>
            </a:pPr>
            <a:r>
              <a:t>Why do we need it and what is the difference between it and promises</a:t>
            </a:r>
          </a:p>
          <a:p>
            <a:pPr lvl="1" marL="1092200" indent="-647700" algn="l">
              <a:lnSpc>
                <a:spcPct val="150000"/>
              </a:lnSpc>
              <a:buClr>
                <a:srgbClr val="E62A59"/>
              </a:buClr>
              <a:buSzPct val="145000"/>
              <a:buChar char="•"/>
              <a:defRPr sz="2600"/>
            </a:pPr>
            <a:r>
              <a:t>How can we manipulate the data stream?</a:t>
            </a: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What is RXJ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What is RXJS</a:t>
            </a:r>
          </a:p>
        </p:txBody>
      </p:sp>
      <p:sp>
        <p:nvSpPr>
          <p:cNvPr id="266"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67"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68" name="RXJS is a library that helps us solve the data stream problem using the Observable pattern…"/>
          <p:cNvSpPr txBox="1"/>
          <p:nvPr/>
        </p:nvSpPr>
        <p:spPr>
          <a:xfrm>
            <a:off x="1178620" y="1612075"/>
            <a:ext cx="10693400" cy="107802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600"/>
            </a:pPr>
            <a:r>
              <a:t>RXJS is a library that helps us solve the data stream problem using the Observable pattern</a:t>
            </a:r>
          </a:p>
          <a:p>
            <a:pPr marL="647700" indent="-647700" algn="l">
              <a:lnSpc>
                <a:spcPct val="150000"/>
              </a:lnSpc>
              <a:buClr>
                <a:srgbClr val="E62A59"/>
              </a:buClr>
              <a:buSzPct val="145000"/>
              <a:buChar char="‣"/>
              <a:defRPr sz="2600"/>
            </a:pPr>
            <a:r>
              <a:t>pulses are pushed to the listeners who jump into action</a:t>
            </a:r>
          </a:p>
          <a:p>
            <a:pPr marL="647700" indent="-647700" algn="l">
              <a:lnSpc>
                <a:spcPct val="150000"/>
              </a:lnSpc>
              <a:buClr>
                <a:srgbClr val="E62A59"/>
              </a:buClr>
              <a:buSzPct val="145000"/>
              <a:buChar char="‣"/>
              <a:defRPr sz="2600"/>
            </a:pPr>
            <a:r>
              <a:t>A data stream is represented by the </a:t>
            </a:r>
            <a:r>
              <a:rPr>
                <a:solidFill>
                  <a:srgbClr val="E62A59"/>
                </a:solidFill>
              </a:rPr>
              <a:t>Observable</a:t>
            </a:r>
            <a:r>
              <a:t> type</a:t>
            </a:r>
          </a:p>
          <a:p>
            <a:pPr marL="647700" indent="-647700" algn="l">
              <a:lnSpc>
                <a:spcPct val="150000"/>
              </a:lnSpc>
              <a:buClr>
                <a:srgbClr val="E62A59"/>
              </a:buClr>
              <a:buSzPct val="145000"/>
              <a:buChar char="‣"/>
              <a:defRPr sz="2600"/>
            </a:pPr>
            <a:r>
              <a:t>We listen to pulses using Observer</a:t>
            </a:r>
          </a:p>
          <a:p>
            <a:pPr marL="647700" indent="-647700" algn="l">
              <a:lnSpc>
                <a:spcPct val="150000"/>
              </a:lnSpc>
              <a:buClr>
                <a:srgbClr val="E62A59"/>
              </a:buClr>
              <a:buSzPct val="145000"/>
              <a:buChar char="‣"/>
              <a:defRPr sz="2600"/>
            </a:pPr>
            <a:r>
              <a:t>If the pulse sent are of type string then the data stream is </a:t>
            </a:r>
            <a:r>
              <a:rPr>
                <a:solidFill>
                  <a:srgbClr val="E62A59"/>
                </a:solidFill>
              </a:rPr>
              <a:t>Observable&lt;string&gt;</a:t>
            </a:r>
            <a:endParaRPr>
              <a:solidFill>
                <a:srgbClr val="E62A59"/>
              </a:solidFill>
            </a:endParaRPr>
          </a:p>
          <a:p>
            <a:pPr marL="647700" indent="-647700" algn="l">
              <a:lnSpc>
                <a:spcPct val="150000"/>
              </a:lnSpc>
              <a:buClr>
                <a:srgbClr val="E62A59"/>
              </a:buClr>
              <a:buSzPct val="145000"/>
              <a:buChar char="‣"/>
              <a:defRPr sz="2600"/>
            </a:pPr>
            <a:r>
              <a:t>RXJS is currently a stage 0 proposal, it’s not officially in ECMAScript versions and we need to install it with NPM</a:t>
            </a:r>
          </a:p>
          <a:p>
            <a:pPr marL="647700" indent="-647700" algn="l">
              <a:lnSpc>
                <a:spcPct val="150000"/>
              </a:lnSpc>
              <a:buClr>
                <a:srgbClr val="E62A59"/>
              </a:buClr>
              <a:buSzPct val="145000"/>
              <a:buChar char="‣"/>
              <a:defRPr sz="2600"/>
            </a:pPr>
            <a:r>
              <a:t>How do we use RXJS? and what differentiate it from promises? let’s review it now</a:t>
            </a: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Install RXJ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Install RXJS</a:t>
            </a:r>
          </a:p>
        </p:txBody>
      </p:sp>
      <p:sp>
        <p:nvSpPr>
          <p:cNvPr id="271"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72"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73" name="First let’s start by installing the RXJS library.…"/>
          <p:cNvSpPr txBox="1"/>
          <p:nvPr/>
        </p:nvSpPr>
        <p:spPr>
          <a:xfrm>
            <a:off x="1178620" y="1612075"/>
            <a:ext cx="10693400" cy="53369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600"/>
            </a:pPr>
            <a:r>
              <a:t>First let’s start by installing the RXJS library. </a:t>
            </a:r>
          </a:p>
          <a:p>
            <a:pPr marL="647700" indent="-647700" algn="l">
              <a:lnSpc>
                <a:spcPct val="150000"/>
              </a:lnSpc>
              <a:buClr>
                <a:srgbClr val="E62A59"/>
              </a:buClr>
              <a:buSzPct val="145000"/>
              <a:buChar char="‣"/>
              <a:defRPr sz="2600"/>
            </a:pPr>
            <a:r>
              <a:t>In the terminal type</a:t>
            </a:r>
          </a:p>
          <a:p>
            <a:pPr lvl="1" marL="1092200" indent="-647700" algn="l">
              <a:lnSpc>
                <a:spcPct val="150000"/>
              </a:lnSpc>
              <a:buClr>
                <a:srgbClr val="E62A59"/>
              </a:buClr>
              <a:buSzPct val="145000"/>
              <a:buChar char="•"/>
              <a:defRPr sz="2600">
                <a:solidFill>
                  <a:srgbClr val="E62A59"/>
                </a:solidFill>
              </a:defRPr>
            </a:pPr>
            <a:r>
              <a:t>&gt; npm install rxjs —save</a:t>
            </a:r>
          </a:p>
          <a:p>
            <a:pPr marL="647700" indent="-647700" algn="l">
              <a:lnSpc>
                <a:spcPct val="150000"/>
              </a:lnSpc>
              <a:buClr>
                <a:srgbClr val="E62A59"/>
              </a:buClr>
              <a:buSzPct val="145000"/>
              <a:buChar char="‣"/>
              <a:defRPr sz="2600"/>
            </a:pPr>
            <a:r>
              <a:t>Let’s review how to use the library</a:t>
            </a: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RXJS - Create datastream - Interval Observable - EX"/>
          <p:cNvSpPr txBox="1"/>
          <p:nvPr>
            <p:ph type="title"/>
          </p:nvPr>
        </p:nvSpPr>
        <p:spPr>
          <a:xfrm>
            <a:off x="952500" y="254000"/>
            <a:ext cx="10888564" cy="829359"/>
          </a:xfrm>
          <a:prstGeom prst="rect">
            <a:avLst/>
          </a:prstGeom>
        </p:spPr>
        <p:txBody>
          <a:bodyPr/>
          <a:lstStyle>
            <a:lvl1pPr algn="l" defTabSz="338835">
              <a:defRPr sz="3480">
                <a:solidFill>
                  <a:srgbClr val="E62A59"/>
                </a:solidFill>
              </a:defRPr>
            </a:lvl1pPr>
          </a:lstStyle>
          <a:p>
            <a:pPr/>
            <a:r>
              <a:t>RXJS - Create datastream - Interval Observable - EX</a:t>
            </a:r>
          </a:p>
        </p:txBody>
      </p:sp>
      <p:sp>
        <p:nvSpPr>
          <p:cNvPr id="276"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77"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78" name="Unlike promise, observable can have multiple pulses pushed to the listeners…"/>
          <p:cNvSpPr txBox="1"/>
          <p:nvPr/>
        </p:nvSpPr>
        <p:spPr>
          <a:xfrm>
            <a:off x="1178620" y="1383475"/>
            <a:ext cx="10693400" cy="113850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600"/>
            </a:pPr>
            <a:r>
              <a:t>Unlike promise, observable can have multiple pulses pushed to the listeners</a:t>
            </a:r>
          </a:p>
          <a:p>
            <a:pPr marL="647700" indent="-647700" algn="l">
              <a:lnSpc>
                <a:spcPct val="150000"/>
              </a:lnSpc>
              <a:buClr>
                <a:srgbClr val="E62A59"/>
              </a:buClr>
              <a:buSzPct val="145000"/>
              <a:buChar char="‣"/>
              <a:defRPr sz="2600"/>
            </a:pPr>
            <a:r>
              <a:t>To demonstrate this we will create a setInterval timer that will send a pulse every second</a:t>
            </a:r>
          </a:p>
          <a:p>
            <a:pPr marL="647700" indent="-647700" algn="l">
              <a:lnSpc>
                <a:spcPct val="150000"/>
              </a:lnSpc>
              <a:buClr>
                <a:srgbClr val="E62A59"/>
              </a:buClr>
              <a:buSzPct val="145000"/>
              <a:buChar char="‣"/>
              <a:defRPr sz="2600"/>
            </a:pPr>
            <a:r>
              <a:t>The pulse type will be a number meaning we will create Observable&lt;number&gt;</a:t>
            </a:r>
          </a:p>
          <a:p>
            <a:pPr marL="647700" indent="-647700" algn="l">
              <a:lnSpc>
                <a:spcPct val="150000"/>
              </a:lnSpc>
              <a:buClr>
                <a:srgbClr val="E62A59"/>
              </a:buClr>
              <a:buSzPct val="145000"/>
              <a:buChar char="‣"/>
              <a:defRPr sz="2600"/>
            </a:pPr>
            <a:r>
              <a:t>the number will count from zero like a second timer and increment by 1 every second</a:t>
            </a:r>
          </a:p>
          <a:p>
            <a:pPr marL="647700" indent="-647700" algn="l">
              <a:lnSpc>
                <a:spcPct val="150000"/>
              </a:lnSpc>
              <a:buClr>
                <a:srgbClr val="E62A59"/>
              </a:buClr>
              <a:buSzPct val="145000"/>
              <a:buChar char="‣"/>
              <a:defRPr sz="2600"/>
            </a:pPr>
            <a:r>
              <a:t>We create an observable using the static Observable.create method</a:t>
            </a:r>
          </a:p>
          <a:p>
            <a:pPr marL="647700" indent="-647700" algn="l">
              <a:lnSpc>
                <a:spcPct val="150000"/>
              </a:lnSpc>
              <a:buClr>
                <a:srgbClr val="E62A59"/>
              </a:buClr>
              <a:buSzPct val="145000"/>
              <a:buChar char="‣"/>
              <a:defRPr sz="2600"/>
            </a:pPr>
            <a:r>
              <a:t>that method will get our async function (similar to promise)</a:t>
            </a:r>
          </a:p>
          <a:p>
            <a:pPr marL="647700" indent="-647700" algn="l">
              <a:lnSpc>
                <a:spcPct val="150000"/>
              </a:lnSpc>
              <a:buClr>
                <a:srgbClr val="E62A59"/>
              </a:buClr>
              <a:buSzPct val="145000"/>
              <a:buChar char="‣"/>
              <a:defRPr sz="2600"/>
            </a:pPr>
            <a:r>
              <a:t>The async function will get an object as an argument</a:t>
            </a:r>
          </a:p>
          <a:p>
            <a:pPr marL="647700" indent="-647700" algn="l">
              <a:lnSpc>
                <a:spcPct val="150000"/>
              </a:lnSpc>
              <a:buClr>
                <a:srgbClr val="E62A59"/>
              </a:buClr>
              <a:buSzPct val="145000"/>
              <a:buChar char="‣"/>
              <a:defRPr sz="2600"/>
            </a:pPr>
            <a:r>
              <a:t>That object has a next method to emit a pulse</a:t>
            </a: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RXJS - Connect a listener to our data - EX"/>
          <p:cNvSpPr txBox="1"/>
          <p:nvPr>
            <p:ph type="title"/>
          </p:nvPr>
        </p:nvSpPr>
        <p:spPr>
          <a:xfrm>
            <a:off x="952500" y="254000"/>
            <a:ext cx="10888564" cy="829359"/>
          </a:xfrm>
          <a:prstGeom prst="rect">
            <a:avLst/>
          </a:prstGeom>
        </p:spPr>
        <p:txBody>
          <a:bodyPr/>
          <a:lstStyle>
            <a:lvl1pPr algn="l" defTabSz="420624">
              <a:defRPr sz="4320">
                <a:solidFill>
                  <a:srgbClr val="E62A59"/>
                </a:solidFill>
              </a:defRPr>
            </a:lvl1pPr>
          </a:lstStyle>
          <a:p>
            <a:pPr/>
            <a:r>
              <a:t>RXJS - Connect a listener to our data - EX</a:t>
            </a:r>
          </a:p>
        </p:txBody>
      </p:sp>
      <p:sp>
        <p:nvSpPr>
          <p:cNvPr id="281"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82"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83" name="A listener to observable is referd  as an Observer…"/>
          <p:cNvSpPr txBox="1"/>
          <p:nvPr/>
        </p:nvSpPr>
        <p:spPr>
          <a:xfrm>
            <a:off x="1178620" y="1383475"/>
            <a:ext cx="10693400" cy="89657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600"/>
            </a:pPr>
            <a:r>
              <a:t>A listener to observable is referd  as an Observer</a:t>
            </a:r>
          </a:p>
          <a:p>
            <a:pPr marL="647700" indent="-647700" algn="l">
              <a:lnSpc>
                <a:spcPct val="150000"/>
              </a:lnSpc>
              <a:buClr>
                <a:srgbClr val="E62A59"/>
              </a:buClr>
              <a:buSzPct val="145000"/>
              <a:buChar char="‣"/>
              <a:defRPr sz="2600"/>
            </a:pPr>
            <a:r>
              <a:t>Listener to Observable&lt;string&gt; is Observer&lt;string&gt;</a:t>
            </a:r>
          </a:p>
          <a:p>
            <a:pPr marL="647700" indent="-647700" algn="l">
              <a:lnSpc>
                <a:spcPct val="150000"/>
              </a:lnSpc>
              <a:buClr>
                <a:srgbClr val="E62A59"/>
              </a:buClr>
              <a:buSzPct val="145000"/>
              <a:buChar char="‣"/>
              <a:defRPr sz="2600"/>
            </a:pPr>
            <a:r>
              <a:t>A listener implements 3 methods</a:t>
            </a:r>
          </a:p>
          <a:p>
            <a:pPr lvl="1" marL="1092200" indent="-647700" algn="l">
              <a:lnSpc>
                <a:spcPct val="150000"/>
              </a:lnSpc>
              <a:buClr>
                <a:srgbClr val="E62A59"/>
              </a:buClr>
              <a:buSzPct val="145000"/>
              <a:buChar char="•"/>
              <a:defRPr sz="2600"/>
            </a:pPr>
            <a:r>
              <a:t>next - this method is called when the Observable calls next</a:t>
            </a:r>
          </a:p>
          <a:p>
            <a:pPr lvl="1" marL="1092200" indent="-647700" algn="l">
              <a:lnSpc>
                <a:spcPct val="150000"/>
              </a:lnSpc>
              <a:buClr>
                <a:srgbClr val="E62A59"/>
              </a:buClr>
              <a:buSzPct val="145000"/>
              <a:buChar char="•"/>
              <a:defRPr sz="2600"/>
            </a:pPr>
            <a:r>
              <a:t>error - called when the Observable is closed with an error</a:t>
            </a:r>
          </a:p>
          <a:p>
            <a:pPr lvl="1" marL="1092200" indent="-647700" algn="l">
              <a:lnSpc>
                <a:spcPct val="150000"/>
              </a:lnSpc>
              <a:buClr>
                <a:srgbClr val="E62A59"/>
              </a:buClr>
              <a:buSzPct val="145000"/>
              <a:buChar char="•"/>
              <a:defRPr sz="2600"/>
            </a:pPr>
            <a:r>
              <a:t>complete - called when an Observable is closed with complete </a:t>
            </a:r>
          </a:p>
          <a:p>
            <a:pPr marL="647700" indent="-647700" algn="l">
              <a:lnSpc>
                <a:spcPct val="150000"/>
              </a:lnSpc>
              <a:buClr>
                <a:srgbClr val="E62A59"/>
              </a:buClr>
              <a:buSzPct val="145000"/>
              <a:buChar char="‣"/>
              <a:defRPr sz="2600"/>
            </a:pPr>
            <a:r>
              <a:t>Connect a listener to the interval observable we created before</a:t>
            </a:r>
          </a:p>
          <a:p>
            <a:pPr marL="647700" indent="-647700" algn="l">
              <a:lnSpc>
                <a:spcPct val="150000"/>
              </a:lnSpc>
              <a:buClr>
                <a:srgbClr val="E62A59"/>
              </a:buClr>
              <a:buSzPct val="145000"/>
              <a:buChar char="‣"/>
              <a:defRPr sz="2600"/>
            </a:pPr>
            <a:r>
              <a:t>That listener will print the pulse data to the console</a:t>
            </a: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What is async code"/>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What is async code</a:t>
            </a:r>
          </a:p>
        </p:txBody>
      </p:sp>
      <p:sp>
        <p:nvSpPr>
          <p:cNvPr id="129" name="Code that will run sometime in the future…"/>
          <p:cNvSpPr txBox="1"/>
          <p:nvPr/>
        </p:nvSpPr>
        <p:spPr>
          <a:xfrm>
            <a:off x="1178620" y="1612075"/>
            <a:ext cx="10693400" cy="104564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Code that will run sometime in the future</a:t>
            </a:r>
          </a:p>
          <a:p>
            <a:pPr marL="647700" indent="-647700" algn="l">
              <a:lnSpc>
                <a:spcPct val="150000"/>
              </a:lnSpc>
              <a:buClr>
                <a:srgbClr val="E62A59"/>
              </a:buClr>
              <a:buSzPct val="145000"/>
              <a:buChar char="‣"/>
              <a:defRPr sz="2700"/>
            </a:pPr>
            <a:r>
              <a:t>Can you give examples of scenarios where you will have to probably write async code? </a:t>
            </a:r>
          </a:p>
          <a:p>
            <a:pPr marL="647700" indent="-647700" algn="l">
              <a:lnSpc>
                <a:spcPct val="150000"/>
              </a:lnSpc>
              <a:buClr>
                <a:srgbClr val="E62A59"/>
              </a:buClr>
              <a:buSzPct val="145000"/>
              <a:buChar char="‣"/>
              <a:defRPr sz="2700"/>
            </a:pPr>
            <a:r>
              <a:t>Async code is hard for programmers to write</a:t>
            </a:r>
          </a:p>
          <a:p>
            <a:pPr marL="647700" indent="-647700" algn="l">
              <a:lnSpc>
                <a:spcPct val="150000"/>
              </a:lnSpc>
              <a:buClr>
                <a:srgbClr val="E62A59"/>
              </a:buClr>
              <a:buSzPct val="145000"/>
              <a:buChar char="‣"/>
              <a:defRPr sz="2700"/>
            </a:pPr>
            <a:r>
              <a:t>It’s hard to debug</a:t>
            </a:r>
          </a:p>
          <a:p>
            <a:pPr marL="647700" indent="-647700" algn="l">
              <a:lnSpc>
                <a:spcPct val="150000"/>
              </a:lnSpc>
              <a:buClr>
                <a:srgbClr val="E62A59"/>
              </a:buClr>
              <a:buSzPct val="145000"/>
              <a:buChar char="‣"/>
              <a:defRPr sz="2700"/>
            </a:pPr>
            <a:r>
              <a:t>It’s hard to deal with exceptions</a:t>
            </a: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3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3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RXJS - Connect a listener questions - EX"/>
          <p:cNvSpPr txBox="1"/>
          <p:nvPr>
            <p:ph type="title"/>
          </p:nvPr>
        </p:nvSpPr>
        <p:spPr>
          <a:xfrm>
            <a:off x="952500" y="254000"/>
            <a:ext cx="10888564" cy="829359"/>
          </a:xfrm>
          <a:prstGeom prst="rect">
            <a:avLst/>
          </a:prstGeom>
        </p:spPr>
        <p:txBody>
          <a:bodyPr/>
          <a:lstStyle>
            <a:lvl1pPr algn="l" defTabSz="432308">
              <a:defRPr sz="4440">
                <a:solidFill>
                  <a:srgbClr val="E62A59"/>
                </a:solidFill>
              </a:defRPr>
            </a:lvl1pPr>
          </a:lstStyle>
          <a:p>
            <a:pPr/>
            <a:r>
              <a:t>RXJS - Connect a listener questions - EX</a:t>
            </a:r>
          </a:p>
        </p:txBody>
      </p:sp>
      <p:sp>
        <p:nvSpPr>
          <p:cNvPr id="286"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87"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88" name="Will the async code in the Observable run if there is no listener? add a console log in the async code to answer the question…"/>
          <p:cNvSpPr txBox="1"/>
          <p:nvPr/>
        </p:nvSpPr>
        <p:spPr>
          <a:xfrm>
            <a:off x="1178620" y="1383475"/>
            <a:ext cx="10693400" cy="65465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600"/>
            </a:pPr>
            <a:r>
              <a:t>Will the async code in the Observable run if there is no listener? add a console log in the async code to answer the question</a:t>
            </a:r>
          </a:p>
          <a:p>
            <a:pPr marL="647700" indent="-647700" algn="l">
              <a:lnSpc>
                <a:spcPct val="150000"/>
              </a:lnSpc>
              <a:buClr>
                <a:srgbClr val="E62A59"/>
              </a:buClr>
              <a:buSzPct val="145000"/>
              <a:buChar char="‣"/>
              <a:defRPr sz="2600"/>
            </a:pPr>
            <a:r>
              <a:t>If we have more that one listener, how many times will the async function run?</a:t>
            </a: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RXJS - Closing the data stream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RXJS - Closing the data stream EX</a:t>
            </a:r>
          </a:p>
        </p:txBody>
      </p:sp>
      <p:sp>
        <p:nvSpPr>
          <p:cNvPr id="291"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92"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93" name="We can close the observable from inside the async function by calling complete or error on the argument of the function…"/>
          <p:cNvSpPr txBox="1"/>
          <p:nvPr/>
        </p:nvSpPr>
        <p:spPr>
          <a:xfrm>
            <a:off x="1178620" y="1446975"/>
            <a:ext cx="10693400" cy="77561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600"/>
            </a:pPr>
            <a:r>
              <a:t>We can close the observable from inside the async function by calling complete or error on the argument of the function</a:t>
            </a:r>
          </a:p>
          <a:p>
            <a:pPr marL="647700" indent="-647700" algn="l">
              <a:lnSpc>
                <a:spcPct val="150000"/>
              </a:lnSpc>
              <a:buClr>
                <a:srgbClr val="E62A59"/>
              </a:buClr>
              <a:buSzPct val="145000"/>
              <a:buChar char="‣"/>
              <a:defRPr sz="2600"/>
            </a:pPr>
            <a:r>
              <a:t>create an interval observable that will complete after 4 seconds</a:t>
            </a:r>
          </a:p>
          <a:p>
            <a:pPr marL="647700" indent="-647700" algn="l">
              <a:lnSpc>
                <a:spcPct val="150000"/>
              </a:lnSpc>
              <a:buClr>
                <a:srgbClr val="E62A59"/>
              </a:buClr>
              <a:buSzPct val="145000"/>
              <a:buChar char="‣"/>
              <a:defRPr sz="2600"/>
            </a:pPr>
            <a:r>
              <a:t>Create another interval observable that will error after 2 seconds</a:t>
            </a:r>
          </a:p>
          <a:p>
            <a:pPr marL="647700" indent="-647700" algn="l">
              <a:lnSpc>
                <a:spcPct val="150000"/>
              </a:lnSpc>
              <a:buClr>
                <a:srgbClr val="E62A59"/>
              </a:buClr>
              <a:buSzPct val="145000"/>
              <a:buChar char="‣"/>
              <a:defRPr sz="2600"/>
            </a:pPr>
            <a:r>
              <a:t>connect listeners to those observables</a:t>
            </a: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RXJS - Closing the data stream - Subscription - EX"/>
          <p:cNvSpPr txBox="1"/>
          <p:nvPr>
            <p:ph type="title"/>
          </p:nvPr>
        </p:nvSpPr>
        <p:spPr>
          <a:xfrm>
            <a:off x="952500" y="254000"/>
            <a:ext cx="10888564" cy="829359"/>
          </a:xfrm>
          <a:prstGeom prst="rect">
            <a:avLst/>
          </a:prstGeom>
        </p:spPr>
        <p:txBody>
          <a:bodyPr/>
          <a:lstStyle>
            <a:lvl1pPr algn="l" defTabSz="350520">
              <a:defRPr sz="3600">
                <a:solidFill>
                  <a:srgbClr val="E62A59"/>
                </a:solidFill>
              </a:defRPr>
            </a:lvl1pPr>
          </a:lstStyle>
          <a:p>
            <a:pPr/>
            <a:r>
              <a:t>RXJS - Closing the data stream - Subscription - EX</a:t>
            </a:r>
          </a:p>
        </p:txBody>
      </p:sp>
      <p:sp>
        <p:nvSpPr>
          <p:cNvPr id="296"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97"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298" name="We can also close the data stream by closing the observable listener connection.…"/>
          <p:cNvSpPr txBox="1"/>
          <p:nvPr/>
        </p:nvSpPr>
        <p:spPr>
          <a:xfrm>
            <a:off x="1178620" y="1573975"/>
            <a:ext cx="10693400" cy="10175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600"/>
            </a:pPr>
            <a:r>
              <a:t>We can also close the data stream by closing the observable listener connection.</a:t>
            </a:r>
          </a:p>
          <a:p>
            <a:pPr marL="647700" indent="-647700" algn="l">
              <a:lnSpc>
                <a:spcPct val="150000"/>
              </a:lnSpc>
              <a:buClr>
                <a:srgbClr val="E62A59"/>
              </a:buClr>
              <a:buSzPct val="145000"/>
              <a:buChar char="‣"/>
              <a:defRPr sz="2600"/>
            </a:pPr>
            <a:r>
              <a:t>As mentioned each listener cause a duplication of the data stream</a:t>
            </a:r>
          </a:p>
          <a:p>
            <a:pPr marL="647700" indent="-647700" algn="l">
              <a:lnSpc>
                <a:spcPct val="150000"/>
              </a:lnSpc>
              <a:buClr>
                <a:srgbClr val="E62A59"/>
              </a:buClr>
              <a:buSzPct val="145000"/>
              <a:buChar char="‣"/>
              <a:defRPr sz="2600"/>
            </a:pPr>
            <a:r>
              <a:t>When we subscribe to the observable we create a listener to the data stream</a:t>
            </a:r>
          </a:p>
          <a:p>
            <a:pPr marL="647700" indent="-647700" algn="l">
              <a:lnSpc>
                <a:spcPct val="150000"/>
              </a:lnSpc>
              <a:buClr>
                <a:srgbClr val="E62A59"/>
              </a:buClr>
              <a:buSzPct val="145000"/>
              <a:buChar char="‣"/>
              <a:defRPr sz="2600"/>
            </a:pPr>
            <a:r>
              <a:t>the subscribe returns a Subscription object used to encapsulate one or more listener - observable connection</a:t>
            </a:r>
          </a:p>
          <a:p>
            <a:pPr marL="647700" indent="-647700" algn="l">
              <a:lnSpc>
                <a:spcPct val="150000"/>
              </a:lnSpc>
              <a:buClr>
                <a:srgbClr val="E62A59"/>
              </a:buClr>
              <a:buSzPct val="145000"/>
              <a:buChar char="‣"/>
              <a:defRPr sz="2600"/>
            </a:pPr>
            <a:r>
              <a:t>from the Subscription you can cancel all the connections</a:t>
            </a:r>
          </a:p>
          <a:p>
            <a:pPr marL="647700" indent="-647700" algn="l">
              <a:lnSpc>
                <a:spcPct val="150000"/>
              </a:lnSpc>
              <a:buClr>
                <a:srgbClr val="E62A59"/>
              </a:buClr>
              <a:buSzPct val="145000"/>
              <a:buChar char="‣"/>
              <a:defRPr sz="2600"/>
            </a:pPr>
            <a:r>
              <a:t>Connect to the interval observable and cancel the connection after a few seconds from the subscription.  </a:t>
            </a: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RXJS - cleanup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RXJS - cleanup - EX</a:t>
            </a:r>
          </a:p>
        </p:txBody>
      </p:sp>
      <p:sp>
        <p:nvSpPr>
          <p:cNvPr id="301"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02"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303" name="In the EX before we subscribed to the observables and then closed the listening with unsubscribe / complete /error…"/>
          <p:cNvSpPr txBox="1"/>
          <p:nvPr/>
        </p:nvSpPr>
        <p:spPr>
          <a:xfrm>
            <a:off x="1178620" y="1573975"/>
            <a:ext cx="10693400" cy="113850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600"/>
            </a:pPr>
            <a:r>
              <a:t>In the EX before we subscribed to the observables and then closed the listening with unsubscribe / complete /error</a:t>
            </a:r>
          </a:p>
          <a:p>
            <a:pPr marL="647700" indent="-647700" algn="l">
              <a:lnSpc>
                <a:spcPct val="150000"/>
              </a:lnSpc>
              <a:buClr>
                <a:srgbClr val="E62A59"/>
              </a:buClr>
              <a:buSzPct val="145000"/>
              <a:buChar char="‣"/>
              <a:defRPr sz="2600"/>
            </a:pPr>
            <a:r>
              <a:t>Notice that even after you closed all listeners the script did not end. Why is that? What keeping the script from  completing? </a:t>
            </a:r>
          </a:p>
          <a:p>
            <a:pPr marL="647700" indent="-647700" algn="l">
              <a:lnSpc>
                <a:spcPct val="150000"/>
              </a:lnSpc>
              <a:buClr>
                <a:srgbClr val="E62A59"/>
              </a:buClr>
              <a:buSzPct val="145000"/>
              <a:buChar char="‣"/>
              <a:defRPr sz="2600"/>
            </a:pPr>
            <a:r>
              <a:t>Our async function in the observable can optionally return a function referred as tearDownFunction</a:t>
            </a:r>
          </a:p>
          <a:p>
            <a:pPr marL="647700" indent="-647700" algn="l">
              <a:lnSpc>
                <a:spcPct val="150000"/>
              </a:lnSpc>
              <a:buClr>
                <a:srgbClr val="E62A59"/>
              </a:buClr>
              <a:buSzPct val="145000"/>
              <a:buChar char="‣"/>
              <a:defRPr sz="2600"/>
            </a:pPr>
            <a:r>
              <a:t>That function will be called when the data stream is closing and the goal of this function is to clean stuff from the async function</a:t>
            </a:r>
          </a:p>
          <a:p>
            <a:pPr marL="647700" indent="-647700" algn="l">
              <a:lnSpc>
                <a:spcPct val="150000"/>
              </a:lnSpc>
              <a:buClr>
                <a:srgbClr val="E62A59"/>
              </a:buClr>
              <a:buSzPct val="145000"/>
              <a:buChar char="‣"/>
              <a:defRPr sz="2600"/>
            </a:pPr>
            <a:r>
              <a:t>Let’s use this function to make sure our script will exit after all the listeners unsubscribed</a:t>
            </a:r>
          </a:p>
          <a:p>
            <a:pPr algn="l">
              <a:lnSpc>
                <a:spcPct val="150000"/>
              </a:lnSpc>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RXJS - Memory leak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RXJS - Memory leaks</a:t>
            </a:r>
          </a:p>
        </p:txBody>
      </p:sp>
      <p:sp>
        <p:nvSpPr>
          <p:cNvPr id="306"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07"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308" name="It’s important to remember that when dealing with infinite async events rather it is observable, addEventListener, setInterval etc. We need to always think if our code is not causing memory leaks…"/>
          <p:cNvSpPr txBox="1"/>
          <p:nvPr/>
        </p:nvSpPr>
        <p:spPr>
          <a:xfrm>
            <a:off x="1178620" y="1573975"/>
            <a:ext cx="10693400" cy="10175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600"/>
            </a:pPr>
            <a:r>
              <a:t>It’s important to remember that when dealing with infinite async events rather it is observable, addEventListener, setInterval etc. We need to always think if our code is not causing memory leaks</a:t>
            </a:r>
          </a:p>
          <a:p>
            <a:pPr marL="647700" indent="-647700" algn="l">
              <a:lnSpc>
                <a:spcPct val="150000"/>
              </a:lnSpc>
              <a:buClr>
                <a:srgbClr val="E62A59"/>
              </a:buClr>
              <a:buSzPct val="145000"/>
              <a:buChar char="‣"/>
              <a:defRPr sz="2600"/>
            </a:pPr>
            <a:r>
              <a:t>those infinite events we have to unsubscribe from and observables as well if you are subscribing to an infinite observable you will have to unsubscribe to avoid memory leaks</a:t>
            </a:r>
          </a:p>
          <a:p>
            <a:pPr marL="647700" indent="-647700" algn="l">
              <a:lnSpc>
                <a:spcPct val="150000"/>
              </a:lnSpc>
              <a:buClr>
                <a:srgbClr val="E62A59"/>
              </a:buClr>
              <a:buSzPct val="145000"/>
              <a:buChar char="‣"/>
              <a:defRPr sz="2600"/>
            </a:pPr>
            <a:r>
              <a:t>If you observable is connecting to some infinite source like websockets or events you have to remember to clean them in the tearDownFunction</a:t>
            </a: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RXJS - Subject"/>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RXJS - Subject</a:t>
            </a:r>
          </a:p>
        </p:txBody>
      </p:sp>
      <p:sp>
        <p:nvSpPr>
          <p:cNvPr id="311"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12"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313" name="What are subjects?…"/>
          <p:cNvSpPr txBox="1"/>
          <p:nvPr/>
        </p:nvSpPr>
        <p:spPr>
          <a:xfrm>
            <a:off x="1178620" y="1573975"/>
            <a:ext cx="10693400" cy="53369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600"/>
            </a:pPr>
            <a:r>
              <a:t>What are subjects? </a:t>
            </a:r>
          </a:p>
          <a:p>
            <a:pPr marL="647700" indent="-647700" algn="l">
              <a:lnSpc>
                <a:spcPct val="150000"/>
              </a:lnSpc>
              <a:buClr>
                <a:srgbClr val="E62A59"/>
              </a:buClr>
              <a:buSzPct val="145000"/>
              <a:buChar char="‣"/>
              <a:defRPr sz="2600"/>
            </a:pPr>
            <a:r>
              <a:t>Why do we need them?</a:t>
            </a:r>
          </a:p>
          <a:p>
            <a:pPr marL="647700" indent="-647700" algn="l">
              <a:lnSpc>
                <a:spcPct val="150000"/>
              </a:lnSpc>
              <a:buClr>
                <a:srgbClr val="E62A59"/>
              </a:buClr>
              <a:buSzPct val="145000"/>
              <a:buChar char="‣"/>
              <a:defRPr sz="2600"/>
            </a:pPr>
            <a:r>
              <a:t>In what cases should I use a Subject?</a:t>
            </a: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RXJS - Subject"/>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RXJS - Subject</a:t>
            </a:r>
          </a:p>
        </p:txBody>
      </p:sp>
      <p:sp>
        <p:nvSpPr>
          <p:cNvPr id="316"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17"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318" name="Subjects represents a data stream that arrive from a  single external source…"/>
          <p:cNvSpPr txBox="1"/>
          <p:nvPr/>
        </p:nvSpPr>
        <p:spPr>
          <a:xfrm>
            <a:off x="1178620" y="1434275"/>
            <a:ext cx="10693400" cy="118112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Subjects represents a data stream that arrive from a  single external source</a:t>
            </a:r>
          </a:p>
          <a:p>
            <a:pPr marL="647700" indent="-647700" algn="l">
              <a:lnSpc>
                <a:spcPct val="150000"/>
              </a:lnSpc>
              <a:buClr>
                <a:srgbClr val="E62A59"/>
              </a:buClr>
              <a:buSzPct val="145000"/>
              <a:buChar char="‣"/>
              <a:defRPr sz="2500"/>
            </a:pPr>
            <a:r>
              <a:t>The subject does not wrap async function rather it emits pulse from the outside by creating an instance and calling the next</a:t>
            </a:r>
          </a:p>
          <a:p>
            <a:pPr marL="647700" indent="-647700" algn="l">
              <a:lnSpc>
                <a:spcPct val="150000"/>
              </a:lnSpc>
              <a:buClr>
                <a:srgbClr val="E62A59"/>
              </a:buClr>
              <a:buSzPct val="145000"/>
              <a:buChar char="‣"/>
              <a:defRPr sz="2500"/>
            </a:pPr>
            <a:r>
              <a:t>this means that the Subject implements the next, error, complete methods of the observer and also the subscribe of the observable</a:t>
            </a:r>
          </a:p>
          <a:p>
            <a:pPr marL="647700" indent="-647700" algn="l">
              <a:lnSpc>
                <a:spcPct val="150000"/>
              </a:lnSpc>
              <a:buClr>
                <a:srgbClr val="E62A59"/>
              </a:buClr>
              <a:buSzPct val="145000"/>
              <a:buChar char="‣"/>
              <a:defRPr sz="2500"/>
            </a:pPr>
            <a:r>
              <a:t>It also implements Subscription method unsubscribe</a:t>
            </a:r>
          </a:p>
          <a:p>
            <a:pPr marL="647700" indent="-647700" algn="l">
              <a:lnSpc>
                <a:spcPct val="150000"/>
              </a:lnSpc>
              <a:buClr>
                <a:srgbClr val="E62A59"/>
              </a:buClr>
              <a:buSzPct val="145000"/>
              <a:buChar char="‣"/>
              <a:defRPr sz="2500"/>
            </a:pPr>
            <a:r>
              <a:t>Subject extends Observable</a:t>
            </a:r>
          </a:p>
          <a:p>
            <a:pPr marL="647700" indent="-647700" algn="l">
              <a:lnSpc>
                <a:spcPct val="150000"/>
              </a:lnSpc>
              <a:buClr>
                <a:srgbClr val="E62A59"/>
              </a:buClr>
              <a:buSzPct val="145000"/>
              <a:buChar char="‣"/>
              <a:defRPr sz="2500"/>
            </a:pPr>
            <a:r>
              <a:t>unlike observables that duplicate with each listener and the source depends on the amount of listeners, subject will be one for many listeners</a:t>
            </a:r>
          </a:p>
          <a:p>
            <a:pPr marL="647700" indent="-647700" algn="l">
              <a:lnSpc>
                <a:spcPct val="150000"/>
              </a:lnSpc>
              <a:buClr>
                <a:srgbClr val="E62A59"/>
              </a:buClr>
              <a:buSzPct val="145000"/>
              <a:buChar char="‣"/>
              <a:defRPr sz="2500"/>
            </a:pPr>
            <a:r>
              <a:t>Consider something that has a single source for example input event, subject will be more suitable to represent that.</a:t>
            </a: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RXJS - Subject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RXJS - Subject - EX</a:t>
            </a:r>
          </a:p>
        </p:txBody>
      </p:sp>
      <p:sp>
        <p:nvSpPr>
          <p:cNvPr id="321"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22"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323" name="Create an interval subject that will pulse a number every second…"/>
          <p:cNvSpPr txBox="1"/>
          <p:nvPr/>
        </p:nvSpPr>
        <p:spPr>
          <a:xfrm>
            <a:off x="1178620" y="1434275"/>
            <a:ext cx="10693400" cy="61423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Create an interval subject that will pulse a number every second</a:t>
            </a:r>
          </a:p>
          <a:p>
            <a:pPr marL="647700" indent="-647700" algn="l">
              <a:lnSpc>
                <a:spcPct val="150000"/>
              </a:lnSpc>
              <a:buClr>
                <a:srgbClr val="E62A59"/>
              </a:buClr>
              <a:buSzPct val="145000"/>
              <a:buChar char="‣"/>
              <a:defRPr sz="2500"/>
            </a:pPr>
            <a:r>
              <a:t>Connect listeners to that subject</a:t>
            </a:r>
          </a:p>
          <a:p>
            <a:pPr marL="647700" indent="-647700" algn="l">
              <a:lnSpc>
                <a:spcPct val="150000"/>
              </a:lnSpc>
              <a:buClr>
                <a:srgbClr val="E62A59"/>
              </a:buClr>
              <a:buSzPct val="145000"/>
              <a:buChar char="‣"/>
              <a:defRPr sz="2500"/>
            </a:pPr>
            <a:r>
              <a:t>Close that subject after a few seconds</a:t>
            </a: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RXJS - BehaviorSubject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RXJS - BehaviorSubject - EX</a:t>
            </a:r>
          </a:p>
        </p:txBody>
      </p:sp>
      <p:sp>
        <p:nvSpPr>
          <p:cNvPr id="326"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27"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328" name="Like the previous Subject only with a few differences:…"/>
          <p:cNvSpPr txBox="1"/>
          <p:nvPr/>
        </p:nvSpPr>
        <p:spPr>
          <a:xfrm>
            <a:off x="1178620" y="1434275"/>
            <a:ext cx="10693400" cy="118112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Like the previous Subject only with a few differences:</a:t>
            </a:r>
          </a:p>
          <a:p>
            <a:pPr lvl="1" marL="1092200" indent="-647700" algn="l">
              <a:lnSpc>
                <a:spcPct val="150000"/>
              </a:lnSpc>
              <a:buClr>
                <a:srgbClr val="E62A59"/>
              </a:buClr>
              <a:buSzPct val="145000"/>
              <a:buChar char="•"/>
              <a:defRPr sz="2500"/>
            </a:pPr>
            <a:r>
              <a:t>This subject can optionally start with an initial value</a:t>
            </a:r>
          </a:p>
          <a:p>
            <a:pPr lvl="1" marL="1092200" indent="-647700" algn="l">
              <a:lnSpc>
                <a:spcPct val="150000"/>
              </a:lnSpc>
              <a:buClr>
                <a:srgbClr val="E62A59"/>
              </a:buClr>
              <a:buSzPct val="145000"/>
              <a:buChar char="•"/>
              <a:defRPr sz="2500"/>
            </a:pPr>
            <a:r>
              <a:t>listeners will jump the first time in a sync way with the last value inside</a:t>
            </a:r>
          </a:p>
          <a:p>
            <a:pPr lvl="1" marL="1092200" indent="-647700" algn="l">
              <a:lnSpc>
                <a:spcPct val="150000"/>
              </a:lnSpc>
              <a:buClr>
                <a:srgbClr val="E62A59"/>
              </a:buClr>
              <a:buSzPct val="145000"/>
              <a:buChar char="•"/>
              <a:defRPr sz="2500"/>
            </a:pPr>
            <a:r>
              <a:t>Contain a value property with the last value</a:t>
            </a:r>
          </a:p>
          <a:p>
            <a:pPr marL="647700" indent="-647700" algn="l">
              <a:lnSpc>
                <a:spcPct val="150000"/>
              </a:lnSpc>
              <a:buClr>
                <a:srgbClr val="E62A59"/>
              </a:buClr>
              <a:buSzPct val="145000"/>
              <a:buChar char="‣"/>
              <a:defRPr sz="2500"/>
            </a:pPr>
            <a:r>
              <a:t>Good for cases where our listeners should always jump first with a certain value</a:t>
            </a:r>
          </a:p>
          <a:p>
            <a:pPr lvl="1" marL="1092200" indent="-647700" algn="l">
              <a:lnSpc>
                <a:spcPct val="150000"/>
              </a:lnSpc>
              <a:buClr>
                <a:srgbClr val="E62A59"/>
              </a:buClr>
              <a:buSzPct val="145000"/>
              <a:buChar char="•"/>
              <a:defRPr sz="2500"/>
            </a:pPr>
            <a:r>
              <a:t>for example: I want to connect to a text input change but the text input might contain an initial value</a:t>
            </a:r>
          </a:p>
          <a:p>
            <a:pPr marL="647700" indent="-647700" algn="l">
              <a:lnSpc>
                <a:spcPct val="150000"/>
              </a:lnSpc>
              <a:buClr>
                <a:srgbClr val="E62A59"/>
              </a:buClr>
              <a:buSzPct val="145000"/>
              <a:buChar char="‣"/>
              <a:defRPr sz="2500"/>
            </a:pPr>
            <a:r>
              <a:t>Create the interval subject you created before with BehaviorSubject</a:t>
            </a:r>
          </a:p>
          <a:p>
            <a:pPr marL="647700" indent="-647700" algn="l">
              <a:lnSpc>
                <a:spcPct val="150000"/>
              </a:lnSpc>
              <a:buClr>
                <a:srgbClr val="E62A59"/>
              </a:buClr>
              <a:buSzPct val="145000"/>
              <a:buChar char="‣"/>
              <a:defRPr sz="2500"/>
            </a:pPr>
            <a:r>
              <a:t>make sure to start it with a value and note that the listener will jump right away with the initial value</a:t>
            </a: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RXJS - ReplaySubject"/>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RXJS - ReplaySubject</a:t>
            </a:r>
          </a:p>
        </p:txBody>
      </p:sp>
      <p:sp>
        <p:nvSpPr>
          <p:cNvPr id="331"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32"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333" name="The ReplaySubject is like the regular subject with a few differences…"/>
          <p:cNvSpPr txBox="1"/>
          <p:nvPr/>
        </p:nvSpPr>
        <p:spPr>
          <a:xfrm>
            <a:off x="1178620" y="1434275"/>
            <a:ext cx="10693400" cy="118112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The ReplaySubject is like the regular subject with a few differences</a:t>
            </a:r>
          </a:p>
          <a:p>
            <a:pPr lvl="1" marL="1092200" indent="-647700" algn="l">
              <a:lnSpc>
                <a:spcPct val="150000"/>
              </a:lnSpc>
              <a:buClr>
                <a:srgbClr val="E62A59"/>
              </a:buClr>
              <a:buSzPct val="145000"/>
              <a:buChar char="•"/>
              <a:defRPr sz="2500"/>
            </a:pPr>
            <a:r>
              <a:t>It will remember X number of latest emits</a:t>
            </a:r>
          </a:p>
          <a:p>
            <a:pPr lvl="1" marL="1092200" indent="-647700" algn="l">
              <a:lnSpc>
                <a:spcPct val="150000"/>
              </a:lnSpc>
              <a:buClr>
                <a:srgbClr val="E62A59"/>
              </a:buClr>
              <a:buSzPct val="145000"/>
              <a:buChar char="•"/>
              <a:defRPr sz="2500"/>
            </a:pPr>
            <a:r>
              <a:t>It will remember each pulse for a time window T</a:t>
            </a:r>
          </a:p>
          <a:p>
            <a:pPr lvl="1" marL="1092200" indent="-647700" algn="l">
              <a:lnSpc>
                <a:spcPct val="150000"/>
              </a:lnSpc>
              <a:buClr>
                <a:srgbClr val="E62A59"/>
              </a:buClr>
              <a:buSzPct val="145000"/>
              <a:buChar char="•"/>
              <a:defRPr sz="2500"/>
            </a:pPr>
            <a:r>
              <a:t>You specify X and T on the ReplaySubject constructor</a:t>
            </a:r>
          </a:p>
          <a:p>
            <a:pPr marL="647700" indent="-647700" algn="l">
              <a:lnSpc>
                <a:spcPct val="150000"/>
              </a:lnSpc>
              <a:buClr>
                <a:srgbClr val="E62A59"/>
              </a:buClr>
              <a:buSzPct val="145000"/>
              <a:buChar char="‣"/>
              <a:defRPr sz="2500"/>
            </a:pPr>
            <a:r>
              <a:t>Useful when you need a listener to get latest pulses.</a:t>
            </a:r>
          </a:p>
          <a:p>
            <a:pPr marL="647700" indent="-647700" algn="l">
              <a:lnSpc>
                <a:spcPct val="150000"/>
              </a:lnSpc>
              <a:buClr>
                <a:srgbClr val="E62A59"/>
              </a:buClr>
              <a:buSzPct val="145000"/>
              <a:buChar char="‣"/>
              <a:defRPr sz="2500"/>
            </a:pPr>
            <a:r>
              <a:t>EX: create a ReplaySubject that will save the latest 3 items for a window of 3sec </a:t>
            </a:r>
          </a:p>
          <a:p>
            <a:pPr marL="647700" indent="-647700" algn="l">
              <a:lnSpc>
                <a:spcPct val="150000"/>
              </a:lnSpc>
              <a:buClr>
                <a:srgbClr val="E62A59"/>
              </a:buClr>
              <a:buSzPct val="145000"/>
              <a:buChar char="‣"/>
              <a:defRPr sz="2500"/>
            </a:pPr>
            <a:r>
              <a:t>that subject will pulse every second</a:t>
            </a:r>
          </a:p>
          <a:p>
            <a:pPr marL="647700" indent="-647700" algn="l">
              <a:lnSpc>
                <a:spcPct val="150000"/>
              </a:lnSpc>
              <a:buClr>
                <a:srgbClr val="E62A59"/>
              </a:buClr>
              <a:buSzPct val="145000"/>
              <a:buChar char="‣"/>
              <a:defRPr sz="2500"/>
            </a:pPr>
            <a:r>
              <a:t>connect to that subject after 4 seconds. which items will be emitted?</a:t>
            </a:r>
          </a:p>
          <a:p>
            <a:pPr lvl="1" marL="10922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Async code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Async code EX</a:t>
            </a:r>
          </a:p>
        </p:txBody>
      </p:sp>
      <p:sp>
        <p:nvSpPr>
          <p:cNvPr id="134" name="Create a timer that will run in the future and print an hello world message on the screen"/>
          <p:cNvSpPr txBox="1"/>
          <p:nvPr/>
        </p:nvSpPr>
        <p:spPr>
          <a:xfrm>
            <a:off x="1178620" y="1612075"/>
            <a:ext cx="10693400" cy="7961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Create a timer that will run in the future and print an hello world message on the screen</a:t>
            </a: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3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3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RXJS - AsyncSubject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RXJS - AsyncSubject - EX</a:t>
            </a:r>
          </a:p>
        </p:txBody>
      </p:sp>
      <p:sp>
        <p:nvSpPr>
          <p:cNvPr id="336"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37"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338" name="Behaves like a subject with the following differences…"/>
          <p:cNvSpPr txBox="1"/>
          <p:nvPr/>
        </p:nvSpPr>
        <p:spPr>
          <a:xfrm>
            <a:off x="1178620" y="1434275"/>
            <a:ext cx="10693400" cy="95437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Behaves like a subject with the following differences</a:t>
            </a:r>
          </a:p>
          <a:p>
            <a:pPr lvl="1" marL="1092200" indent="-647700" algn="l">
              <a:lnSpc>
                <a:spcPct val="150000"/>
              </a:lnSpc>
              <a:buClr>
                <a:srgbClr val="E62A59"/>
              </a:buClr>
              <a:buSzPct val="145000"/>
              <a:buChar char="•"/>
              <a:defRPr sz="2500"/>
            </a:pPr>
            <a:r>
              <a:t>Will only emit the last value</a:t>
            </a:r>
          </a:p>
          <a:p>
            <a:pPr lvl="1" marL="1092200" indent="-647700" algn="l">
              <a:lnSpc>
                <a:spcPct val="150000"/>
              </a:lnSpc>
              <a:buClr>
                <a:srgbClr val="E62A59"/>
              </a:buClr>
              <a:buSzPct val="145000"/>
              <a:buChar char="•"/>
              <a:defRPr sz="2500"/>
            </a:pPr>
            <a:r>
              <a:t>Will only emit it after complete</a:t>
            </a:r>
          </a:p>
          <a:p>
            <a:pPr marL="647700" indent="-647700" algn="l">
              <a:lnSpc>
                <a:spcPct val="150000"/>
              </a:lnSpc>
              <a:buClr>
                <a:srgbClr val="E62A59"/>
              </a:buClr>
              <a:buSzPct val="145000"/>
              <a:buChar char="‣"/>
              <a:defRPr sz="2500"/>
            </a:pPr>
            <a:r>
              <a:t>Try and create an AsyncSubject that pulse every second a counter and completes after 3 seconds.</a:t>
            </a:r>
          </a:p>
          <a:p>
            <a:pPr marL="647700" indent="-647700" algn="l">
              <a:lnSpc>
                <a:spcPct val="150000"/>
              </a:lnSpc>
              <a:buClr>
                <a:srgbClr val="E62A59"/>
              </a:buClr>
              <a:buSzPct val="145000"/>
              <a:buChar char="‣"/>
              <a:defRPr sz="2500"/>
            </a:pPr>
            <a:r>
              <a:t>Attach a listener and make sure his next method only called one time with the last value.</a:t>
            </a:r>
          </a:p>
          <a:p>
            <a:pPr lvl="1" marL="10922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DataStream EX - The autocomplete problem"/>
          <p:cNvSpPr txBox="1"/>
          <p:nvPr>
            <p:ph type="title"/>
          </p:nvPr>
        </p:nvSpPr>
        <p:spPr>
          <a:xfrm>
            <a:off x="952500" y="254000"/>
            <a:ext cx="10888564" cy="829359"/>
          </a:xfrm>
          <a:prstGeom prst="rect">
            <a:avLst/>
          </a:prstGeom>
        </p:spPr>
        <p:txBody>
          <a:bodyPr/>
          <a:lstStyle>
            <a:lvl1pPr algn="l" defTabSz="403097">
              <a:defRPr sz="4140">
                <a:solidFill>
                  <a:srgbClr val="E62A59"/>
                </a:solidFill>
              </a:defRPr>
            </a:lvl1pPr>
          </a:lstStyle>
          <a:p>
            <a:pPr/>
            <a:r>
              <a:t>DataStream EX - The autocomplete problem</a:t>
            </a:r>
          </a:p>
        </p:txBody>
      </p:sp>
      <p:sp>
        <p:nvSpPr>
          <p:cNvPr id="341"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2"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343" name="Let’s describe a problem that is common in different applications, and let’s try to see how rxjs can help us solve this problem…"/>
          <p:cNvSpPr txBox="1"/>
          <p:nvPr/>
        </p:nvSpPr>
        <p:spPr>
          <a:xfrm>
            <a:off x="1178620" y="1434275"/>
            <a:ext cx="10693400" cy="11244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Let’s describe a problem that is common in different applications, and let’s try to see how rxjs can help us solve this problem</a:t>
            </a:r>
          </a:p>
          <a:p>
            <a:pPr marL="647700" indent="-647700" algn="l">
              <a:lnSpc>
                <a:spcPct val="150000"/>
              </a:lnSpc>
              <a:buClr>
                <a:srgbClr val="E62A59"/>
              </a:buClr>
              <a:buSzPct val="145000"/>
              <a:buChar char="‣"/>
              <a:defRPr sz="2500"/>
            </a:pPr>
            <a:r>
              <a:t>Our application consists of a text input where the user types text</a:t>
            </a:r>
          </a:p>
          <a:p>
            <a:pPr marL="647700" indent="-647700" algn="l">
              <a:lnSpc>
                <a:spcPct val="150000"/>
              </a:lnSpc>
              <a:buClr>
                <a:srgbClr val="E62A59"/>
              </a:buClr>
              <a:buSzPct val="145000"/>
              <a:buChar char="‣"/>
              <a:defRPr sz="2500"/>
            </a:pPr>
            <a:r>
              <a:t>while he is typing a text we would like to send a request to the server with the text he entered and the server should return a list of available options the user might be aiming for</a:t>
            </a:r>
          </a:p>
          <a:p>
            <a:pPr marL="647700" indent="-647700" algn="l">
              <a:lnSpc>
                <a:spcPct val="150000"/>
              </a:lnSpc>
              <a:buClr>
                <a:srgbClr val="E62A59"/>
              </a:buClr>
              <a:buSzPct val="145000"/>
              <a:buChar char="‣"/>
              <a:defRPr sz="2500"/>
            </a:pPr>
            <a:r>
              <a:t>we then display those list of suggestions to the user</a:t>
            </a:r>
          </a:p>
          <a:p>
            <a:pPr marL="647700" indent="-647700" algn="l">
              <a:lnSpc>
                <a:spcPct val="150000"/>
              </a:lnSpc>
              <a:buClr>
                <a:srgbClr val="E62A59"/>
              </a:buClr>
              <a:buSzPct val="145000"/>
              <a:buChar char="‣"/>
              <a:defRPr sz="2500"/>
            </a:pPr>
            <a:r>
              <a:t>We can practice solving this problem with our todo rest server located at</a:t>
            </a:r>
          </a:p>
          <a:p>
            <a:pPr lvl="1" marL="1092200" indent="-647700" algn="l">
              <a:lnSpc>
                <a:spcPct val="150000"/>
              </a:lnSpc>
              <a:buClr>
                <a:srgbClr val="E62A59"/>
              </a:buClr>
              <a:buSzPct val="145000"/>
              <a:buChar char="•"/>
              <a:defRPr sz="2500"/>
            </a:pPr>
            <a:r>
              <a:t>https://nztodo.herokuapp.com/api/task/?format=json&amp;search=&lt;search-term&gt;</a:t>
            </a: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DataStream EX - The autocomplete problem"/>
          <p:cNvSpPr txBox="1"/>
          <p:nvPr>
            <p:ph type="title"/>
          </p:nvPr>
        </p:nvSpPr>
        <p:spPr>
          <a:xfrm>
            <a:off x="952500" y="254000"/>
            <a:ext cx="10888564" cy="829359"/>
          </a:xfrm>
          <a:prstGeom prst="rect">
            <a:avLst/>
          </a:prstGeom>
        </p:spPr>
        <p:txBody>
          <a:bodyPr/>
          <a:lstStyle>
            <a:lvl1pPr algn="l" defTabSz="403097">
              <a:defRPr sz="4140">
                <a:solidFill>
                  <a:srgbClr val="E62A59"/>
                </a:solidFill>
              </a:defRPr>
            </a:lvl1pPr>
          </a:lstStyle>
          <a:p>
            <a:pPr/>
            <a:r>
              <a:t>DataStream EX - The autocomplete problem</a:t>
            </a:r>
          </a:p>
        </p:txBody>
      </p:sp>
      <p:sp>
        <p:nvSpPr>
          <p:cNvPr id="346"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7"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348" name="Let’s describe the previous problem with a data stream diagram, starting with the first data stream and manipulating it for our result.…"/>
          <p:cNvSpPr txBox="1"/>
          <p:nvPr/>
        </p:nvSpPr>
        <p:spPr>
          <a:xfrm>
            <a:off x="1178620" y="1434275"/>
            <a:ext cx="10693400" cy="897681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Let’s describe the previous problem with a data stream diagram, starting with the first data stream and manipulating it for our result.</a:t>
            </a:r>
          </a:p>
          <a:p>
            <a:pPr marL="647700" indent="-647700" algn="l">
              <a:lnSpc>
                <a:spcPct val="150000"/>
              </a:lnSpc>
              <a:buClr>
                <a:srgbClr val="E62A59"/>
              </a:buClr>
              <a:buSzPct val="145000"/>
              <a:buChar char="‣"/>
              <a:defRPr sz="2500"/>
            </a:pPr>
            <a:r>
              <a:t>The user in our diagram types the search term: “Nerdeez”</a:t>
            </a:r>
          </a:p>
          <a:p>
            <a:pPr marL="647700" indent="-647700" algn="l">
              <a:lnSpc>
                <a:spcPct val="150000"/>
              </a:lnSpc>
              <a:buClr>
                <a:srgbClr val="E62A59"/>
              </a:buClr>
              <a:buSzPct val="145000"/>
              <a:buChar char="‣"/>
              <a:defRPr sz="2500"/>
            </a:pPr>
            <a:r>
              <a:t>The first data stream will emit a pulse when the user types text in the text field</a:t>
            </a:r>
          </a:p>
          <a:p>
            <a:pPr marL="647700" indent="-647700" algn="l">
              <a:lnSpc>
                <a:spcPct val="150000"/>
              </a:lnSpc>
              <a:buClr>
                <a:srgbClr val="E62A59"/>
              </a:buClr>
              <a:buSzPct val="145000"/>
              <a:buChar char="‣"/>
              <a:defRPr sz="2500"/>
            </a:pPr>
            <a:r>
              <a:t>So it might look like so</a:t>
            </a: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
        <p:nvSpPr>
          <p:cNvPr id="349" name="Line"/>
          <p:cNvSpPr/>
          <p:nvPr/>
        </p:nvSpPr>
        <p:spPr>
          <a:xfrm>
            <a:off x="1338955" y="6769100"/>
            <a:ext cx="10541670" cy="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0" name="t"/>
          <p:cNvSpPr txBox="1"/>
          <p:nvPr/>
        </p:nvSpPr>
        <p:spPr>
          <a:xfrm>
            <a:off x="11718695" y="6957670"/>
            <a:ext cx="22159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a:t>
            </a:r>
          </a:p>
        </p:txBody>
      </p:sp>
      <p:sp>
        <p:nvSpPr>
          <p:cNvPr id="351" name="Oval"/>
          <p:cNvSpPr/>
          <p:nvPr/>
        </p:nvSpPr>
        <p:spPr>
          <a:xfrm>
            <a:off x="2282909" y="6525914"/>
            <a:ext cx="542281" cy="486373"/>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2" name="Oval"/>
          <p:cNvSpPr/>
          <p:nvPr/>
        </p:nvSpPr>
        <p:spPr>
          <a:xfrm>
            <a:off x="4276809" y="6525914"/>
            <a:ext cx="542281" cy="486373"/>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3" name="r"/>
          <p:cNvSpPr/>
          <p:nvPr/>
        </p:nvSpPr>
        <p:spPr>
          <a:xfrm>
            <a:off x="6233031" y="6525914"/>
            <a:ext cx="542281" cy="486373"/>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r</a:t>
            </a:r>
          </a:p>
        </p:txBody>
      </p:sp>
      <p:sp>
        <p:nvSpPr>
          <p:cNvPr id="354" name="d"/>
          <p:cNvSpPr/>
          <p:nvPr/>
        </p:nvSpPr>
        <p:spPr>
          <a:xfrm>
            <a:off x="7452231" y="6525914"/>
            <a:ext cx="542282" cy="486373"/>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d</a:t>
            </a:r>
          </a:p>
        </p:txBody>
      </p:sp>
      <p:sp>
        <p:nvSpPr>
          <p:cNvPr id="355" name="N"/>
          <p:cNvSpPr txBox="1"/>
          <p:nvPr/>
        </p:nvSpPr>
        <p:spPr>
          <a:xfrm>
            <a:off x="2383971" y="6538570"/>
            <a:ext cx="34015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a:t>
            </a:r>
          </a:p>
        </p:txBody>
      </p:sp>
      <p:sp>
        <p:nvSpPr>
          <p:cNvPr id="356" name="e"/>
          <p:cNvSpPr txBox="1"/>
          <p:nvPr/>
        </p:nvSpPr>
        <p:spPr>
          <a:xfrm>
            <a:off x="4384483" y="6538570"/>
            <a:ext cx="28925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a:t>
            </a:r>
          </a:p>
        </p:txBody>
      </p:sp>
      <p:sp>
        <p:nvSpPr>
          <p:cNvPr id="357" name="e"/>
          <p:cNvSpPr/>
          <p:nvPr/>
        </p:nvSpPr>
        <p:spPr>
          <a:xfrm>
            <a:off x="8975863" y="6525914"/>
            <a:ext cx="542281" cy="486373"/>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e</a:t>
            </a:r>
          </a:p>
        </p:txBody>
      </p:sp>
      <p:sp>
        <p:nvSpPr>
          <p:cNvPr id="358" name="e"/>
          <p:cNvSpPr/>
          <p:nvPr/>
        </p:nvSpPr>
        <p:spPr>
          <a:xfrm>
            <a:off x="9737863" y="6525914"/>
            <a:ext cx="542281" cy="486373"/>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e</a:t>
            </a:r>
          </a:p>
        </p:txBody>
      </p:sp>
      <p:sp>
        <p:nvSpPr>
          <p:cNvPr id="359" name="z"/>
          <p:cNvSpPr/>
          <p:nvPr/>
        </p:nvSpPr>
        <p:spPr>
          <a:xfrm>
            <a:off x="10773005" y="6525914"/>
            <a:ext cx="542281" cy="486373"/>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z</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DataStream EX - The autocomplete problem"/>
          <p:cNvSpPr txBox="1"/>
          <p:nvPr>
            <p:ph type="title"/>
          </p:nvPr>
        </p:nvSpPr>
        <p:spPr>
          <a:xfrm>
            <a:off x="952500" y="254000"/>
            <a:ext cx="10888564" cy="829359"/>
          </a:xfrm>
          <a:prstGeom prst="rect">
            <a:avLst/>
          </a:prstGeom>
        </p:spPr>
        <p:txBody>
          <a:bodyPr/>
          <a:lstStyle>
            <a:lvl1pPr algn="l" defTabSz="403097">
              <a:defRPr sz="4140">
                <a:solidFill>
                  <a:srgbClr val="E62A59"/>
                </a:solidFill>
              </a:defRPr>
            </a:lvl1pPr>
          </a:lstStyle>
          <a:p>
            <a:pPr/>
            <a:r>
              <a:t>DataStream EX - The autocomplete problem</a:t>
            </a:r>
          </a:p>
        </p:txBody>
      </p:sp>
      <p:sp>
        <p:nvSpPr>
          <p:cNvPr id="362"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63"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364" name="We can take every pulse from the first data stream and send a request to the server.…"/>
          <p:cNvSpPr txBox="1"/>
          <p:nvPr/>
        </p:nvSpPr>
        <p:spPr>
          <a:xfrm>
            <a:off x="1178620" y="1434275"/>
            <a:ext cx="10693400" cy="101106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We can take every pulse from the first data stream and send a request to the server.</a:t>
            </a:r>
          </a:p>
          <a:p>
            <a:pPr marL="647700" indent="-647700" algn="l">
              <a:lnSpc>
                <a:spcPct val="150000"/>
              </a:lnSpc>
              <a:buClr>
                <a:srgbClr val="E62A59"/>
              </a:buClr>
              <a:buSzPct val="145000"/>
              <a:buChar char="‣"/>
              <a:defRPr sz="2500"/>
            </a:pPr>
            <a:r>
              <a:t>what would be the problem of doing that?</a:t>
            </a:r>
          </a:p>
          <a:p>
            <a:pPr marL="647700" indent="-647700" algn="l">
              <a:lnSpc>
                <a:spcPct val="150000"/>
              </a:lnSpc>
              <a:buClr>
                <a:srgbClr val="E62A59"/>
              </a:buClr>
              <a:buSzPct val="145000"/>
              <a:buChar char="‣"/>
              <a:defRPr sz="2500"/>
            </a:pPr>
            <a:r>
              <a:t>Based on what factor can we filter our data stream and send less requests?</a:t>
            </a:r>
          </a:p>
          <a:p>
            <a:pPr marL="647700" indent="-647700" algn="l">
              <a:lnSpc>
                <a:spcPct val="150000"/>
              </a:lnSpc>
              <a:buClr>
                <a:srgbClr val="E62A59"/>
              </a:buClr>
              <a:buSzPct val="145000"/>
              <a:buChar char="‣"/>
              <a:defRPr sz="2500"/>
            </a:pPr>
            <a:r>
              <a:t>So basically we want to transform the previous data stream from A to B</a:t>
            </a:r>
          </a:p>
          <a:p>
            <a:pPr marL="647700" indent="-647700" algn="l">
              <a:lnSpc>
                <a:spcPct val="150000"/>
              </a:lnSpc>
              <a:buClr>
                <a:srgbClr val="E62A59"/>
              </a:buClr>
              <a:buSzPct val="145000"/>
              <a:buChar char="‣"/>
              <a:defRPr sz="2500"/>
            </a:pPr>
            <a:r>
              <a:t>Reducing the number of pulses is a filtering transformation</a:t>
            </a: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
        <p:nvSpPr>
          <p:cNvPr id="365" name="Line"/>
          <p:cNvSpPr/>
          <p:nvPr/>
        </p:nvSpPr>
        <p:spPr>
          <a:xfrm>
            <a:off x="1338955" y="6769100"/>
            <a:ext cx="10541670" cy="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66" name="t"/>
          <p:cNvSpPr txBox="1"/>
          <p:nvPr/>
        </p:nvSpPr>
        <p:spPr>
          <a:xfrm>
            <a:off x="11718695" y="6957670"/>
            <a:ext cx="22159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a:t>
            </a:r>
          </a:p>
        </p:txBody>
      </p:sp>
      <p:sp>
        <p:nvSpPr>
          <p:cNvPr id="367" name="Oval"/>
          <p:cNvSpPr/>
          <p:nvPr/>
        </p:nvSpPr>
        <p:spPr>
          <a:xfrm>
            <a:off x="1393909" y="6525914"/>
            <a:ext cx="542281" cy="486373"/>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68" name="Oval"/>
          <p:cNvSpPr/>
          <p:nvPr/>
        </p:nvSpPr>
        <p:spPr>
          <a:xfrm>
            <a:off x="2117809" y="6525914"/>
            <a:ext cx="542281" cy="486373"/>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69" name="r"/>
          <p:cNvSpPr/>
          <p:nvPr/>
        </p:nvSpPr>
        <p:spPr>
          <a:xfrm>
            <a:off x="2931031" y="6525914"/>
            <a:ext cx="542281" cy="486373"/>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r</a:t>
            </a:r>
          </a:p>
        </p:txBody>
      </p:sp>
      <p:sp>
        <p:nvSpPr>
          <p:cNvPr id="370" name="d"/>
          <p:cNvSpPr/>
          <p:nvPr/>
        </p:nvSpPr>
        <p:spPr>
          <a:xfrm>
            <a:off x="3896231" y="6525914"/>
            <a:ext cx="542282" cy="486373"/>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d</a:t>
            </a:r>
          </a:p>
        </p:txBody>
      </p:sp>
      <p:sp>
        <p:nvSpPr>
          <p:cNvPr id="371" name="N"/>
          <p:cNvSpPr txBox="1"/>
          <p:nvPr/>
        </p:nvSpPr>
        <p:spPr>
          <a:xfrm>
            <a:off x="1494971" y="6538570"/>
            <a:ext cx="34015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a:t>
            </a:r>
          </a:p>
        </p:txBody>
      </p:sp>
      <p:sp>
        <p:nvSpPr>
          <p:cNvPr id="372" name="e"/>
          <p:cNvSpPr txBox="1"/>
          <p:nvPr/>
        </p:nvSpPr>
        <p:spPr>
          <a:xfrm>
            <a:off x="2225483" y="6538570"/>
            <a:ext cx="28925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a:t>
            </a:r>
          </a:p>
        </p:txBody>
      </p:sp>
      <p:sp>
        <p:nvSpPr>
          <p:cNvPr id="373" name="e"/>
          <p:cNvSpPr/>
          <p:nvPr/>
        </p:nvSpPr>
        <p:spPr>
          <a:xfrm>
            <a:off x="4784863" y="6525914"/>
            <a:ext cx="542281" cy="486373"/>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e</a:t>
            </a:r>
          </a:p>
        </p:txBody>
      </p:sp>
      <p:sp>
        <p:nvSpPr>
          <p:cNvPr id="374" name="e"/>
          <p:cNvSpPr/>
          <p:nvPr/>
        </p:nvSpPr>
        <p:spPr>
          <a:xfrm>
            <a:off x="5546863" y="6525914"/>
            <a:ext cx="542281" cy="486373"/>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e</a:t>
            </a:r>
          </a:p>
        </p:txBody>
      </p:sp>
      <p:sp>
        <p:nvSpPr>
          <p:cNvPr id="375" name="z"/>
          <p:cNvSpPr/>
          <p:nvPr/>
        </p:nvSpPr>
        <p:spPr>
          <a:xfrm>
            <a:off x="6328005" y="6525914"/>
            <a:ext cx="542281" cy="486373"/>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z</a:t>
            </a:r>
          </a:p>
        </p:txBody>
      </p:sp>
      <p:sp>
        <p:nvSpPr>
          <p:cNvPr id="376" name="A"/>
          <p:cNvSpPr txBox="1"/>
          <p:nvPr/>
        </p:nvSpPr>
        <p:spPr>
          <a:xfrm>
            <a:off x="802661" y="6538570"/>
            <a:ext cx="32308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a:t>
            </a:r>
          </a:p>
        </p:txBody>
      </p:sp>
      <p:sp>
        <p:nvSpPr>
          <p:cNvPr id="377" name="Line"/>
          <p:cNvSpPr/>
          <p:nvPr/>
        </p:nvSpPr>
        <p:spPr>
          <a:xfrm>
            <a:off x="1338955" y="7912100"/>
            <a:ext cx="10541670" cy="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78" name="t"/>
          <p:cNvSpPr txBox="1"/>
          <p:nvPr/>
        </p:nvSpPr>
        <p:spPr>
          <a:xfrm>
            <a:off x="11718695" y="8100670"/>
            <a:ext cx="22159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a:t>
            </a:r>
          </a:p>
        </p:txBody>
      </p:sp>
      <p:sp>
        <p:nvSpPr>
          <p:cNvPr id="379" name="Nerdeez"/>
          <p:cNvSpPr/>
          <p:nvPr/>
        </p:nvSpPr>
        <p:spPr>
          <a:xfrm>
            <a:off x="5282639" y="7668914"/>
            <a:ext cx="2654301" cy="486372"/>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Nerdeez</a:t>
            </a:r>
          </a:p>
        </p:txBody>
      </p:sp>
      <p:sp>
        <p:nvSpPr>
          <p:cNvPr id="380" name="B"/>
          <p:cNvSpPr txBox="1"/>
          <p:nvPr/>
        </p:nvSpPr>
        <p:spPr>
          <a:xfrm>
            <a:off x="799765" y="7681570"/>
            <a:ext cx="32888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t>
            </a:r>
          </a:p>
        </p:txBody>
      </p:sp>
      <p:sp>
        <p:nvSpPr>
          <p:cNvPr id="382" name="Connection Line"/>
          <p:cNvSpPr/>
          <p:nvPr/>
        </p:nvSpPr>
        <p:spPr>
          <a:xfrm>
            <a:off x="330397" y="6873123"/>
            <a:ext cx="469369" cy="988403"/>
          </a:xfrm>
          <a:custGeom>
            <a:avLst/>
            <a:gdLst/>
            <a:ahLst/>
            <a:cxnLst>
              <a:cxn ang="0">
                <a:pos x="wd2" y="hd2"/>
              </a:cxn>
              <a:cxn ang="5400000">
                <a:pos x="wd2" y="hd2"/>
              </a:cxn>
              <a:cxn ang="10800000">
                <a:pos x="wd2" y="hd2"/>
              </a:cxn>
              <a:cxn ang="16200000">
                <a:pos x="wd2" y="hd2"/>
              </a:cxn>
            </a:cxnLst>
            <a:rect l="0" t="0" r="r" b="b"/>
            <a:pathLst>
              <a:path w="16206" h="21600" fill="norm" stroke="1" extrusionOk="0">
                <a:moveTo>
                  <a:pt x="16206" y="21600"/>
                </a:moveTo>
                <a:cubicBezTo>
                  <a:pt x="-4985" y="16932"/>
                  <a:pt x="-5394" y="9732"/>
                  <a:pt x="14980" y="0"/>
                </a:cubicBezTo>
              </a:path>
            </a:pathLst>
          </a:custGeom>
          <a:ln w="25400">
            <a:solidFill>
              <a:srgbClr val="FFFFFF"/>
            </a:solidFill>
            <a:miter lim="400000"/>
          </a:ln>
        </p:spPr>
        <p:txBody>
          <a:bodyPr/>
          <a:lstStyle/>
          <a:p>
            <a:p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DataStream EX - The autocomplete problem"/>
          <p:cNvSpPr txBox="1"/>
          <p:nvPr>
            <p:ph type="title"/>
          </p:nvPr>
        </p:nvSpPr>
        <p:spPr>
          <a:xfrm>
            <a:off x="952500" y="254000"/>
            <a:ext cx="10888564" cy="829359"/>
          </a:xfrm>
          <a:prstGeom prst="rect">
            <a:avLst/>
          </a:prstGeom>
        </p:spPr>
        <p:txBody>
          <a:bodyPr/>
          <a:lstStyle>
            <a:lvl1pPr algn="l" defTabSz="403097">
              <a:defRPr sz="4140">
                <a:solidFill>
                  <a:srgbClr val="E62A59"/>
                </a:solidFill>
              </a:defRPr>
            </a:lvl1pPr>
          </a:lstStyle>
          <a:p>
            <a:pPr/>
            <a:r>
              <a:t>DataStream EX - The autocomplete problem</a:t>
            </a:r>
          </a:p>
        </p:txBody>
      </p:sp>
      <p:sp>
        <p:nvSpPr>
          <p:cNvPr id="38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8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387" name="From the user input observable we are taking a full word he types by waiting a period of time with no pulses and we create a new data stream with the full word he typed…"/>
          <p:cNvSpPr txBox="1"/>
          <p:nvPr/>
        </p:nvSpPr>
        <p:spPr>
          <a:xfrm>
            <a:off x="1178620" y="1434275"/>
            <a:ext cx="10693400" cy="10677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From the user input observable we are taking a full word he types by waiting a period of time with no pulses and we create a new data stream with the full word he typed</a:t>
            </a:r>
          </a:p>
          <a:p>
            <a:pPr marL="647700" indent="-647700" algn="l">
              <a:lnSpc>
                <a:spcPct val="150000"/>
              </a:lnSpc>
              <a:buClr>
                <a:srgbClr val="E62A59"/>
              </a:buClr>
              <a:buSzPct val="145000"/>
              <a:buChar char="‣"/>
              <a:defRPr sz="2500"/>
            </a:pPr>
            <a:r>
              <a:t>We can take that word and send the request to the server but let’s try and improve it a bit further</a:t>
            </a:r>
          </a:p>
          <a:p>
            <a:pPr marL="647700" indent="-647700" algn="l">
              <a:lnSpc>
                <a:spcPct val="150000"/>
              </a:lnSpc>
              <a:buClr>
                <a:srgbClr val="E62A59"/>
              </a:buClr>
              <a:buSzPct val="145000"/>
              <a:buChar char="‣"/>
              <a:defRPr sz="2500"/>
            </a:pPr>
            <a:r>
              <a:t>the user typed Nerdeez we grab the full word and send a request to the server but what happens if after that he start typing again only to return the word back to Nerdeez - in this case we should not sent another request - so we want to transform B to C:</a:t>
            </a: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
        <p:nvSpPr>
          <p:cNvPr id="388" name="Line"/>
          <p:cNvSpPr/>
          <p:nvPr/>
        </p:nvSpPr>
        <p:spPr>
          <a:xfrm>
            <a:off x="1338955" y="7404100"/>
            <a:ext cx="10541670" cy="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89" name="t"/>
          <p:cNvSpPr txBox="1"/>
          <p:nvPr/>
        </p:nvSpPr>
        <p:spPr>
          <a:xfrm>
            <a:off x="11718695" y="7592670"/>
            <a:ext cx="22159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a:t>
            </a:r>
          </a:p>
        </p:txBody>
      </p:sp>
      <p:sp>
        <p:nvSpPr>
          <p:cNvPr id="390" name="B"/>
          <p:cNvSpPr txBox="1"/>
          <p:nvPr/>
        </p:nvSpPr>
        <p:spPr>
          <a:xfrm>
            <a:off x="799765" y="7173570"/>
            <a:ext cx="32888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t>
            </a:r>
          </a:p>
        </p:txBody>
      </p:sp>
      <p:sp>
        <p:nvSpPr>
          <p:cNvPr id="391" name="Line"/>
          <p:cNvSpPr/>
          <p:nvPr/>
        </p:nvSpPr>
        <p:spPr>
          <a:xfrm>
            <a:off x="1338955" y="8547100"/>
            <a:ext cx="10541670" cy="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92" name="t"/>
          <p:cNvSpPr txBox="1"/>
          <p:nvPr/>
        </p:nvSpPr>
        <p:spPr>
          <a:xfrm>
            <a:off x="11718695" y="8735670"/>
            <a:ext cx="22159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a:t>
            </a:r>
          </a:p>
        </p:txBody>
      </p:sp>
      <p:sp>
        <p:nvSpPr>
          <p:cNvPr id="393" name="Nerdeez"/>
          <p:cNvSpPr/>
          <p:nvPr/>
        </p:nvSpPr>
        <p:spPr>
          <a:xfrm>
            <a:off x="2310839" y="7160914"/>
            <a:ext cx="2654301" cy="486372"/>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Nerdeez</a:t>
            </a:r>
          </a:p>
        </p:txBody>
      </p:sp>
      <p:sp>
        <p:nvSpPr>
          <p:cNvPr id="394" name="C"/>
          <p:cNvSpPr txBox="1"/>
          <p:nvPr/>
        </p:nvSpPr>
        <p:spPr>
          <a:xfrm>
            <a:off x="794127" y="8316570"/>
            <a:ext cx="3401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t>
            </a:r>
          </a:p>
        </p:txBody>
      </p:sp>
      <p:sp>
        <p:nvSpPr>
          <p:cNvPr id="398" name="Connection Line"/>
          <p:cNvSpPr/>
          <p:nvPr/>
        </p:nvSpPr>
        <p:spPr>
          <a:xfrm>
            <a:off x="330397" y="7508123"/>
            <a:ext cx="463730" cy="986431"/>
          </a:xfrm>
          <a:custGeom>
            <a:avLst/>
            <a:gdLst/>
            <a:ahLst/>
            <a:cxnLst>
              <a:cxn ang="0">
                <a:pos x="wd2" y="hd2"/>
              </a:cxn>
              <a:cxn ang="5400000">
                <a:pos x="wd2" y="hd2"/>
              </a:cxn>
              <a:cxn ang="10800000">
                <a:pos x="wd2" y="hd2"/>
              </a:cxn>
              <a:cxn ang="16200000">
                <a:pos x="wd2" y="hd2"/>
              </a:cxn>
            </a:cxnLst>
            <a:rect l="0" t="0" r="r" b="b"/>
            <a:pathLst>
              <a:path w="16204" h="21600" fill="norm" stroke="1" extrusionOk="0">
                <a:moveTo>
                  <a:pt x="16204" y="21600"/>
                </a:moveTo>
                <a:cubicBezTo>
                  <a:pt x="-5048" y="16921"/>
                  <a:pt x="-5396" y="9721"/>
                  <a:pt x="15160" y="0"/>
                </a:cubicBezTo>
              </a:path>
            </a:pathLst>
          </a:custGeom>
          <a:ln w="25400">
            <a:solidFill>
              <a:srgbClr val="FFFFFF"/>
            </a:solidFill>
            <a:miter lim="400000"/>
          </a:ln>
        </p:spPr>
        <p:txBody>
          <a:bodyPr/>
          <a:lstStyle/>
          <a:p>
            <a:pPr/>
          </a:p>
        </p:txBody>
      </p:sp>
      <p:sp>
        <p:nvSpPr>
          <p:cNvPr id="396" name="Nerdeez"/>
          <p:cNvSpPr/>
          <p:nvPr/>
        </p:nvSpPr>
        <p:spPr>
          <a:xfrm>
            <a:off x="7682940" y="7160914"/>
            <a:ext cx="2654301" cy="486372"/>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Nerdeez</a:t>
            </a:r>
          </a:p>
        </p:txBody>
      </p:sp>
      <p:sp>
        <p:nvSpPr>
          <p:cNvPr id="397" name="Nerdeez"/>
          <p:cNvSpPr/>
          <p:nvPr/>
        </p:nvSpPr>
        <p:spPr>
          <a:xfrm>
            <a:off x="2310839" y="8303914"/>
            <a:ext cx="2654301" cy="486372"/>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Nerdeez</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DataStream EX - The autocomplete problem"/>
          <p:cNvSpPr txBox="1"/>
          <p:nvPr>
            <p:ph type="title"/>
          </p:nvPr>
        </p:nvSpPr>
        <p:spPr>
          <a:xfrm>
            <a:off x="952500" y="254000"/>
            <a:ext cx="10888564" cy="829359"/>
          </a:xfrm>
          <a:prstGeom prst="rect">
            <a:avLst/>
          </a:prstGeom>
        </p:spPr>
        <p:txBody>
          <a:bodyPr/>
          <a:lstStyle>
            <a:lvl1pPr algn="l" defTabSz="403097">
              <a:defRPr sz="4140">
                <a:solidFill>
                  <a:srgbClr val="E62A59"/>
                </a:solidFill>
              </a:defRPr>
            </a:lvl1pPr>
          </a:lstStyle>
          <a:p>
            <a:pPr/>
            <a:r>
              <a:t>DataStream EX - The autocomplete problem</a:t>
            </a:r>
          </a:p>
        </p:txBody>
      </p:sp>
      <p:sp>
        <p:nvSpPr>
          <p:cNvPr id="401"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02"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403" name="From the user input observable we are taking a full word he types by waiting a period of time with no pulses and we create a new data stream with the full word he typed…"/>
          <p:cNvSpPr txBox="1"/>
          <p:nvPr/>
        </p:nvSpPr>
        <p:spPr>
          <a:xfrm>
            <a:off x="1178620" y="1434275"/>
            <a:ext cx="10693400" cy="11244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From the user input observable we are taking a full word he types by waiting a period of time with no pulses and we create a new data stream with the full word he typed</a:t>
            </a:r>
          </a:p>
          <a:p>
            <a:pPr marL="647700" indent="-647700" algn="l">
              <a:lnSpc>
                <a:spcPct val="150000"/>
              </a:lnSpc>
              <a:buClr>
                <a:srgbClr val="E62A59"/>
              </a:buClr>
              <a:buSzPct val="145000"/>
              <a:buChar char="‣"/>
              <a:defRPr sz="2500"/>
            </a:pPr>
            <a:r>
              <a:t>We can take that word and send the request to the server but let’s try and improve it a bit further</a:t>
            </a:r>
          </a:p>
          <a:p>
            <a:pPr marL="647700" indent="-647700" algn="l">
              <a:lnSpc>
                <a:spcPct val="150000"/>
              </a:lnSpc>
              <a:buClr>
                <a:srgbClr val="E62A59"/>
              </a:buClr>
              <a:buSzPct val="145000"/>
              <a:buChar char="‣"/>
              <a:defRPr sz="2500"/>
            </a:pPr>
            <a:r>
              <a:t>the user typed Nerdeez we grab the full word and send a request to the server but what happens if after that he start typing again only to return the word back to Nerdeez - in this case we should not sent another request - so we want to do another filtering transformation from B to C:</a:t>
            </a: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
        <p:nvSpPr>
          <p:cNvPr id="404" name="Line"/>
          <p:cNvSpPr/>
          <p:nvPr/>
        </p:nvSpPr>
        <p:spPr>
          <a:xfrm>
            <a:off x="1338955" y="7404100"/>
            <a:ext cx="10541670" cy="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405" name="t"/>
          <p:cNvSpPr txBox="1"/>
          <p:nvPr/>
        </p:nvSpPr>
        <p:spPr>
          <a:xfrm>
            <a:off x="11718695" y="7592670"/>
            <a:ext cx="22159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a:t>
            </a:r>
          </a:p>
        </p:txBody>
      </p:sp>
      <p:sp>
        <p:nvSpPr>
          <p:cNvPr id="406" name="B"/>
          <p:cNvSpPr txBox="1"/>
          <p:nvPr/>
        </p:nvSpPr>
        <p:spPr>
          <a:xfrm>
            <a:off x="799765" y="7173570"/>
            <a:ext cx="32888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t>
            </a:r>
          </a:p>
        </p:txBody>
      </p:sp>
      <p:sp>
        <p:nvSpPr>
          <p:cNvPr id="407" name="Line"/>
          <p:cNvSpPr/>
          <p:nvPr/>
        </p:nvSpPr>
        <p:spPr>
          <a:xfrm>
            <a:off x="1338955" y="8547100"/>
            <a:ext cx="10541670" cy="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408" name="t"/>
          <p:cNvSpPr txBox="1"/>
          <p:nvPr/>
        </p:nvSpPr>
        <p:spPr>
          <a:xfrm>
            <a:off x="11718695" y="8735670"/>
            <a:ext cx="22159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a:t>
            </a:r>
          </a:p>
        </p:txBody>
      </p:sp>
      <p:sp>
        <p:nvSpPr>
          <p:cNvPr id="409" name="Nerdeez"/>
          <p:cNvSpPr/>
          <p:nvPr/>
        </p:nvSpPr>
        <p:spPr>
          <a:xfrm>
            <a:off x="2310839" y="7160914"/>
            <a:ext cx="2654301" cy="486372"/>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Nerdeez</a:t>
            </a:r>
          </a:p>
        </p:txBody>
      </p:sp>
      <p:sp>
        <p:nvSpPr>
          <p:cNvPr id="410" name="C"/>
          <p:cNvSpPr txBox="1"/>
          <p:nvPr/>
        </p:nvSpPr>
        <p:spPr>
          <a:xfrm>
            <a:off x="794127" y="8316570"/>
            <a:ext cx="3401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t>
            </a:r>
          </a:p>
        </p:txBody>
      </p:sp>
      <p:sp>
        <p:nvSpPr>
          <p:cNvPr id="414" name="Connection Line"/>
          <p:cNvSpPr/>
          <p:nvPr/>
        </p:nvSpPr>
        <p:spPr>
          <a:xfrm>
            <a:off x="330397" y="7508123"/>
            <a:ext cx="463730" cy="986431"/>
          </a:xfrm>
          <a:custGeom>
            <a:avLst/>
            <a:gdLst/>
            <a:ahLst/>
            <a:cxnLst>
              <a:cxn ang="0">
                <a:pos x="wd2" y="hd2"/>
              </a:cxn>
              <a:cxn ang="5400000">
                <a:pos x="wd2" y="hd2"/>
              </a:cxn>
              <a:cxn ang="10800000">
                <a:pos x="wd2" y="hd2"/>
              </a:cxn>
              <a:cxn ang="16200000">
                <a:pos x="wd2" y="hd2"/>
              </a:cxn>
            </a:cxnLst>
            <a:rect l="0" t="0" r="r" b="b"/>
            <a:pathLst>
              <a:path w="16204" h="21600" fill="norm" stroke="1" extrusionOk="0">
                <a:moveTo>
                  <a:pt x="16204" y="21600"/>
                </a:moveTo>
                <a:cubicBezTo>
                  <a:pt x="-5048" y="16921"/>
                  <a:pt x="-5396" y="9721"/>
                  <a:pt x="15160" y="0"/>
                </a:cubicBezTo>
              </a:path>
            </a:pathLst>
          </a:custGeom>
          <a:ln w="25400">
            <a:solidFill>
              <a:srgbClr val="FFFFFF"/>
            </a:solidFill>
            <a:miter lim="400000"/>
          </a:ln>
        </p:spPr>
        <p:txBody>
          <a:bodyPr/>
          <a:lstStyle/>
          <a:p>
            <a:pPr/>
          </a:p>
        </p:txBody>
      </p:sp>
      <p:sp>
        <p:nvSpPr>
          <p:cNvPr id="412" name="Nerdeez"/>
          <p:cNvSpPr/>
          <p:nvPr/>
        </p:nvSpPr>
        <p:spPr>
          <a:xfrm>
            <a:off x="7682940" y="7160914"/>
            <a:ext cx="2654301" cy="486372"/>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Nerdeez</a:t>
            </a:r>
          </a:p>
        </p:txBody>
      </p:sp>
      <p:sp>
        <p:nvSpPr>
          <p:cNvPr id="413" name="Nerdeez"/>
          <p:cNvSpPr/>
          <p:nvPr/>
        </p:nvSpPr>
        <p:spPr>
          <a:xfrm>
            <a:off x="2310839" y="8303914"/>
            <a:ext cx="2654301" cy="486372"/>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Nerdeez</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DataStream EX - The autocomplete problem"/>
          <p:cNvSpPr txBox="1"/>
          <p:nvPr>
            <p:ph type="title"/>
          </p:nvPr>
        </p:nvSpPr>
        <p:spPr>
          <a:xfrm>
            <a:off x="952500" y="254000"/>
            <a:ext cx="10888564" cy="829359"/>
          </a:xfrm>
          <a:prstGeom prst="rect">
            <a:avLst/>
          </a:prstGeom>
        </p:spPr>
        <p:txBody>
          <a:bodyPr/>
          <a:lstStyle>
            <a:lvl1pPr algn="l" defTabSz="403097">
              <a:defRPr sz="4140">
                <a:solidFill>
                  <a:srgbClr val="E62A59"/>
                </a:solidFill>
              </a:defRPr>
            </a:lvl1pPr>
          </a:lstStyle>
          <a:p>
            <a:pPr/>
            <a:r>
              <a:t>DataStream EX - The autocomplete problem</a:t>
            </a:r>
          </a:p>
        </p:txBody>
      </p:sp>
      <p:sp>
        <p:nvSpPr>
          <p:cNvPr id="417"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18"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419" name="C is a data stream that contains string of the full word the user typed and uniqued, we need to transform this data stream to a data stream containing request to the server.…"/>
          <p:cNvSpPr txBox="1"/>
          <p:nvPr/>
        </p:nvSpPr>
        <p:spPr>
          <a:xfrm>
            <a:off x="1178620" y="1434275"/>
            <a:ext cx="10693400" cy="78430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C is a data stream that contains string of the full word the user typed and uniqued, we need to transform this data stream to a data stream containing request to the server.</a:t>
            </a:r>
          </a:p>
          <a:p>
            <a:pPr marL="647700" indent="-647700" algn="l">
              <a:lnSpc>
                <a:spcPct val="150000"/>
              </a:lnSpc>
              <a:buClr>
                <a:srgbClr val="E62A59"/>
              </a:buClr>
              <a:buSzPct val="145000"/>
              <a:buChar char="‣"/>
              <a:defRPr sz="2500"/>
            </a:pPr>
            <a:r>
              <a:t>So C will be transformed or mapped to an ajax request:</a:t>
            </a: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
        <p:nvSpPr>
          <p:cNvPr id="420" name="Line"/>
          <p:cNvSpPr/>
          <p:nvPr/>
        </p:nvSpPr>
        <p:spPr>
          <a:xfrm>
            <a:off x="1338955" y="7404100"/>
            <a:ext cx="10541670" cy="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421" name="t"/>
          <p:cNvSpPr txBox="1"/>
          <p:nvPr/>
        </p:nvSpPr>
        <p:spPr>
          <a:xfrm>
            <a:off x="11718695" y="7592670"/>
            <a:ext cx="22159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a:t>
            </a:r>
          </a:p>
        </p:txBody>
      </p:sp>
      <p:sp>
        <p:nvSpPr>
          <p:cNvPr id="422" name="C"/>
          <p:cNvSpPr txBox="1"/>
          <p:nvPr/>
        </p:nvSpPr>
        <p:spPr>
          <a:xfrm>
            <a:off x="794127" y="7173570"/>
            <a:ext cx="3401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t>
            </a:r>
          </a:p>
        </p:txBody>
      </p:sp>
      <p:sp>
        <p:nvSpPr>
          <p:cNvPr id="423" name="Line"/>
          <p:cNvSpPr/>
          <p:nvPr/>
        </p:nvSpPr>
        <p:spPr>
          <a:xfrm>
            <a:off x="1338955" y="8547100"/>
            <a:ext cx="10541670" cy="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424" name="t"/>
          <p:cNvSpPr txBox="1"/>
          <p:nvPr/>
        </p:nvSpPr>
        <p:spPr>
          <a:xfrm>
            <a:off x="11718695" y="8735670"/>
            <a:ext cx="22159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a:t>
            </a:r>
          </a:p>
        </p:txBody>
      </p:sp>
      <p:sp>
        <p:nvSpPr>
          <p:cNvPr id="425" name="Nerdeez"/>
          <p:cNvSpPr/>
          <p:nvPr/>
        </p:nvSpPr>
        <p:spPr>
          <a:xfrm>
            <a:off x="2310839" y="7160914"/>
            <a:ext cx="2654301" cy="486372"/>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Nerdeez</a:t>
            </a:r>
          </a:p>
        </p:txBody>
      </p:sp>
      <p:sp>
        <p:nvSpPr>
          <p:cNvPr id="426" name="D"/>
          <p:cNvSpPr txBox="1"/>
          <p:nvPr/>
        </p:nvSpPr>
        <p:spPr>
          <a:xfrm>
            <a:off x="794127" y="8316570"/>
            <a:ext cx="3401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
            </a:r>
          </a:p>
        </p:txBody>
      </p:sp>
      <p:sp>
        <p:nvSpPr>
          <p:cNvPr id="429" name="Connection Line"/>
          <p:cNvSpPr/>
          <p:nvPr/>
        </p:nvSpPr>
        <p:spPr>
          <a:xfrm>
            <a:off x="330397" y="7508123"/>
            <a:ext cx="463730" cy="986431"/>
          </a:xfrm>
          <a:custGeom>
            <a:avLst/>
            <a:gdLst/>
            <a:ahLst/>
            <a:cxnLst>
              <a:cxn ang="0">
                <a:pos x="wd2" y="hd2"/>
              </a:cxn>
              <a:cxn ang="5400000">
                <a:pos x="wd2" y="hd2"/>
              </a:cxn>
              <a:cxn ang="10800000">
                <a:pos x="wd2" y="hd2"/>
              </a:cxn>
              <a:cxn ang="16200000">
                <a:pos x="wd2" y="hd2"/>
              </a:cxn>
            </a:cxnLst>
            <a:rect l="0" t="0" r="r" b="b"/>
            <a:pathLst>
              <a:path w="16204" h="21600" fill="norm" stroke="1" extrusionOk="0">
                <a:moveTo>
                  <a:pt x="16204" y="21600"/>
                </a:moveTo>
                <a:cubicBezTo>
                  <a:pt x="-5048" y="16921"/>
                  <a:pt x="-5396" y="9721"/>
                  <a:pt x="15160" y="0"/>
                </a:cubicBezTo>
              </a:path>
            </a:pathLst>
          </a:custGeom>
          <a:ln w="25400">
            <a:solidFill>
              <a:srgbClr val="FFFFFF"/>
            </a:solidFill>
            <a:miter lim="400000"/>
          </a:ln>
        </p:spPr>
        <p:txBody>
          <a:bodyPr/>
          <a:lstStyle/>
          <a:p>
            <a:pPr/>
          </a:p>
        </p:txBody>
      </p:sp>
      <p:sp>
        <p:nvSpPr>
          <p:cNvPr id="428" name="Response"/>
          <p:cNvSpPr/>
          <p:nvPr/>
        </p:nvSpPr>
        <p:spPr>
          <a:xfrm>
            <a:off x="6801133" y="8178848"/>
            <a:ext cx="3002708" cy="662238"/>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Response</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Operator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Operators</a:t>
            </a:r>
          </a:p>
        </p:txBody>
      </p:sp>
      <p:sp>
        <p:nvSpPr>
          <p:cNvPr id="432"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33"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434" name="Operators are functions that we can use to create, modify obervables…"/>
          <p:cNvSpPr txBox="1"/>
          <p:nvPr/>
        </p:nvSpPr>
        <p:spPr>
          <a:xfrm>
            <a:off x="1178620" y="1434275"/>
            <a:ext cx="10693400" cy="101106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Operators are functions that we can use to create, modify obervables </a:t>
            </a:r>
          </a:p>
          <a:p>
            <a:pPr marL="647700" indent="-647700" algn="l">
              <a:lnSpc>
                <a:spcPct val="150000"/>
              </a:lnSpc>
              <a:buClr>
                <a:srgbClr val="E62A59"/>
              </a:buClr>
              <a:buSzPct val="145000"/>
              <a:buChar char="‣"/>
              <a:defRPr sz="2500"/>
            </a:pPr>
            <a:r>
              <a:t>Operators help us solve common data stream problems</a:t>
            </a:r>
          </a:p>
          <a:p>
            <a:pPr marL="647700" indent="-647700" algn="l">
              <a:lnSpc>
                <a:spcPct val="150000"/>
              </a:lnSpc>
              <a:buClr>
                <a:srgbClr val="E62A59"/>
              </a:buClr>
              <a:buSzPct val="145000"/>
              <a:buChar char="‣"/>
              <a:defRPr sz="2500"/>
            </a:pPr>
            <a:r>
              <a:t>Operators are like toolset that rxjs provide us that gives us more power to solve issues with data stream and observables</a:t>
            </a:r>
          </a:p>
          <a:p>
            <a:pPr marL="647700" indent="-647700" algn="l">
              <a:lnSpc>
                <a:spcPct val="150000"/>
              </a:lnSpc>
              <a:buClr>
                <a:srgbClr val="E62A59"/>
              </a:buClr>
              <a:buSzPct val="145000"/>
              <a:buChar char="‣"/>
              <a:defRPr sz="2500"/>
            </a:pPr>
            <a:r>
              <a:t>There are a lot of operators and it will be very hard to memorize everyone so let’s examine how we can know there is an operator that can help us and how we can find that operator</a:t>
            </a: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Operators - categorie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Operators - categories</a:t>
            </a:r>
          </a:p>
        </p:txBody>
      </p:sp>
      <p:sp>
        <p:nvSpPr>
          <p:cNvPr id="437"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38"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439" name="The operators are divided to the following categories…"/>
          <p:cNvSpPr txBox="1"/>
          <p:nvPr/>
        </p:nvSpPr>
        <p:spPr>
          <a:xfrm>
            <a:off x="1178620" y="1434275"/>
            <a:ext cx="10693400" cy="119696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pPr>
            <a:r>
              <a:t>The operators are divided to the following categories</a:t>
            </a:r>
          </a:p>
          <a:p>
            <a:pPr lvl="1" marL="1092200" indent="-647700" algn="l">
              <a:lnSpc>
                <a:spcPct val="150000"/>
              </a:lnSpc>
              <a:buClr>
                <a:srgbClr val="E62A59"/>
              </a:buClr>
              <a:buSzPct val="145000"/>
              <a:buChar char="•"/>
            </a:pPr>
            <a:r>
              <a:t>Creating observables</a:t>
            </a:r>
          </a:p>
          <a:p>
            <a:pPr lvl="1" marL="1092200" indent="-647700" algn="l">
              <a:lnSpc>
                <a:spcPct val="150000"/>
              </a:lnSpc>
              <a:buClr>
                <a:srgbClr val="E62A59"/>
              </a:buClr>
              <a:buSzPct val="145000"/>
              <a:buChar char="•"/>
            </a:pPr>
            <a:r>
              <a:t>Transforming observable</a:t>
            </a:r>
          </a:p>
          <a:p>
            <a:pPr lvl="1" marL="1092200" indent="-647700" algn="l">
              <a:lnSpc>
                <a:spcPct val="150000"/>
              </a:lnSpc>
              <a:buClr>
                <a:srgbClr val="E62A59"/>
              </a:buClr>
              <a:buSzPct val="145000"/>
              <a:buChar char="•"/>
            </a:pPr>
            <a:r>
              <a:t>Filtering observables</a:t>
            </a:r>
          </a:p>
          <a:p>
            <a:pPr lvl="1" marL="1092200" indent="-647700" algn="l">
              <a:lnSpc>
                <a:spcPct val="150000"/>
              </a:lnSpc>
              <a:buClr>
                <a:srgbClr val="E62A59"/>
              </a:buClr>
              <a:buSzPct val="145000"/>
              <a:buChar char="•"/>
            </a:pPr>
            <a:r>
              <a:t>Error handling</a:t>
            </a:r>
          </a:p>
          <a:p>
            <a:pPr lvl="1" marL="1092200" indent="-647700" algn="l">
              <a:lnSpc>
                <a:spcPct val="150000"/>
              </a:lnSpc>
              <a:buClr>
                <a:srgbClr val="E62A59"/>
              </a:buClr>
              <a:buSzPct val="145000"/>
              <a:buChar char="•"/>
            </a:pPr>
            <a:r>
              <a:t>Conditional and Boolean operators</a:t>
            </a:r>
          </a:p>
          <a:p>
            <a:pPr lvl="1" marL="1092200" indent="-647700" algn="l">
              <a:lnSpc>
                <a:spcPct val="150000"/>
              </a:lnSpc>
              <a:buClr>
                <a:srgbClr val="E62A59"/>
              </a:buClr>
              <a:buSzPct val="145000"/>
              <a:buChar char="•"/>
            </a:pPr>
            <a:r>
              <a:t>Mathematical and Aggregate operators</a:t>
            </a:r>
          </a:p>
          <a:p>
            <a:pPr lvl="1" marL="1092200" indent="-647700" algn="l">
              <a:lnSpc>
                <a:spcPct val="150000"/>
              </a:lnSpc>
              <a:buClr>
                <a:srgbClr val="E62A59"/>
              </a:buClr>
              <a:buSzPct val="145000"/>
              <a:buChar char="•"/>
            </a:pPr>
            <a:r>
              <a:t>Backpressure operators</a:t>
            </a:r>
          </a:p>
          <a:p>
            <a:pPr lvl="1" marL="1092200" indent="-647700" algn="l">
              <a:lnSpc>
                <a:spcPct val="150000"/>
              </a:lnSpc>
              <a:buClr>
                <a:srgbClr val="E62A59"/>
              </a:buClr>
              <a:buSzPct val="145000"/>
              <a:buChar char="•"/>
            </a:pPr>
            <a:r>
              <a:t>Connectable observable operators</a:t>
            </a:r>
          </a:p>
          <a:p>
            <a:pPr lvl="1" marL="1092200" indent="-647700" algn="l">
              <a:lnSpc>
                <a:spcPct val="150000"/>
              </a:lnSpc>
              <a:buClr>
                <a:srgbClr val="E62A59"/>
              </a:buClr>
              <a:buSzPct val="145000"/>
              <a:buChar char="•"/>
            </a:pPr>
          </a:p>
          <a:p>
            <a:pPr lvl="1" marL="1092200" indent="-647700" algn="l">
              <a:lnSpc>
                <a:spcPct val="150000"/>
              </a:lnSpc>
              <a:buClr>
                <a:srgbClr val="E62A59"/>
              </a:buClr>
              <a:buSzPct val="145000"/>
              <a:buChar char="•"/>
            </a:pPr>
          </a:p>
          <a:p>
            <a:pPr lvl="1" marL="1092200" indent="-647700" algn="l">
              <a:lnSpc>
                <a:spcPct val="150000"/>
              </a:lnSpc>
              <a:buClr>
                <a:srgbClr val="E62A59"/>
              </a:buClr>
              <a:buSzPct val="145000"/>
              <a:buChar char="•"/>
            </a:pPr>
          </a:p>
          <a:p>
            <a:pPr marL="647700" indent="-647700" algn="l">
              <a:lnSpc>
                <a:spcPct val="150000"/>
              </a:lnSpc>
              <a:buClr>
                <a:srgbClr val="E62A59"/>
              </a:buClr>
              <a:buSzPct val="145000"/>
              <a:buChar char="‣"/>
            </a:pPr>
          </a:p>
          <a:p>
            <a:pPr lvl="2" marL="1536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algn="l">
              <a:lnSpc>
                <a:spcPct val="150000"/>
              </a:lnSpc>
            </a:pPr>
          </a:p>
          <a:p>
            <a:pPr algn="l">
              <a:lnSpc>
                <a:spcPct val="150000"/>
              </a:lnSpc>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Operators - How do I find the operators I need?"/>
          <p:cNvSpPr txBox="1"/>
          <p:nvPr>
            <p:ph type="title"/>
          </p:nvPr>
        </p:nvSpPr>
        <p:spPr>
          <a:xfrm>
            <a:off x="952500" y="254000"/>
            <a:ext cx="10888564" cy="829359"/>
          </a:xfrm>
          <a:prstGeom prst="rect">
            <a:avLst/>
          </a:prstGeom>
        </p:spPr>
        <p:txBody>
          <a:bodyPr/>
          <a:lstStyle>
            <a:lvl1pPr algn="l" defTabSz="373887">
              <a:defRPr sz="3839">
                <a:solidFill>
                  <a:srgbClr val="E62A59"/>
                </a:solidFill>
              </a:defRPr>
            </a:lvl1pPr>
          </a:lstStyle>
          <a:p>
            <a:pPr/>
            <a:r>
              <a:t>Operators - How do I find the operators I need?</a:t>
            </a:r>
          </a:p>
        </p:txBody>
      </p:sp>
      <p:sp>
        <p:nvSpPr>
          <p:cNvPr id="442"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43"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444" name="You start by breaking the data stream to the smallest step like we did with the autocomplete problem…"/>
          <p:cNvSpPr txBox="1"/>
          <p:nvPr/>
        </p:nvSpPr>
        <p:spPr>
          <a:xfrm>
            <a:off x="1178620" y="1434275"/>
            <a:ext cx="10693400" cy="136137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lvl="1" marL="1092200" indent="-647700" algn="l">
              <a:lnSpc>
                <a:spcPct val="150000"/>
              </a:lnSpc>
              <a:buClr>
                <a:srgbClr val="E62A59"/>
              </a:buClr>
              <a:buSzPct val="145000"/>
              <a:buChar char="•"/>
            </a:pPr>
            <a:r>
              <a:t>You start by breaking the data stream to the smallest step like we did with the autocomplete problem</a:t>
            </a:r>
          </a:p>
          <a:p>
            <a:pPr lvl="1" marL="1092200" indent="-647700" algn="l">
              <a:lnSpc>
                <a:spcPct val="150000"/>
              </a:lnSpc>
              <a:buClr>
                <a:srgbClr val="E62A59"/>
              </a:buClr>
              <a:buSzPct val="145000"/>
              <a:buChar char="•"/>
            </a:pPr>
            <a:r>
              <a:t>You then look at the transformation between each data stream and decide what category does this match to</a:t>
            </a:r>
          </a:p>
          <a:p>
            <a:pPr lvl="1" marL="1092200" indent="-647700" algn="l">
              <a:lnSpc>
                <a:spcPct val="150000"/>
              </a:lnSpc>
              <a:buClr>
                <a:srgbClr val="E62A59"/>
              </a:buClr>
              <a:buSzPct val="145000"/>
              <a:buChar char="•"/>
            </a:pPr>
            <a:r>
              <a:t>Then you go to </a:t>
            </a:r>
            <a:r>
              <a:rPr u="sng">
                <a:hlinkClick r:id="rId2" invalidUrl="" action="" tgtFrame="" tooltip="" history="1" highlightClick="0" endSnd="0"/>
              </a:rPr>
              <a:t>reactivex.io</a:t>
            </a:r>
            <a:r>
              <a:t> and look in the category for the operator most suited for the job</a:t>
            </a:r>
          </a:p>
          <a:p>
            <a:pPr lvl="1" marL="1092200" indent="-647700" algn="l">
              <a:lnSpc>
                <a:spcPct val="150000"/>
              </a:lnSpc>
              <a:buClr>
                <a:srgbClr val="E62A59"/>
              </a:buClr>
              <a:buSzPct val="145000"/>
              <a:buChar char="•"/>
            </a:pPr>
            <a:r>
              <a:t>How do you know the operator exist? if you are creating a transformation that match a category and it’s probably a common thing there should be an operator that helps you</a:t>
            </a:r>
          </a:p>
          <a:p>
            <a:pPr lvl="1" marL="1092200" indent="-647700" algn="l">
              <a:lnSpc>
                <a:spcPct val="150000"/>
              </a:lnSpc>
              <a:buClr>
                <a:srgbClr val="E62A59"/>
              </a:buClr>
              <a:buSzPct val="145000"/>
              <a:buChar char="•"/>
            </a:pPr>
            <a:r>
              <a:t>In </a:t>
            </a:r>
            <a:r>
              <a:rPr u="sng">
                <a:hlinkClick r:id="rId2" invalidUrl="" action="" tgtFrame="" tooltip="" history="1" highlightClick="0" endSnd="0"/>
              </a:rPr>
              <a:t>reactivex.io</a:t>
            </a:r>
            <a:r>
              <a:t> under the section of the operators document there is a decision tree to help you further if you still can’t find your operator</a:t>
            </a:r>
          </a:p>
          <a:p>
            <a:pPr lvl="1" marL="1092200" indent="-647700" algn="l">
              <a:lnSpc>
                <a:spcPct val="150000"/>
              </a:lnSpc>
              <a:buClr>
                <a:srgbClr val="E62A59"/>
              </a:buClr>
              <a:buSzPct val="145000"/>
              <a:buChar char="•"/>
            </a:pPr>
          </a:p>
          <a:p>
            <a:pPr lvl="1" marL="1092200" indent="-647700" algn="l">
              <a:lnSpc>
                <a:spcPct val="150000"/>
              </a:lnSpc>
              <a:buClr>
                <a:srgbClr val="E62A59"/>
              </a:buClr>
              <a:buSzPct val="145000"/>
              <a:buChar char="•"/>
            </a:pPr>
          </a:p>
          <a:p>
            <a:pPr lvl="1" marL="1092200" indent="-647700" algn="l">
              <a:lnSpc>
                <a:spcPct val="150000"/>
              </a:lnSpc>
              <a:buClr>
                <a:srgbClr val="E62A59"/>
              </a:buClr>
              <a:buSzPct val="145000"/>
              <a:buChar char="•"/>
            </a:pPr>
          </a:p>
          <a:p>
            <a:pPr marL="647700" indent="-647700" algn="l">
              <a:lnSpc>
                <a:spcPct val="150000"/>
              </a:lnSpc>
              <a:buClr>
                <a:srgbClr val="E62A59"/>
              </a:buClr>
              <a:buSzPct val="145000"/>
              <a:buChar char="‣"/>
            </a:pPr>
          </a:p>
          <a:p>
            <a:pPr lvl="2" marL="1536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pPr>
          </a:p>
          <a:p>
            <a:pPr algn="l">
              <a:lnSpc>
                <a:spcPct val="150000"/>
              </a:lnSpc>
            </a:pPr>
          </a:p>
          <a:p>
            <a:pPr algn="l">
              <a:lnSpc>
                <a:spcPct val="150000"/>
              </a:lnSpc>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What is Promise"/>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What is Promise</a:t>
            </a:r>
          </a:p>
        </p:txBody>
      </p:sp>
      <p:sp>
        <p:nvSpPr>
          <p:cNvPr id="139" name="As mentioned we have quite a few challenges for dealing with async code…"/>
          <p:cNvSpPr txBox="1"/>
          <p:nvPr/>
        </p:nvSpPr>
        <p:spPr>
          <a:xfrm>
            <a:off x="1178620" y="1434275"/>
            <a:ext cx="10693400" cy="143757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600"/>
            </a:pPr>
            <a:r>
              <a:t>As mentioned we have quite a few challenges for dealing with async code</a:t>
            </a:r>
          </a:p>
          <a:p>
            <a:pPr marL="647700" indent="-647700" algn="l">
              <a:lnSpc>
                <a:spcPct val="150000"/>
              </a:lnSpc>
              <a:buClr>
                <a:srgbClr val="E62A59"/>
              </a:buClr>
              <a:buSzPct val="145000"/>
              <a:buChar char="‣"/>
              <a:defRPr sz="2600"/>
            </a:pPr>
            <a:r>
              <a:t>To help us deal with those challenges we have the class </a:t>
            </a:r>
            <a:r>
              <a:rPr>
                <a:solidFill>
                  <a:srgbClr val="E62A59"/>
                </a:solidFill>
              </a:rPr>
              <a:t>Promise</a:t>
            </a:r>
          </a:p>
          <a:p>
            <a:pPr marL="647700" indent="-647700" algn="l">
              <a:lnSpc>
                <a:spcPct val="150000"/>
              </a:lnSpc>
              <a:buClr>
                <a:srgbClr val="E62A59"/>
              </a:buClr>
              <a:buSzPct val="145000"/>
              <a:buChar char="‣"/>
              <a:defRPr sz="2600"/>
            </a:pPr>
            <a:r>
              <a:t>That class is available since ES6 (for older version you have to install a library)</a:t>
            </a:r>
          </a:p>
          <a:p>
            <a:pPr marL="647700" indent="-647700" algn="l">
              <a:lnSpc>
                <a:spcPct val="150000"/>
              </a:lnSpc>
              <a:buClr>
                <a:srgbClr val="E62A59"/>
              </a:buClr>
              <a:buSzPct val="145000"/>
              <a:buChar char="‣"/>
              <a:defRPr sz="2600"/>
            </a:pPr>
            <a:r>
              <a:t>To create a promise we need to create an instance of the Promise class</a:t>
            </a:r>
          </a:p>
          <a:p>
            <a:pPr marL="647700" indent="-647700" algn="l">
              <a:lnSpc>
                <a:spcPct val="150000"/>
              </a:lnSpc>
              <a:buClr>
                <a:srgbClr val="E62A59"/>
              </a:buClr>
              <a:buSzPct val="145000"/>
              <a:buChar char="‣"/>
              <a:defRPr sz="2600"/>
            </a:pPr>
            <a:r>
              <a:t>The constructor will get the async code that we are wrapping</a:t>
            </a:r>
          </a:p>
          <a:p>
            <a:pPr marL="647700" indent="-647700" algn="l">
              <a:lnSpc>
                <a:spcPct val="150000"/>
              </a:lnSpc>
              <a:buClr>
                <a:srgbClr val="E62A59"/>
              </a:buClr>
              <a:buSzPct val="145000"/>
              <a:buChar char="‣"/>
              <a:defRPr sz="2600"/>
            </a:pPr>
            <a:r>
              <a:t>The class provides us with an API to easily deal with our async code.</a:t>
            </a:r>
          </a:p>
          <a:p>
            <a:pPr marL="647700" indent="-647700" algn="l">
              <a:lnSpc>
                <a:spcPct val="150000"/>
              </a:lnSpc>
              <a:buClr>
                <a:srgbClr val="E62A59"/>
              </a:buClr>
              <a:buSzPct val="145000"/>
              <a:buChar char="‣"/>
              <a:defRPr sz="2600"/>
            </a:pPr>
            <a:r>
              <a:t>The promise will eagerly run once the async function it wraps and it is not cancelable</a:t>
            </a:r>
          </a:p>
          <a:p>
            <a:pPr marL="647700" indent="-647700" algn="l">
              <a:lnSpc>
                <a:spcPct val="150000"/>
              </a:lnSpc>
              <a:buClr>
                <a:srgbClr val="E62A59"/>
              </a:buClr>
              <a:buSzPct val="145000"/>
              <a:buChar char="‣"/>
              <a:defRPr sz="2600"/>
            </a:pPr>
          </a:p>
          <a:p>
            <a:pPr algn="l" defTabSz="457200">
              <a:lnSpc>
                <a:spcPct val="150000"/>
              </a:lnSpc>
              <a:defRPr b="0" sz="26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
        <p:nvSpPr>
          <p:cNvPr id="14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4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Operators - How to use the operator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Operators - How to use the operators</a:t>
            </a:r>
          </a:p>
        </p:txBody>
      </p:sp>
      <p:sp>
        <p:nvSpPr>
          <p:cNvPr id="447"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48"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449" name="Now that you found the operator you need to use, how do you actually use that operator…"/>
          <p:cNvSpPr txBox="1"/>
          <p:nvPr/>
        </p:nvSpPr>
        <p:spPr>
          <a:xfrm>
            <a:off x="1178620" y="1434275"/>
            <a:ext cx="10693400" cy="147247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200"/>
            </a:pPr>
            <a:r>
              <a:t>Now that you found the operator you need to use, how do you actually use that operator</a:t>
            </a:r>
          </a:p>
          <a:p>
            <a:pPr marL="647700" indent="-647700" algn="l">
              <a:lnSpc>
                <a:spcPct val="150000"/>
              </a:lnSpc>
              <a:buClr>
                <a:srgbClr val="E62A59"/>
              </a:buClr>
              <a:buSzPct val="145000"/>
              <a:buChar char="‣"/>
              <a:defRPr sz="2200"/>
            </a:pPr>
            <a:r>
              <a:t>Observables have a method called pipe</a:t>
            </a:r>
          </a:p>
          <a:p>
            <a:pPr marL="647700" indent="-647700" algn="l">
              <a:lnSpc>
                <a:spcPct val="150000"/>
              </a:lnSpc>
              <a:buClr>
                <a:srgbClr val="E62A59"/>
              </a:buClr>
              <a:buSzPct val="145000"/>
              <a:buChar char="‣"/>
              <a:defRPr sz="2200"/>
            </a:pPr>
            <a:r>
              <a:t>The method will return an Observable</a:t>
            </a:r>
          </a:p>
          <a:p>
            <a:pPr marL="647700" indent="-647700" algn="l">
              <a:lnSpc>
                <a:spcPct val="150000"/>
              </a:lnSpc>
              <a:buClr>
                <a:srgbClr val="E62A59"/>
              </a:buClr>
              <a:buSzPct val="145000"/>
              <a:buChar char="‣"/>
              <a:defRPr sz="2200"/>
            </a:pPr>
            <a:r>
              <a:t>The method will get a list of OperatorFunction</a:t>
            </a:r>
          </a:p>
          <a:p>
            <a:pPr marL="647700" indent="-647700" algn="l">
              <a:lnSpc>
                <a:spcPct val="150000"/>
              </a:lnSpc>
              <a:buClr>
                <a:srgbClr val="E62A59"/>
              </a:buClr>
              <a:buSzPct val="145000"/>
              <a:buChar char="‣"/>
              <a:defRPr sz="2200"/>
            </a:pPr>
            <a:r>
              <a:t>An operator is a function that return OperatorFunction</a:t>
            </a:r>
          </a:p>
          <a:p>
            <a:pPr marL="647700" indent="-647700" algn="l">
              <a:lnSpc>
                <a:spcPct val="150000"/>
              </a:lnSpc>
              <a:buClr>
                <a:srgbClr val="E62A59"/>
              </a:buClr>
              <a:buSzPct val="145000"/>
              <a:buChar char="‣"/>
              <a:defRPr sz="2200"/>
            </a:pPr>
            <a:r>
              <a:t>An OperatorFunction is a function that get’s as argument Observable&lt;T&gt; and transforms it to Observable&lt;R&gt;</a:t>
            </a:r>
          </a:p>
          <a:p>
            <a:pPr lvl="1" marL="1092200" indent="-647700" algn="l">
              <a:lnSpc>
                <a:spcPct val="150000"/>
              </a:lnSpc>
              <a:buClr>
                <a:srgbClr val="E62A59"/>
              </a:buClr>
              <a:buSzPct val="145000"/>
              <a:buChar char="•"/>
              <a:defRPr sz="2200"/>
            </a:pPr>
            <a:r>
              <a:t>In some cases Observable&lt;T&gt; to Observable&lt;T&gt;</a:t>
            </a:r>
          </a:p>
          <a:p>
            <a:pPr marL="647700" indent="-647700" algn="l">
              <a:lnSpc>
                <a:spcPct val="150000"/>
              </a:lnSpc>
              <a:buClr>
                <a:srgbClr val="E62A59"/>
              </a:buClr>
              <a:buSzPct val="145000"/>
              <a:buChar char="‣"/>
              <a:defRPr sz="2200"/>
            </a:pPr>
            <a:r>
              <a:t>So we need to put in the pipe method our list of operator and learn how to use them so they will create the OperatorFunctions we want</a:t>
            </a:r>
          </a:p>
          <a:p>
            <a:pPr marL="647700" indent="-647700" algn="l">
              <a:lnSpc>
                <a:spcPct val="150000"/>
              </a:lnSpc>
              <a:buClr>
                <a:srgbClr val="E62A59"/>
              </a:buClr>
              <a:buSzPct val="145000"/>
              <a:buChar char="‣"/>
              <a:defRPr sz="2200"/>
            </a:pPr>
            <a:r>
              <a:t>Each operator we need to view the docs and learn how to use the operator</a:t>
            </a:r>
          </a:p>
          <a:p>
            <a:pPr marL="647700" indent="-647700" algn="l">
              <a:lnSpc>
                <a:spcPct val="150000"/>
              </a:lnSpc>
              <a:buClr>
                <a:srgbClr val="E62A59"/>
              </a:buClr>
              <a:buSzPct val="145000"/>
              <a:buChar char="‣"/>
              <a:defRPr sz="2200"/>
            </a:pPr>
            <a:r>
              <a:t>In this lesson we will go over the common operators and when we will use them</a:t>
            </a:r>
          </a:p>
          <a:p>
            <a:pPr marL="647700" indent="-647700" algn="l">
              <a:lnSpc>
                <a:spcPct val="150000"/>
              </a:lnSpc>
              <a:buClr>
                <a:srgbClr val="E62A59"/>
              </a:buClr>
              <a:buSzPct val="145000"/>
              <a:buChar char="‣"/>
              <a:defRPr sz="2200"/>
            </a:pPr>
          </a:p>
          <a:p>
            <a:pPr lvl="1" marL="1092200" indent="-647700" algn="l">
              <a:lnSpc>
                <a:spcPct val="150000"/>
              </a:lnSpc>
              <a:buClr>
                <a:srgbClr val="E62A59"/>
              </a:buClr>
              <a:buSzPct val="145000"/>
              <a:buChar char="•"/>
              <a:defRPr sz="2200"/>
            </a:pPr>
          </a:p>
          <a:p>
            <a:pPr lvl="1" marL="1092200" indent="-647700" algn="l">
              <a:lnSpc>
                <a:spcPct val="150000"/>
              </a:lnSpc>
              <a:buClr>
                <a:srgbClr val="E62A59"/>
              </a:buClr>
              <a:buSzPct val="145000"/>
              <a:buChar char="•"/>
              <a:defRPr sz="2200"/>
            </a:pPr>
          </a:p>
          <a:p>
            <a:pPr lvl="1" marL="10922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lvl="2" marL="15367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algn="l">
              <a:lnSpc>
                <a:spcPct val="150000"/>
              </a:lnSpc>
              <a:defRPr sz="2200"/>
            </a:pPr>
          </a:p>
          <a:p>
            <a:pPr algn="l">
              <a:lnSpc>
                <a:spcPct val="150000"/>
              </a:lnSpc>
              <a:defRPr sz="2200"/>
            </a:pP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Operators - Create observable"/>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Operators - Create observable</a:t>
            </a:r>
          </a:p>
        </p:txBody>
      </p:sp>
      <p:sp>
        <p:nvSpPr>
          <p:cNvPr id="452"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53"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454" name="First let’s cover the common operators that are used to create new observable…"/>
          <p:cNvSpPr txBox="1"/>
          <p:nvPr/>
        </p:nvSpPr>
        <p:spPr>
          <a:xfrm>
            <a:off x="1178620" y="1434275"/>
            <a:ext cx="10693400" cy="129842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First let’s cover the common operators that are used to create new observable</a:t>
            </a:r>
          </a:p>
          <a:p>
            <a:pPr marL="647700" indent="-647700" algn="l">
              <a:lnSpc>
                <a:spcPct val="150000"/>
              </a:lnSpc>
              <a:buClr>
                <a:srgbClr val="E62A59"/>
              </a:buClr>
              <a:buSzPct val="145000"/>
              <a:buChar char="‣"/>
              <a:defRPr sz="2700"/>
            </a:pPr>
            <a:r>
              <a:t>The create observables are not used like the usual operators and are not placed inside the pip. </a:t>
            </a:r>
          </a:p>
          <a:p>
            <a:pPr marL="647700" indent="-647700" algn="l">
              <a:lnSpc>
                <a:spcPct val="150000"/>
              </a:lnSpc>
              <a:buClr>
                <a:srgbClr val="E62A59"/>
              </a:buClr>
              <a:buSzPct val="145000"/>
              <a:buChar char="‣"/>
              <a:defRPr sz="2700"/>
            </a:pPr>
            <a:r>
              <a:t>They are also not like the usual operators since they do not return OperatorFunction, they simply return the Observable they create</a:t>
            </a:r>
          </a:p>
          <a:p>
            <a:pPr marL="647700" indent="-647700" algn="l">
              <a:lnSpc>
                <a:spcPct val="150000"/>
              </a:lnSpc>
              <a:buClr>
                <a:srgbClr val="E62A59"/>
              </a:buClr>
              <a:buSzPct val="145000"/>
              <a:buChar char="‣"/>
              <a:defRPr sz="2700"/>
            </a:pPr>
            <a:r>
              <a:t>Those operators are imported from the path ‘rxjs’</a:t>
            </a:r>
          </a:p>
          <a:p>
            <a:pPr lvl="1" marL="1092200" indent="-647700" algn="l">
              <a:lnSpc>
                <a:spcPct val="150000"/>
              </a:lnSpc>
              <a:buClr>
                <a:srgbClr val="E62A59"/>
              </a:buClr>
              <a:buSzPct val="145000"/>
              <a:buChar char="•"/>
              <a:defRPr sz="2700"/>
            </a:pPr>
          </a:p>
          <a:p>
            <a:pPr lvl="1" marL="1092200" indent="-647700" algn="l">
              <a:lnSpc>
                <a:spcPct val="150000"/>
              </a:lnSpc>
              <a:buClr>
                <a:srgbClr val="E62A59"/>
              </a:buClr>
              <a:buSzPct val="145000"/>
              <a:buChar char="•"/>
              <a:defRPr sz="2700"/>
            </a:pPr>
          </a:p>
          <a:p>
            <a:pPr lvl="1" marL="10922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lvl="2" marL="1536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Operators - Create observable - of"/>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Operators - Create observable - of</a:t>
            </a:r>
          </a:p>
        </p:txBody>
      </p:sp>
      <p:sp>
        <p:nvSpPr>
          <p:cNvPr id="457"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58"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459" name="First let’s cover the common operators that are used to create new observable…"/>
          <p:cNvSpPr txBox="1"/>
          <p:nvPr/>
        </p:nvSpPr>
        <p:spPr>
          <a:xfrm>
            <a:off x="1178620" y="1434275"/>
            <a:ext cx="10693400" cy="111526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200"/>
            </a:pPr>
            <a:r>
              <a:t>First let’s cover the common operators that are used to create new observable</a:t>
            </a:r>
          </a:p>
          <a:p>
            <a:pPr marL="647700" indent="-647700" algn="l">
              <a:lnSpc>
                <a:spcPct val="150000"/>
              </a:lnSpc>
              <a:buClr>
                <a:srgbClr val="E62A59"/>
              </a:buClr>
              <a:buSzPct val="145000"/>
              <a:buChar char="‣"/>
              <a:defRPr sz="2200"/>
            </a:pPr>
            <a:r>
              <a:t>The first one we will cover is </a:t>
            </a:r>
            <a:r>
              <a:rPr>
                <a:solidFill>
                  <a:srgbClr val="E62A59"/>
                </a:solidFill>
              </a:rPr>
              <a:t>of</a:t>
            </a:r>
          </a:p>
          <a:p>
            <a:pPr marL="647700" indent="-647700" algn="l">
              <a:lnSpc>
                <a:spcPct val="150000"/>
              </a:lnSpc>
              <a:buClr>
                <a:srgbClr val="E62A59"/>
              </a:buClr>
              <a:buSzPct val="145000"/>
              <a:buChar char="‣"/>
              <a:defRPr sz="2200"/>
            </a:pPr>
            <a:r>
              <a:t>This operator will create an observable that emits the arguments as the pulses</a:t>
            </a:r>
          </a:p>
          <a:p>
            <a:pPr marL="647700" indent="-647700" algn="l">
              <a:lnSpc>
                <a:spcPct val="150000"/>
              </a:lnSpc>
              <a:buClr>
                <a:srgbClr val="E62A59"/>
              </a:buClr>
              <a:buSzPct val="145000"/>
              <a:buChar char="‣"/>
              <a:defRPr sz="2200"/>
            </a:pPr>
            <a:r>
              <a:t>This operator is used to create a final observable with value</a:t>
            </a:r>
          </a:p>
          <a:p>
            <a:pPr marL="647700" indent="-647700" algn="l">
              <a:lnSpc>
                <a:spcPct val="150000"/>
              </a:lnSpc>
              <a:buClr>
                <a:srgbClr val="E62A59"/>
              </a:buClr>
              <a:buSzPct val="145000"/>
              <a:buChar char="‣"/>
              <a:defRPr sz="2200"/>
            </a:pPr>
            <a:r>
              <a:t>Very common to use in tests when you need to mock an observable</a:t>
            </a:r>
          </a:p>
          <a:p>
            <a:pPr marL="647700" indent="-647700" algn="l">
              <a:lnSpc>
                <a:spcPct val="150000"/>
              </a:lnSpc>
              <a:buClr>
                <a:srgbClr val="E62A59"/>
              </a:buClr>
              <a:buSzPct val="145000"/>
              <a:buChar char="‣"/>
              <a:defRPr sz="2200"/>
            </a:pPr>
            <a:r>
              <a:t>EX: create an observable that emits the pulses: 1,2,3,4,5</a:t>
            </a:r>
          </a:p>
          <a:p>
            <a:pPr marL="647700" indent="-647700" algn="l">
              <a:lnSpc>
                <a:spcPct val="150000"/>
              </a:lnSpc>
              <a:buClr>
                <a:srgbClr val="E62A59"/>
              </a:buClr>
              <a:buSzPct val="145000"/>
              <a:buChar char="‣"/>
              <a:defRPr sz="2200"/>
            </a:pPr>
          </a:p>
          <a:p>
            <a:pPr lvl="1" marL="1092200" indent="-647700" algn="l">
              <a:lnSpc>
                <a:spcPct val="150000"/>
              </a:lnSpc>
              <a:buClr>
                <a:srgbClr val="E62A59"/>
              </a:buClr>
              <a:buSzPct val="145000"/>
              <a:buChar char="•"/>
              <a:defRPr sz="2200"/>
            </a:pPr>
          </a:p>
          <a:p>
            <a:pPr lvl="1" marL="1092200" indent="-647700" algn="l">
              <a:lnSpc>
                <a:spcPct val="150000"/>
              </a:lnSpc>
              <a:buClr>
                <a:srgbClr val="E62A59"/>
              </a:buClr>
              <a:buSzPct val="145000"/>
              <a:buChar char="•"/>
              <a:defRPr sz="2200"/>
            </a:pPr>
          </a:p>
          <a:p>
            <a:pPr lvl="1" marL="10922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lvl="2" marL="15367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algn="l">
              <a:lnSpc>
                <a:spcPct val="150000"/>
              </a:lnSpc>
              <a:defRPr sz="2200"/>
            </a:pPr>
          </a:p>
          <a:p>
            <a:pPr algn="l">
              <a:lnSpc>
                <a:spcPct val="150000"/>
              </a:lnSpc>
              <a:defRPr sz="2200"/>
            </a:pP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Operators - Create observable - throwError"/>
          <p:cNvSpPr txBox="1"/>
          <p:nvPr>
            <p:ph type="title"/>
          </p:nvPr>
        </p:nvSpPr>
        <p:spPr>
          <a:xfrm>
            <a:off x="952500" y="254000"/>
            <a:ext cx="10888564" cy="829359"/>
          </a:xfrm>
          <a:prstGeom prst="rect">
            <a:avLst/>
          </a:prstGeom>
        </p:spPr>
        <p:txBody>
          <a:bodyPr/>
          <a:lstStyle>
            <a:lvl1pPr algn="l" defTabSz="414781">
              <a:defRPr sz="4260">
                <a:solidFill>
                  <a:srgbClr val="E62A59"/>
                </a:solidFill>
              </a:defRPr>
            </a:lvl1pPr>
          </a:lstStyle>
          <a:p>
            <a:pPr/>
            <a:r>
              <a:t>Operators - Create observable - throwError</a:t>
            </a:r>
          </a:p>
        </p:txBody>
      </p:sp>
      <p:sp>
        <p:nvSpPr>
          <p:cNvPr id="462"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63"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464" name="Create an observable that close immediately with an error…"/>
          <p:cNvSpPr txBox="1"/>
          <p:nvPr/>
        </p:nvSpPr>
        <p:spPr>
          <a:xfrm>
            <a:off x="1178620" y="1434275"/>
            <a:ext cx="10693400" cy="101106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Create an observable that close immediately with an error</a:t>
            </a:r>
          </a:p>
          <a:p>
            <a:pPr marL="647700" indent="-647700" algn="l">
              <a:lnSpc>
                <a:spcPct val="150000"/>
              </a:lnSpc>
              <a:buClr>
                <a:srgbClr val="E62A59"/>
              </a:buClr>
              <a:buSzPct val="145000"/>
              <a:buChar char="‣"/>
              <a:defRPr sz="2500"/>
            </a:pPr>
            <a:r>
              <a:t>You pass as an argument the instance of the error you want to pass the listeners</a:t>
            </a:r>
          </a:p>
          <a:p>
            <a:pPr marL="647700" indent="-647700" algn="l">
              <a:lnSpc>
                <a:spcPct val="150000"/>
              </a:lnSpc>
              <a:buClr>
                <a:srgbClr val="E62A59"/>
              </a:buClr>
              <a:buSzPct val="145000"/>
              <a:buChar char="‣"/>
              <a:defRPr sz="2500"/>
            </a:pPr>
            <a:r>
              <a:t>EX: create an error observable with an error message of hello world that will be catched by a listener and printed</a:t>
            </a: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Operators - Create observable - interval"/>
          <p:cNvSpPr txBox="1"/>
          <p:nvPr>
            <p:ph type="title"/>
          </p:nvPr>
        </p:nvSpPr>
        <p:spPr>
          <a:xfrm>
            <a:off x="952500" y="254000"/>
            <a:ext cx="10888564" cy="829359"/>
          </a:xfrm>
          <a:prstGeom prst="rect">
            <a:avLst/>
          </a:prstGeom>
        </p:spPr>
        <p:txBody>
          <a:bodyPr/>
          <a:lstStyle>
            <a:lvl1pPr algn="l" defTabSz="449833">
              <a:defRPr sz="4619">
                <a:solidFill>
                  <a:srgbClr val="E62A59"/>
                </a:solidFill>
              </a:defRPr>
            </a:lvl1pPr>
          </a:lstStyle>
          <a:p>
            <a:pPr/>
            <a:r>
              <a:t>Operators - Create observable - interval</a:t>
            </a:r>
          </a:p>
        </p:txBody>
      </p:sp>
      <p:sp>
        <p:nvSpPr>
          <p:cNvPr id="467"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68"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469" name="emits numbers 0, 1 , 2, 3, ……"/>
          <p:cNvSpPr txBox="1"/>
          <p:nvPr/>
        </p:nvSpPr>
        <p:spPr>
          <a:xfrm>
            <a:off x="1178620" y="1434275"/>
            <a:ext cx="10693400" cy="897681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emits numbers 0, 1 , 2, 3, …</a:t>
            </a:r>
          </a:p>
          <a:p>
            <a:pPr marL="647700" indent="-647700" algn="l">
              <a:lnSpc>
                <a:spcPct val="150000"/>
              </a:lnSpc>
              <a:buClr>
                <a:srgbClr val="E62A59"/>
              </a:buClr>
              <a:buSzPct val="145000"/>
              <a:buChar char="‣"/>
              <a:defRPr sz="2500"/>
            </a:pPr>
            <a:r>
              <a:t>emits a number every period of time we specify.</a:t>
            </a:r>
          </a:p>
          <a:p>
            <a:pPr marL="647700" indent="-647700" algn="l">
              <a:lnSpc>
                <a:spcPct val="150000"/>
              </a:lnSpc>
              <a:buClr>
                <a:srgbClr val="E62A59"/>
              </a:buClr>
              <a:buSzPct val="145000"/>
              <a:buChar char="‣"/>
              <a:defRPr sz="2500"/>
            </a:pPr>
            <a:r>
              <a:t>EX: create the interval observable we created in the ex before.</a:t>
            </a: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Operators - Create observable - merge"/>
          <p:cNvSpPr txBox="1"/>
          <p:nvPr>
            <p:ph type="title"/>
          </p:nvPr>
        </p:nvSpPr>
        <p:spPr>
          <a:xfrm>
            <a:off x="952500" y="254000"/>
            <a:ext cx="10888564" cy="829359"/>
          </a:xfrm>
          <a:prstGeom prst="rect">
            <a:avLst/>
          </a:prstGeom>
        </p:spPr>
        <p:txBody>
          <a:bodyPr/>
          <a:lstStyle>
            <a:lvl1pPr algn="l" defTabSz="461518">
              <a:defRPr sz="4740">
                <a:solidFill>
                  <a:srgbClr val="E62A59"/>
                </a:solidFill>
              </a:defRPr>
            </a:lvl1pPr>
          </a:lstStyle>
          <a:p>
            <a:pPr/>
            <a:r>
              <a:t>Operators - Create observable - merge</a:t>
            </a:r>
          </a:p>
        </p:txBody>
      </p:sp>
      <p:sp>
        <p:nvSpPr>
          <p:cNvPr id="472"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73"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474" name="merge a list of observables to a single one"/>
          <p:cNvSpPr/>
          <p:nvPr/>
        </p:nvSpPr>
        <p:spPr>
          <a:xfrm>
            <a:off x="1159967" y="1434275"/>
            <a:ext cx="10712053" cy="1168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 y="0"/>
                </a:moveTo>
                <a:lnTo>
                  <a:pt x="21600" y="0"/>
                </a:lnTo>
                <a:lnTo>
                  <a:pt x="21558" y="20757"/>
                </a:lnTo>
                <a:lnTo>
                  <a:pt x="0" y="21600"/>
                </a:lnTo>
                <a:lnTo>
                  <a:pt x="38" y="0"/>
                </a:lnTo>
                <a:close/>
              </a:path>
            </a:pathLst>
          </a:custGeom>
          <a:ln w="12700">
            <a:miter lim="400000"/>
          </a:ln>
          <a:extLst>
            <a:ext uri="{C572A759-6A51-4108-AA02-DFA0A04FC94B}">
              <ma14:wrappingTextBoxFlag xmlns:ma14="http://schemas.microsoft.com/office/mac/drawingml/2011/main" val="1"/>
            </a:ext>
          </a:extLst>
        </p:spPr>
        <p:txBody>
          <a:bodyPr lIns="50800" tIns="50800" rIns="50800" bIns="50800"/>
          <a:lstStyle/>
          <a:p>
            <a:pPr marL="647700" indent="-647700" algn="l">
              <a:lnSpc>
                <a:spcPct val="150000"/>
              </a:lnSpc>
              <a:buClr>
                <a:srgbClr val="E62A59"/>
              </a:buClr>
              <a:buSzPct val="145000"/>
              <a:buChar char="‣"/>
              <a:defRPr sz="2500"/>
            </a:pPr>
            <a:r>
              <a:t>merge a list of observables to a single one</a:t>
            </a: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
        <p:nvSpPr>
          <p:cNvPr id="475" name="Line"/>
          <p:cNvSpPr/>
          <p:nvPr/>
        </p:nvSpPr>
        <p:spPr>
          <a:xfrm>
            <a:off x="894455" y="3365500"/>
            <a:ext cx="10541670" cy="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476" name="Oval"/>
          <p:cNvSpPr/>
          <p:nvPr/>
        </p:nvSpPr>
        <p:spPr>
          <a:xfrm>
            <a:off x="1317823" y="3029198"/>
            <a:ext cx="764977" cy="672604"/>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77" name="Oval"/>
          <p:cNvSpPr/>
          <p:nvPr/>
        </p:nvSpPr>
        <p:spPr>
          <a:xfrm>
            <a:off x="4226123" y="3029198"/>
            <a:ext cx="764977" cy="672604"/>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78" name="Oval"/>
          <p:cNvSpPr/>
          <p:nvPr/>
        </p:nvSpPr>
        <p:spPr>
          <a:xfrm>
            <a:off x="6651823" y="3029198"/>
            <a:ext cx="764977" cy="672604"/>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79" name="Oval"/>
          <p:cNvSpPr/>
          <p:nvPr/>
        </p:nvSpPr>
        <p:spPr>
          <a:xfrm>
            <a:off x="9306123" y="3029198"/>
            <a:ext cx="764977" cy="672604"/>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80" name="A"/>
          <p:cNvSpPr txBox="1"/>
          <p:nvPr/>
        </p:nvSpPr>
        <p:spPr>
          <a:xfrm>
            <a:off x="625855" y="2334870"/>
            <a:ext cx="32308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a:t>
            </a:r>
          </a:p>
        </p:txBody>
      </p:sp>
      <p:sp>
        <p:nvSpPr>
          <p:cNvPr id="481" name="Line"/>
          <p:cNvSpPr/>
          <p:nvPr/>
        </p:nvSpPr>
        <p:spPr>
          <a:xfrm>
            <a:off x="830955" y="5651500"/>
            <a:ext cx="10541670" cy="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482" name="Oval"/>
          <p:cNvSpPr/>
          <p:nvPr/>
        </p:nvSpPr>
        <p:spPr>
          <a:xfrm>
            <a:off x="2651323" y="5315198"/>
            <a:ext cx="764977" cy="672604"/>
          </a:xfrm>
          <a:prstGeom prst="ellipse">
            <a:avLst/>
          </a:pr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83" name="Oval"/>
          <p:cNvSpPr/>
          <p:nvPr/>
        </p:nvSpPr>
        <p:spPr>
          <a:xfrm>
            <a:off x="5318323" y="5315198"/>
            <a:ext cx="764977" cy="672604"/>
          </a:xfrm>
          <a:prstGeom prst="ellipse">
            <a:avLst/>
          </a:pr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84" name="Oval"/>
          <p:cNvSpPr/>
          <p:nvPr/>
        </p:nvSpPr>
        <p:spPr>
          <a:xfrm>
            <a:off x="7845623" y="5315198"/>
            <a:ext cx="764977" cy="672604"/>
          </a:xfrm>
          <a:prstGeom prst="ellipse">
            <a:avLst/>
          </a:pr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85" name="Oval"/>
          <p:cNvSpPr/>
          <p:nvPr/>
        </p:nvSpPr>
        <p:spPr>
          <a:xfrm>
            <a:off x="10233223" y="5315198"/>
            <a:ext cx="764977" cy="672604"/>
          </a:xfrm>
          <a:prstGeom prst="ellipse">
            <a:avLst/>
          </a:pr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86" name="B"/>
          <p:cNvSpPr txBox="1"/>
          <p:nvPr/>
        </p:nvSpPr>
        <p:spPr>
          <a:xfrm>
            <a:off x="559460" y="4620870"/>
            <a:ext cx="32888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t>
            </a:r>
          </a:p>
        </p:txBody>
      </p:sp>
      <p:sp>
        <p:nvSpPr>
          <p:cNvPr id="487" name="merge(A, B)"/>
          <p:cNvSpPr txBox="1"/>
          <p:nvPr/>
        </p:nvSpPr>
        <p:spPr>
          <a:xfrm>
            <a:off x="606348" y="6652870"/>
            <a:ext cx="180990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merge(A, B)</a:t>
            </a:r>
          </a:p>
        </p:txBody>
      </p:sp>
      <p:sp>
        <p:nvSpPr>
          <p:cNvPr id="488" name="Line"/>
          <p:cNvSpPr/>
          <p:nvPr/>
        </p:nvSpPr>
        <p:spPr>
          <a:xfrm>
            <a:off x="703955" y="8064500"/>
            <a:ext cx="10541670" cy="0"/>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489" name="Oval"/>
          <p:cNvSpPr/>
          <p:nvPr/>
        </p:nvSpPr>
        <p:spPr>
          <a:xfrm>
            <a:off x="2524323" y="7728198"/>
            <a:ext cx="764977" cy="672604"/>
          </a:xfrm>
          <a:prstGeom prst="ellipse">
            <a:avLst/>
          </a:pr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0" name="Oval"/>
          <p:cNvSpPr/>
          <p:nvPr/>
        </p:nvSpPr>
        <p:spPr>
          <a:xfrm>
            <a:off x="5191323" y="7728198"/>
            <a:ext cx="764977" cy="672604"/>
          </a:xfrm>
          <a:prstGeom prst="ellipse">
            <a:avLst/>
          </a:pr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1" name="Oval"/>
          <p:cNvSpPr/>
          <p:nvPr/>
        </p:nvSpPr>
        <p:spPr>
          <a:xfrm>
            <a:off x="7718623" y="7728198"/>
            <a:ext cx="764977" cy="672604"/>
          </a:xfrm>
          <a:prstGeom prst="ellipse">
            <a:avLst/>
          </a:pr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2" name="Oval"/>
          <p:cNvSpPr/>
          <p:nvPr/>
        </p:nvSpPr>
        <p:spPr>
          <a:xfrm>
            <a:off x="10106223" y="7728198"/>
            <a:ext cx="764977" cy="672604"/>
          </a:xfrm>
          <a:prstGeom prst="ellipse">
            <a:avLst/>
          </a:pr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3" name="Oval"/>
          <p:cNvSpPr/>
          <p:nvPr/>
        </p:nvSpPr>
        <p:spPr>
          <a:xfrm>
            <a:off x="1317823" y="7728198"/>
            <a:ext cx="764977" cy="672604"/>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4" name="Oval"/>
          <p:cNvSpPr/>
          <p:nvPr/>
        </p:nvSpPr>
        <p:spPr>
          <a:xfrm>
            <a:off x="4226123" y="7728198"/>
            <a:ext cx="764977" cy="672604"/>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5" name="Oval"/>
          <p:cNvSpPr/>
          <p:nvPr/>
        </p:nvSpPr>
        <p:spPr>
          <a:xfrm>
            <a:off x="6651823" y="7728198"/>
            <a:ext cx="764977" cy="672604"/>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6" name="Oval"/>
          <p:cNvSpPr/>
          <p:nvPr/>
        </p:nvSpPr>
        <p:spPr>
          <a:xfrm>
            <a:off x="9306123" y="7728198"/>
            <a:ext cx="764977" cy="672604"/>
          </a:xfrm>
          <a:prstGeom prst="ellipse">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Operators - Create observable - fromEvent"/>
          <p:cNvSpPr txBox="1"/>
          <p:nvPr>
            <p:ph type="title"/>
          </p:nvPr>
        </p:nvSpPr>
        <p:spPr>
          <a:xfrm>
            <a:off x="952500" y="254000"/>
            <a:ext cx="10888564" cy="829359"/>
          </a:xfrm>
          <a:prstGeom prst="rect">
            <a:avLst/>
          </a:prstGeom>
        </p:spPr>
        <p:txBody>
          <a:bodyPr/>
          <a:lstStyle>
            <a:lvl1pPr algn="l" defTabSz="414781">
              <a:defRPr sz="4260">
                <a:solidFill>
                  <a:srgbClr val="E62A59"/>
                </a:solidFill>
              </a:defRPr>
            </a:lvl1pPr>
          </a:lstStyle>
          <a:p>
            <a:pPr/>
            <a:r>
              <a:t>Operators - Create observable - fromEvent</a:t>
            </a:r>
          </a:p>
        </p:txBody>
      </p:sp>
      <p:sp>
        <p:nvSpPr>
          <p:cNvPr id="49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0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01" name="Turns an event to data stream…"/>
          <p:cNvSpPr txBox="1"/>
          <p:nvPr/>
        </p:nvSpPr>
        <p:spPr>
          <a:xfrm>
            <a:off x="1178620" y="1434275"/>
            <a:ext cx="10693400" cy="101106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Turns an event to data stream</a:t>
            </a:r>
          </a:p>
          <a:p>
            <a:pPr marL="647700" indent="-647700" algn="l">
              <a:lnSpc>
                <a:spcPct val="150000"/>
              </a:lnSpc>
              <a:buClr>
                <a:srgbClr val="E62A59"/>
              </a:buClr>
              <a:buSzPct val="145000"/>
              <a:buChar char="‣"/>
              <a:defRPr sz="2500"/>
            </a:pPr>
            <a:r>
              <a:t>Event can be button click or text input, event can also be node EventEmitter and jquery events</a:t>
            </a:r>
          </a:p>
          <a:p>
            <a:pPr marL="647700" indent="-647700" algn="l">
              <a:lnSpc>
                <a:spcPct val="150000"/>
              </a:lnSpc>
              <a:buClr>
                <a:srgbClr val="E62A59"/>
              </a:buClr>
              <a:buSzPct val="145000"/>
              <a:buChar char="‣"/>
              <a:defRPr sz="2500"/>
            </a:pPr>
            <a:r>
              <a:t>EX: Let’s try and make an EventEmitter to an observable using this operator</a:t>
            </a: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3" name="Operators - Create observable - from"/>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Operators - Create observable - from</a:t>
            </a:r>
          </a:p>
        </p:txBody>
      </p:sp>
      <p:sp>
        <p:nvSpPr>
          <p:cNvPr id="50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0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06" name="from creates an observable from iterable or promise…"/>
          <p:cNvSpPr txBox="1"/>
          <p:nvPr/>
        </p:nvSpPr>
        <p:spPr>
          <a:xfrm>
            <a:off x="1178620" y="1434275"/>
            <a:ext cx="10693400" cy="11244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from creates an observable from iterable or promise</a:t>
            </a:r>
          </a:p>
          <a:p>
            <a:pPr marL="647700" indent="-647700" algn="l">
              <a:lnSpc>
                <a:spcPct val="150000"/>
              </a:lnSpc>
              <a:buClr>
                <a:srgbClr val="E62A59"/>
              </a:buClr>
              <a:buSzPct val="145000"/>
              <a:buChar char="‣"/>
              <a:defRPr sz="2500"/>
            </a:pPr>
            <a:r>
              <a:t>if iterable it will pulse for every item</a:t>
            </a:r>
          </a:p>
          <a:p>
            <a:pPr lvl="1" marL="1092200" indent="-647700" algn="l">
              <a:lnSpc>
                <a:spcPct val="150000"/>
              </a:lnSpc>
              <a:buClr>
                <a:srgbClr val="E62A59"/>
              </a:buClr>
              <a:buSzPct val="145000"/>
              <a:buChar char="•"/>
              <a:defRPr sz="2500"/>
            </a:pPr>
            <a:r>
              <a:t>for example for array [1,2,3,4,5] it will have five pulses</a:t>
            </a:r>
          </a:p>
          <a:p>
            <a:pPr marL="647700" indent="-647700" algn="l">
              <a:lnSpc>
                <a:spcPct val="150000"/>
              </a:lnSpc>
              <a:buClr>
                <a:srgbClr val="E62A59"/>
              </a:buClr>
              <a:buSzPct val="145000"/>
              <a:buChar char="‣"/>
              <a:defRPr sz="2500"/>
            </a:pPr>
            <a:r>
              <a:t>if promise is passed as an argument it will convert it to observable</a:t>
            </a:r>
          </a:p>
          <a:p>
            <a:pPr marL="647700" indent="-647700" algn="l">
              <a:lnSpc>
                <a:spcPct val="150000"/>
              </a:lnSpc>
              <a:buClr>
                <a:srgbClr val="E62A59"/>
              </a:buClr>
              <a:buSzPct val="145000"/>
              <a:buChar char="‣"/>
              <a:defRPr sz="2500"/>
            </a:pPr>
            <a:r>
              <a:t>EX: try and convert the timer promise we created earlier to an observable</a:t>
            </a: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8" name="Operators - Create observable - aja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Operators - Create observable - ajax</a:t>
            </a:r>
          </a:p>
        </p:txBody>
      </p:sp>
      <p:sp>
        <p:nvSpPr>
          <p:cNvPr id="50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1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11" name="group of operators for sending a request and getting an Observable that will emit the response…"/>
          <p:cNvSpPr txBox="1"/>
          <p:nvPr/>
        </p:nvSpPr>
        <p:spPr>
          <a:xfrm>
            <a:off x="1178620" y="1434275"/>
            <a:ext cx="10693400" cy="121732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200"/>
            </a:pPr>
            <a:r>
              <a:t>group of operators for sending a request and getting an Observable that will emit the response</a:t>
            </a:r>
          </a:p>
          <a:p>
            <a:pPr marL="647700" indent="-647700" algn="l">
              <a:lnSpc>
                <a:spcPct val="150000"/>
              </a:lnSpc>
              <a:buClr>
                <a:srgbClr val="E62A59"/>
              </a:buClr>
              <a:buSzPct val="145000"/>
              <a:buChar char="‣"/>
              <a:defRPr sz="2200"/>
            </a:pPr>
            <a:r>
              <a:t>This operator is located at ‘rxjs/ajax’</a:t>
            </a:r>
          </a:p>
          <a:p>
            <a:pPr marL="647700" indent="-647700" algn="l">
              <a:lnSpc>
                <a:spcPct val="150000"/>
              </a:lnSpc>
              <a:buClr>
                <a:srgbClr val="E62A59"/>
              </a:buClr>
              <a:buSzPct val="145000"/>
              <a:buChar char="‣"/>
              <a:defRPr sz="2200"/>
            </a:pPr>
            <a:r>
              <a:t>it is used like this: ajax.&lt;method&gt; where method can be:</a:t>
            </a:r>
          </a:p>
          <a:p>
            <a:pPr lvl="1" marL="1092200" indent="-647700" algn="l">
              <a:lnSpc>
                <a:spcPct val="150000"/>
              </a:lnSpc>
              <a:buClr>
                <a:srgbClr val="E62A59"/>
              </a:buClr>
              <a:buSzPct val="145000"/>
              <a:buChar char="•"/>
              <a:defRPr sz="2200"/>
            </a:pPr>
            <a:r>
              <a:t>get(url, headers)</a:t>
            </a:r>
          </a:p>
          <a:p>
            <a:pPr lvl="1" marL="1092200" indent="-647700" algn="l">
              <a:lnSpc>
                <a:spcPct val="150000"/>
              </a:lnSpc>
              <a:buClr>
                <a:srgbClr val="E62A59"/>
              </a:buClr>
              <a:buSzPct val="145000"/>
              <a:buChar char="•"/>
              <a:defRPr sz="2200"/>
            </a:pPr>
            <a:r>
              <a:t>post(url, body, headers)</a:t>
            </a:r>
          </a:p>
          <a:p>
            <a:pPr lvl="1" marL="1092200" indent="-647700" algn="l">
              <a:lnSpc>
                <a:spcPct val="150000"/>
              </a:lnSpc>
              <a:buClr>
                <a:srgbClr val="E62A59"/>
              </a:buClr>
              <a:buSzPct val="145000"/>
              <a:buChar char="•"/>
              <a:defRPr sz="2200"/>
            </a:pPr>
            <a:r>
              <a:t>put(url, body, headers)</a:t>
            </a:r>
          </a:p>
          <a:p>
            <a:pPr lvl="1" marL="1092200" indent="-647700" algn="l">
              <a:lnSpc>
                <a:spcPct val="150000"/>
              </a:lnSpc>
              <a:buClr>
                <a:srgbClr val="E62A59"/>
              </a:buClr>
              <a:buSzPct val="145000"/>
              <a:buChar char="•"/>
              <a:defRPr sz="2200"/>
            </a:pPr>
            <a:r>
              <a:t>patch(url, body, headers)</a:t>
            </a:r>
          </a:p>
          <a:p>
            <a:pPr lvl="1" marL="1092200" indent="-647700" algn="l">
              <a:lnSpc>
                <a:spcPct val="150000"/>
              </a:lnSpc>
              <a:buClr>
                <a:srgbClr val="E62A59"/>
              </a:buClr>
              <a:buSzPct val="145000"/>
              <a:buChar char="•"/>
              <a:defRPr sz="2200"/>
            </a:pPr>
            <a:r>
              <a:t>delete(url, headers)</a:t>
            </a:r>
          </a:p>
          <a:p>
            <a:pPr lvl="1" marL="1092200" indent="-647700" algn="l">
              <a:lnSpc>
                <a:spcPct val="150000"/>
              </a:lnSpc>
              <a:buClr>
                <a:srgbClr val="E62A59"/>
              </a:buClr>
              <a:buSzPct val="145000"/>
              <a:buChar char="•"/>
              <a:defRPr sz="2200"/>
            </a:pPr>
            <a:r>
              <a:t>getJSON(url, headers)</a:t>
            </a:r>
          </a:p>
          <a:p>
            <a:pPr marL="647700" indent="-647700" algn="l">
              <a:lnSpc>
                <a:spcPct val="150000"/>
              </a:lnSpc>
              <a:buClr>
                <a:srgbClr val="E62A59"/>
              </a:buClr>
              <a:buSzPct val="145000"/>
              <a:buChar char="‣"/>
              <a:defRPr sz="2200"/>
            </a:pPr>
            <a:r>
              <a:t>or like this: ajax({…options})</a:t>
            </a:r>
          </a:p>
          <a:p>
            <a:pPr lvl="1" marL="1092200" indent="-647700" algn="l">
              <a:lnSpc>
                <a:spcPct val="150000"/>
              </a:lnSpc>
              <a:buClr>
                <a:srgbClr val="E62A59"/>
              </a:buClr>
              <a:buSzPct val="145000"/>
              <a:buChar char="•"/>
              <a:defRPr sz="2200"/>
            </a:pPr>
          </a:p>
          <a:p>
            <a:pPr lvl="1" marL="1092200" indent="-647700" algn="l">
              <a:lnSpc>
                <a:spcPct val="150000"/>
              </a:lnSpc>
              <a:buClr>
                <a:srgbClr val="E62A59"/>
              </a:buClr>
              <a:buSzPct val="145000"/>
              <a:buChar char="•"/>
              <a:defRPr sz="2200"/>
            </a:pPr>
          </a:p>
          <a:p>
            <a:pPr lvl="1" marL="10922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lvl="2" marL="15367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marL="647700" indent="-647700" algn="l">
              <a:lnSpc>
                <a:spcPct val="150000"/>
              </a:lnSpc>
              <a:buClr>
                <a:srgbClr val="E62A59"/>
              </a:buClr>
              <a:buSzPct val="145000"/>
              <a:buChar char="‣"/>
              <a:defRPr sz="2200"/>
            </a:pPr>
          </a:p>
          <a:p>
            <a:pPr algn="l">
              <a:lnSpc>
                <a:spcPct val="150000"/>
              </a:lnSpc>
              <a:defRPr sz="2200"/>
            </a:pPr>
          </a:p>
          <a:p>
            <a:pPr algn="l">
              <a:lnSpc>
                <a:spcPct val="150000"/>
              </a:lnSpc>
              <a:defRPr sz="2200"/>
            </a:pP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3" name="Operators - Transforming observable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Operators - Transforming observables</a:t>
            </a:r>
          </a:p>
        </p:txBody>
      </p:sp>
      <p:sp>
        <p:nvSpPr>
          <p:cNvPr id="51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1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16" name="Transforming observables are used to change the pulses of an observable from A to B…"/>
          <p:cNvSpPr txBox="1"/>
          <p:nvPr/>
        </p:nvSpPr>
        <p:spPr>
          <a:xfrm>
            <a:off x="1178620" y="1434275"/>
            <a:ext cx="10693400" cy="10677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Transforming observables are used to change the pulses of an observable from A to B</a:t>
            </a:r>
          </a:p>
          <a:p>
            <a:pPr marL="647700" indent="-647700" algn="l">
              <a:lnSpc>
                <a:spcPct val="150000"/>
              </a:lnSpc>
              <a:buClr>
                <a:srgbClr val="E62A59"/>
              </a:buClr>
              <a:buSzPct val="145000"/>
              <a:buChar char="‣"/>
              <a:defRPr sz="2500"/>
            </a:pPr>
            <a:r>
              <a:t>Those operators are applied with the pipe method of Observable</a:t>
            </a:r>
          </a:p>
          <a:p>
            <a:pPr marL="647700" indent="-647700" algn="l">
              <a:lnSpc>
                <a:spcPct val="150000"/>
              </a:lnSpc>
              <a:buClr>
                <a:srgbClr val="E62A59"/>
              </a:buClr>
              <a:buSzPct val="145000"/>
              <a:buChar char="‣"/>
              <a:defRPr sz="2500"/>
            </a:pPr>
            <a:r>
              <a:t>it will return a new observable from Observable&lt;A&gt; to Observable&lt;B&gt;</a:t>
            </a:r>
          </a:p>
          <a:p>
            <a:pPr marL="647700" indent="-647700" algn="l">
              <a:lnSpc>
                <a:spcPct val="150000"/>
              </a:lnSpc>
              <a:buClr>
                <a:srgbClr val="E62A59"/>
              </a:buClr>
              <a:buSzPct val="145000"/>
              <a:buChar char="‣"/>
              <a:defRPr sz="2500"/>
            </a:pPr>
            <a:r>
              <a:t>Those operators are imported from the path: ‘rxjs/operators’</a:t>
            </a:r>
          </a:p>
          <a:p>
            <a:pPr marL="647700" indent="-647700" algn="l">
              <a:lnSpc>
                <a:spcPct val="150000"/>
              </a:lnSpc>
              <a:buClr>
                <a:srgbClr val="E62A59"/>
              </a:buClr>
              <a:buSzPct val="145000"/>
              <a:buChar char="‣"/>
              <a:defRPr sz="2500"/>
            </a:pPr>
            <a:r>
              <a:t>Let’s go over the most common transforming operators</a:t>
            </a: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Promise Question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Promise Questions</a:t>
            </a:r>
          </a:p>
        </p:txBody>
      </p:sp>
      <p:sp>
        <p:nvSpPr>
          <p:cNvPr id="144" name="How can we use promise to wrap our async code and why should we do it?…"/>
          <p:cNvSpPr txBox="1"/>
          <p:nvPr/>
        </p:nvSpPr>
        <p:spPr>
          <a:xfrm>
            <a:off x="1178620" y="1434275"/>
            <a:ext cx="10693400" cy="101420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600"/>
            </a:pPr>
            <a:r>
              <a:t>How can we use promise to wrap our async code and why should we do it? </a:t>
            </a:r>
          </a:p>
          <a:p>
            <a:pPr marL="647700" indent="-647700" algn="l">
              <a:lnSpc>
                <a:spcPct val="150000"/>
              </a:lnSpc>
              <a:buClr>
                <a:srgbClr val="E62A59"/>
              </a:buClr>
              <a:buSzPct val="145000"/>
              <a:buChar char="‣"/>
              <a:defRPr sz="2600"/>
            </a:pPr>
            <a:r>
              <a:t>How can we manipulate our async code using promises?</a:t>
            </a:r>
          </a:p>
          <a:p>
            <a:pPr marL="647700" indent="-647700" algn="l">
              <a:lnSpc>
                <a:spcPct val="150000"/>
              </a:lnSpc>
              <a:buClr>
                <a:srgbClr val="E62A59"/>
              </a:buClr>
              <a:buSzPct val="145000"/>
              <a:buChar char="‣"/>
              <a:defRPr sz="2600"/>
            </a:pPr>
            <a:r>
              <a:t>How to deal with errors in our async code using promises</a:t>
            </a:r>
          </a:p>
          <a:p>
            <a:pPr marL="647700" indent="-647700" algn="l">
              <a:lnSpc>
                <a:spcPct val="150000"/>
              </a:lnSpc>
              <a:buClr>
                <a:srgbClr val="E62A59"/>
              </a:buClr>
              <a:buSzPct val="145000"/>
              <a:buChar char="‣"/>
              <a:defRPr sz="2600"/>
            </a:pPr>
            <a:r>
              <a:t>How can we write our async code so it will be more readable.</a:t>
            </a:r>
          </a:p>
          <a:p>
            <a:pPr algn="l">
              <a:lnSpc>
                <a:spcPct val="150000"/>
              </a:lnSpc>
              <a:defRPr sz="2600"/>
            </a:pPr>
          </a:p>
          <a:p>
            <a:pPr marL="647700" indent="-647700" algn="l">
              <a:lnSpc>
                <a:spcPct val="150000"/>
              </a:lnSpc>
              <a:buClr>
                <a:srgbClr val="E62A59"/>
              </a:buClr>
              <a:buSzPct val="145000"/>
              <a:buChar char="‣"/>
              <a:defRPr sz="2600"/>
            </a:pPr>
          </a:p>
          <a:p>
            <a:pPr algn="l" defTabSz="457200">
              <a:lnSpc>
                <a:spcPct val="150000"/>
              </a:lnSpc>
              <a:defRPr b="0" sz="26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marL="647700" indent="-647700" algn="l">
              <a:lnSpc>
                <a:spcPct val="150000"/>
              </a:lnSpc>
              <a:buClr>
                <a:srgbClr val="E62A59"/>
              </a:buClr>
              <a:buSzPct val="145000"/>
              <a:buChar char="‣"/>
              <a:defRPr sz="2600"/>
            </a:pPr>
          </a:p>
          <a:p>
            <a:pPr algn="l">
              <a:lnSpc>
                <a:spcPct val="150000"/>
              </a:lnSpc>
              <a:defRPr sz="2600"/>
            </a:pPr>
          </a:p>
          <a:p>
            <a:pPr algn="l">
              <a:lnSpc>
                <a:spcPct val="150000"/>
              </a:lnSpc>
              <a:defRPr sz="2600"/>
            </a:pPr>
          </a:p>
        </p:txBody>
      </p:sp>
      <p:sp>
        <p:nvSpPr>
          <p:cNvPr id="14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4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Operators - Transforming observables - mergeMap"/>
          <p:cNvSpPr txBox="1"/>
          <p:nvPr>
            <p:ph type="title"/>
          </p:nvPr>
        </p:nvSpPr>
        <p:spPr>
          <a:xfrm>
            <a:off x="952500" y="254000"/>
            <a:ext cx="10888564" cy="829359"/>
          </a:xfrm>
          <a:prstGeom prst="rect">
            <a:avLst/>
          </a:prstGeom>
        </p:spPr>
        <p:txBody>
          <a:bodyPr/>
          <a:lstStyle>
            <a:lvl1pPr algn="l" defTabSz="350520">
              <a:defRPr sz="3600">
                <a:solidFill>
                  <a:srgbClr val="E62A59"/>
                </a:solidFill>
              </a:defRPr>
            </a:lvl1pPr>
          </a:lstStyle>
          <a:p>
            <a:pPr/>
            <a:r>
              <a:t>Operators - Transforming observables - mergeMap</a:t>
            </a:r>
          </a:p>
        </p:txBody>
      </p:sp>
      <p:sp>
        <p:nvSpPr>
          <p:cNvPr id="51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2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21" name="We use this operator where we have an observable the pulses an Observable…"/>
          <p:cNvSpPr txBox="1"/>
          <p:nvPr/>
        </p:nvSpPr>
        <p:spPr>
          <a:xfrm>
            <a:off x="1178620" y="1434275"/>
            <a:ext cx="10693400" cy="129450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We use this operator where we have an observable the pulses an Observable</a:t>
            </a:r>
          </a:p>
          <a:p>
            <a:pPr marL="647700" indent="-647700" algn="l">
              <a:lnSpc>
                <a:spcPct val="150000"/>
              </a:lnSpc>
              <a:buClr>
                <a:srgbClr val="E62A59"/>
              </a:buClr>
              <a:buSzPct val="145000"/>
              <a:buChar char="‣"/>
              <a:defRPr sz="2500"/>
            </a:pPr>
            <a:r>
              <a:t>OutObservable is pulsing InnerObservable</a:t>
            </a:r>
          </a:p>
          <a:p>
            <a:pPr marL="647700" indent="-647700" algn="l">
              <a:lnSpc>
                <a:spcPct val="150000"/>
              </a:lnSpc>
              <a:buClr>
                <a:srgbClr val="E62A59"/>
              </a:buClr>
              <a:buSzPct val="145000"/>
              <a:buChar char="‣"/>
              <a:defRPr sz="2500"/>
            </a:pPr>
            <a:r>
              <a:t>We use this operator if we care about subscribing to the InnerObservable</a:t>
            </a:r>
          </a:p>
          <a:p>
            <a:pPr marL="647700" indent="-647700" algn="l">
              <a:lnSpc>
                <a:spcPct val="150000"/>
              </a:lnSpc>
              <a:buClr>
                <a:srgbClr val="E62A59"/>
              </a:buClr>
              <a:buSzPct val="145000"/>
              <a:buChar char="‣"/>
              <a:defRPr sz="2500"/>
            </a:pPr>
            <a:r>
              <a:t>EX: </a:t>
            </a:r>
          </a:p>
          <a:p>
            <a:pPr lvl="1" marL="1092200" indent="-647700" algn="l">
              <a:lnSpc>
                <a:spcPct val="150000"/>
              </a:lnSpc>
              <a:buClr>
                <a:srgbClr val="E62A59"/>
              </a:buClr>
              <a:buSzPct val="145000"/>
              <a:buChar char="•"/>
              <a:defRPr sz="2500"/>
            </a:pPr>
            <a:r>
              <a:t>Mimic a server call with the of operator</a:t>
            </a:r>
          </a:p>
          <a:p>
            <a:pPr lvl="1" marL="1092200" indent="-647700" algn="l">
              <a:lnSpc>
                <a:spcPct val="150000"/>
              </a:lnSpc>
              <a:buClr>
                <a:srgbClr val="E62A59"/>
              </a:buClr>
              <a:buSzPct val="145000"/>
              <a:buChar char="•"/>
              <a:defRPr sz="2500"/>
            </a:pPr>
            <a:r>
              <a:t>Create an interval observable that will emit the server call observable</a:t>
            </a:r>
          </a:p>
          <a:p>
            <a:pPr lvl="1" marL="1092200" indent="-647700" algn="l">
              <a:lnSpc>
                <a:spcPct val="150000"/>
              </a:lnSpc>
              <a:buClr>
                <a:srgbClr val="E62A59"/>
              </a:buClr>
              <a:buSzPct val="145000"/>
              <a:buChar char="•"/>
              <a:defRPr sz="2500"/>
            </a:pPr>
            <a:r>
              <a:t>Use the mergeMap to subscribe to the inner value</a:t>
            </a: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Operators - Transforming observables - switchMap"/>
          <p:cNvSpPr txBox="1"/>
          <p:nvPr>
            <p:ph type="title"/>
          </p:nvPr>
        </p:nvSpPr>
        <p:spPr>
          <a:xfrm>
            <a:off x="952500" y="254000"/>
            <a:ext cx="10888564" cy="829359"/>
          </a:xfrm>
          <a:prstGeom prst="rect">
            <a:avLst/>
          </a:prstGeom>
        </p:spPr>
        <p:txBody>
          <a:bodyPr/>
          <a:lstStyle>
            <a:lvl1pPr algn="l" defTabSz="350520">
              <a:defRPr sz="3600">
                <a:solidFill>
                  <a:srgbClr val="E62A59"/>
                </a:solidFill>
              </a:defRPr>
            </a:lvl1pPr>
          </a:lstStyle>
          <a:p>
            <a:pPr/>
            <a:r>
              <a:t>Operators - Transforming observables - switchMap</a:t>
            </a:r>
          </a:p>
        </p:txBody>
      </p:sp>
      <p:sp>
        <p:nvSpPr>
          <p:cNvPr id="52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2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26" name="With mergeMap we subscribed to all of the inner observables…"/>
          <p:cNvSpPr txBox="1"/>
          <p:nvPr/>
        </p:nvSpPr>
        <p:spPr>
          <a:xfrm>
            <a:off x="1178620" y="1434275"/>
            <a:ext cx="10693400" cy="95437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With mergeMap we subscribed to all of the inner observables</a:t>
            </a:r>
          </a:p>
          <a:p>
            <a:pPr marL="647700" indent="-647700" algn="l">
              <a:lnSpc>
                <a:spcPct val="150000"/>
              </a:lnSpc>
              <a:buClr>
                <a:srgbClr val="E62A59"/>
              </a:buClr>
              <a:buSzPct val="145000"/>
              <a:buChar char="‣"/>
              <a:defRPr sz="2500"/>
            </a:pPr>
            <a:r>
              <a:t>With switchMap we are always subscribing to the last one</a:t>
            </a:r>
          </a:p>
          <a:p>
            <a:pPr marL="647700" indent="-647700" algn="l">
              <a:lnSpc>
                <a:spcPct val="150000"/>
              </a:lnSpc>
              <a:buClr>
                <a:srgbClr val="E62A59"/>
              </a:buClr>
              <a:buSzPct val="145000"/>
              <a:buChar char="‣"/>
              <a:defRPr sz="2500"/>
            </a:pPr>
            <a:r>
              <a:t>EX: Modify the previous example so we are just intrested in the last api call</a:t>
            </a: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8" name="Operators - Transforming observables - concatMap"/>
          <p:cNvSpPr txBox="1"/>
          <p:nvPr>
            <p:ph type="title"/>
          </p:nvPr>
        </p:nvSpPr>
        <p:spPr>
          <a:xfrm>
            <a:off x="952500" y="254000"/>
            <a:ext cx="10888564" cy="829359"/>
          </a:xfrm>
          <a:prstGeom prst="rect">
            <a:avLst/>
          </a:prstGeom>
        </p:spPr>
        <p:txBody>
          <a:bodyPr/>
          <a:lstStyle>
            <a:lvl1pPr algn="l" defTabSz="344677">
              <a:defRPr sz="3539">
                <a:solidFill>
                  <a:srgbClr val="E62A59"/>
                </a:solidFill>
              </a:defRPr>
            </a:lvl1pPr>
          </a:lstStyle>
          <a:p>
            <a:pPr/>
            <a:r>
              <a:t>Operators - Transforming observables - concatMap</a:t>
            </a:r>
          </a:p>
        </p:txBody>
      </p:sp>
      <p:sp>
        <p:nvSpPr>
          <p:cNvPr id="52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3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31" name="With mergeMap we subscribed to all of the inner observables…"/>
          <p:cNvSpPr txBox="1"/>
          <p:nvPr/>
        </p:nvSpPr>
        <p:spPr>
          <a:xfrm>
            <a:off x="1178620" y="1434275"/>
            <a:ext cx="10693400" cy="897681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With mergeMap we subscribed to all of the inner observables</a:t>
            </a:r>
          </a:p>
          <a:p>
            <a:pPr marL="647700" indent="-647700" algn="l">
              <a:lnSpc>
                <a:spcPct val="150000"/>
              </a:lnSpc>
              <a:buClr>
                <a:srgbClr val="E62A59"/>
              </a:buClr>
              <a:buSzPct val="145000"/>
              <a:buChar char="‣"/>
              <a:defRPr sz="2500"/>
            </a:pPr>
            <a:r>
              <a:t>With concatMap the order of the inner observable is important and we will subscribe to the next one only if the previous is finished</a:t>
            </a: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3" name="Operators - Filtering observable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Operators - Filtering observables</a:t>
            </a:r>
          </a:p>
        </p:txBody>
      </p:sp>
      <p:sp>
        <p:nvSpPr>
          <p:cNvPr id="53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3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36" name="The job of these category operators is to reduce the amount of pulses…"/>
          <p:cNvSpPr txBox="1"/>
          <p:nvPr/>
        </p:nvSpPr>
        <p:spPr>
          <a:xfrm>
            <a:off x="1178620" y="1434275"/>
            <a:ext cx="10693400" cy="10677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The job of these category operators is to reduce the amount of pulses</a:t>
            </a:r>
          </a:p>
          <a:p>
            <a:pPr marL="647700" indent="-647700" algn="l">
              <a:lnSpc>
                <a:spcPct val="150000"/>
              </a:lnSpc>
              <a:buClr>
                <a:srgbClr val="E62A59"/>
              </a:buClr>
              <a:buSzPct val="145000"/>
              <a:buChar char="‣"/>
              <a:defRPr sz="2500"/>
            </a:pPr>
            <a:r>
              <a:t>These operators are also located at: ‘rxjs/operators’</a:t>
            </a:r>
          </a:p>
          <a:p>
            <a:pPr marL="647700" indent="-647700" algn="l">
              <a:lnSpc>
                <a:spcPct val="150000"/>
              </a:lnSpc>
              <a:buClr>
                <a:srgbClr val="E62A59"/>
              </a:buClr>
              <a:buSzPct val="145000"/>
              <a:buChar char="‣"/>
              <a:defRPr sz="2500"/>
            </a:pPr>
            <a:r>
              <a:t>These operators are also applied in the pipe method of the observable</a:t>
            </a:r>
          </a:p>
          <a:p>
            <a:pPr marL="647700" indent="-647700" algn="l">
              <a:lnSpc>
                <a:spcPct val="150000"/>
              </a:lnSpc>
              <a:buClr>
                <a:srgbClr val="E62A59"/>
              </a:buClr>
              <a:buSzPct val="145000"/>
              <a:buChar char="‣"/>
              <a:defRPr sz="2500"/>
            </a:pPr>
            <a:r>
              <a:t>They will usually return from Observable&lt;A&gt; to Observable`&lt;A&gt;</a:t>
            </a:r>
          </a:p>
          <a:p>
            <a:pPr lvl="1" marL="1092200" indent="-647700" algn="l">
              <a:lnSpc>
                <a:spcPct val="150000"/>
              </a:lnSpc>
              <a:buClr>
                <a:srgbClr val="E62A59"/>
              </a:buClr>
              <a:buSzPct val="145000"/>
              <a:buChar char="•"/>
              <a:defRPr sz="2500"/>
            </a:pPr>
            <a:r>
              <a:t>where Observable` will emit less pulses then the original one</a:t>
            </a: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Operators - Filtering observables - filter"/>
          <p:cNvSpPr txBox="1"/>
          <p:nvPr>
            <p:ph type="title"/>
          </p:nvPr>
        </p:nvSpPr>
        <p:spPr>
          <a:xfrm>
            <a:off x="952500" y="254000"/>
            <a:ext cx="10888564" cy="829359"/>
          </a:xfrm>
          <a:prstGeom prst="rect">
            <a:avLst/>
          </a:prstGeom>
        </p:spPr>
        <p:txBody>
          <a:bodyPr/>
          <a:lstStyle>
            <a:lvl1pPr algn="l" defTabSz="449833">
              <a:defRPr sz="4619">
                <a:solidFill>
                  <a:srgbClr val="E62A59"/>
                </a:solidFill>
              </a:defRPr>
            </a:lvl1pPr>
          </a:lstStyle>
          <a:p>
            <a:pPr/>
            <a:r>
              <a:t>Operators - Filtering observables - filter </a:t>
            </a:r>
          </a:p>
        </p:txBody>
      </p:sp>
      <p:sp>
        <p:nvSpPr>
          <p:cNvPr id="53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4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41" name="The new observable from this operator will emit only if the original observable is emitting and the pulse value is passing a predicate function…"/>
          <p:cNvSpPr txBox="1"/>
          <p:nvPr/>
        </p:nvSpPr>
        <p:spPr>
          <a:xfrm>
            <a:off x="1178620" y="1434275"/>
            <a:ext cx="10693400" cy="123781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The new observable from this operator will emit only if the original observable is emitting and the pulse value is passing a predicate function</a:t>
            </a:r>
          </a:p>
          <a:p>
            <a:pPr marL="647700" indent="-647700" algn="l">
              <a:lnSpc>
                <a:spcPct val="150000"/>
              </a:lnSpc>
              <a:buClr>
                <a:srgbClr val="E62A59"/>
              </a:buClr>
              <a:buSzPct val="145000"/>
              <a:buChar char="‣"/>
              <a:defRPr sz="2500"/>
            </a:pPr>
            <a:r>
              <a:t>the operator will get a predicate function that will get the value of the pulse and should return a boolean value if this value should be emitted or not</a:t>
            </a:r>
          </a:p>
          <a:p>
            <a:pPr marL="647700" indent="-647700" algn="l">
              <a:lnSpc>
                <a:spcPct val="150000"/>
              </a:lnSpc>
              <a:buClr>
                <a:srgbClr val="E62A59"/>
              </a:buClr>
              <a:buSzPct val="145000"/>
              <a:buChar char="‣"/>
              <a:defRPr sz="2500"/>
            </a:pPr>
            <a:r>
              <a:t>EX: </a:t>
            </a:r>
          </a:p>
          <a:p>
            <a:pPr lvl="1" marL="1092200" indent="-647700" algn="l">
              <a:lnSpc>
                <a:spcPct val="150000"/>
              </a:lnSpc>
              <a:buClr>
                <a:srgbClr val="E62A59"/>
              </a:buClr>
              <a:buSzPct val="145000"/>
              <a:buChar char="•"/>
              <a:defRPr sz="2500"/>
            </a:pPr>
            <a:r>
              <a:t>use the interval operator to create an observable that pulse every second</a:t>
            </a:r>
          </a:p>
          <a:p>
            <a:pPr lvl="1" marL="1092200" indent="-647700" algn="l">
              <a:lnSpc>
                <a:spcPct val="150000"/>
              </a:lnSpc>
              <a:buClr>
                <a:srgbClr val="E62A59"/>
              </a:buClr>
              <a:buSzPct val="145000"/>
              <a:buChar char="•"/>
              <a:defRPr sz="2500"/>
            </a:pPr>
            <a:r>
              <a:t>use the filter operator to make sure only the even numbers are emitted</a:t>
            </a:r>
          </a:p>
          <a:p>
            <a:pPr lvl="1" marL="10922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Operators - Filtering observables - debounceTime"/>
          <p:cNvSpPr txBox="1"/>
          <p:nvPr>
            <p:ph type="title"/>
          </p:nvPr>
        </p:nvSpPr>
        <p:spPr>
          <a:xfrm>
            <a:off x="952500" y="254000"/>
            <a:ext cx="10888564" cy="829359"/>
          </a:xfrm>
          <a:prstGeom prst="rect">
            <a:avLst/>
          </a:prstGeom>
        </p:spPr>
        <p:txBody>
          <a:bodyPr/>
          <a:lstStyle>
            <a:lvl1pPr algn="l" defTabSz="356362">
              <a:defRPr sz="3660">
                <a:solidFill>
                  <a:srgbClr val="E62A59"/>
                </a:solidFill>
              </a:defRPr>
            </a:lvl1pPr>
          </a:lstStyle>
          <a:p>
            <a:pPr/>
            <a:r>
              <a:t>Operators - Filtering observables - debounceTime </a:t>
            </a:r>
          </a:p>
        </p:txBody>
      </p:sp>
      <p:sp>
        <p:nvSpPr>
          <p:cNvPr id="54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4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46" name="This operator will create an observable that emits a pulse only if a certain time has passed and no new pulse is emitted…"/>
          <p:cNvSpPr txBox="1"/>
          <p:nvPr/>
        </p:nvSpPr>
        <p:spPr>
          <a:xfrm>
            <a:off x="1178620" y="1434275"/>
            <a:ext cx="10693400" cy="897681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This operator will create an observable that emits a pulse only if a certain time has passed and no new pulse is emitted</a:t>
            </a:r>
          </a:p>
          <a:p>
            <a:pPr marL="647700" indent="-647700" algn="l">
              <a:lnSpc>
                <a:spcPct val="150000"/>
              </a:lnSpc>
              <a:buClr>
                <a:srgbClr val="E62A59"/>
              </a:buClr>
              <a:buSzPct val="145000"/>
              <a:buChar char="‣"/>
              <a:defRPr sz="2500"/>
            </a:pPr>
            <a:r>
              <a:t>Perfect for our autocomplete problem</a:t>
            </a:r>
          </a:p>
          <a:p>
            <a:pPr marL="647700" indent="-647700" algn="l">
              <a:lnSpc>
                <a:spcPct val="150000"/>
              </a:lnSpc>
              <a:buClr>
                <a:srgbClr val="E62A59"/>
              </a:buClr>
              <a:buSzPct val="145000"/>
              <a:buChar char="‣"/>
              <a:defRPr sz="2500"/>
            </a:pPr>
            <a:r>
              <a:t>The operator will get the time in milliseconds to wait until the pulse counts</a:t>
            </a:r>
          </a:p>
          <a:p>
            <a:pPr lvl="1" marL="10922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8" name="Operators - Filtering observables - distinctUntilChanged"/>
          <p:cNvSpPr txBox="1"/>
          <p:nvPr>
            <p:ph type="title"/>
          </p:nvPr>
        </p:nvSpPr>
        <p:spPr>
          <a:xfrm>
            <a:off x="952500" y="254000"/>
            <a:ext cx="10888564" cy="829359"/>
          </a:xfrm>
          <a:prstGeom prst="rect">
            <a:avLst/>
          </a:prstGeom>
        </p:spPr>
        <p:txBody>
          <a:bodyPr/>
          <a:lstStyle>
            <a:lvl1pPr algn="l" defTabSz="315468">
              <a:defRPr sz="3240">
                <a:solidFill>
                  <a:srgbClr val="E62A59"/>
                </a:solidFill>
              </a:defRPr>
            </a:lvl1pPr>
          </a:lstStyle>
          <a:p>
            <a:pPr/>
            <a:r>
              <a:t>Operators - Filtering observables - distinctUntilChanged </a:t>
            </a:r>
          </a:p>
        </p:txBody>
      </p:sp>
      <p:sp>
        <p:nvSpPr>
          <p:cNvPr id="54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5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51" name="this operator will only emit a pulse if that pulse is different from the last pulse…"/>
          <p:cNvSpPr txBox="1"/>
          <p:nvPr/>
        </p:nvSpPr>
        <p:spPr>
          <a:xfrm>
            <a:off x="1178620" y="1434275"/>
            <a:ext cx="10693400" cy="118112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this operator will only emit a pulse if that pulse is different from the last pulse</a:t>
            </a:r>
          </a:p>
          <a:p>
            <a:pPr marL="647700" indent="-647700" algn="l">
              <a:lnSpc>
                <a:spcPct val="150000"/>
              </a:lnSpc>
              <a:buClr>
                <a:srgbClr val="E62A59"/>
              </a:buClr>
              <a:buSzPct val="145000"/>
              <a:buChar char="‣"/>
              <a:defRPr sz="2500"/>
            </a:pPr>
            <a:r>
              <a:t>EX: we can now try and solve autocomplete problem</a:t>
            </a:r>
          </a:p>
          <a:p>
            <a:pPr lvl="1" marL="1092200" indent="-647700" algn="l">
              <a:lnSpc>
                <a:spcPct val="150000"/>
              </a:lnSpc>
              <a:buClr>
                <a:srgbClr val="E62A59"/>
              </a:buClr>
              <a:buSzPct val="145000"/>
              <a:buChar char="•"/>
              <a:defRPr sz="2500"/>
            </a:pPr>
            <a:r>
              <a:t>Create an event emitter that will pulse n,e,r,d,e,e,z</a:t>
            </a:r>
          </a:p>
          <a:p>
            <a:pPr lvl="1" marL="1092200" indent="-647700" algn="l">
              <a:lnSpc>
                <a:spcPct val="150000"/>
              </a:lnSpc>
              <a:buClr>
                <a:srgbClr val="E62A59"/>
              </a:buClr>
              <a:buSzPct val="145000"/>
              <a:buChar char="•"/>
              <a:defRPr sz="2500"/>
            </a:pPr>
            <a:r>
              <a:t>add a delay with each pulse</a:t>
            </a:r>
          </a:p>
          <a:p>
            <a:pPr lvl="1" marL="1092200" indent="-647700" algn="l">
              <a:lnSpc>
                <a:spcPct val="150000"/>
              </a:lnSpc>
              <a:buClr>
                <a:srgbClr val="E62A59"/>
              </a:buClr>
              <a:buSzPct val="145000"/>
              <a:buChar char="•"/>
              <a:defRPr sz="2500"/>
            </a:pPr>
            <a:r>
              <a:t>add a debounceTime to grab the full word</a:t>
            </a:r>
          </a:p>
          <a:p>
            <a:pPr lvl="1" marL="1092200" indent="-647700" algn="l">
              <a:lnSpc>
                <a:spcPct val="150000"/>
              </a:lnSpc>
              <a:buClr>
                <a:srgbClr val="E62A59"/>
              </a:buClr>
              <a:buSzPct val="145000"/>
              <a:buChar char="•"/>
              <a:defRPr sz="2500"/>
            </a:pPr>
            <a:r>
              <a:t>add a distinctUntilChanged to ignore similar words that the user will print</a:t>
            </a:r>
          </a:p>
          <a:p>
            <a:pPr lvl="1" marL="1092200" indent="-647700" algn="l">
              <a:lnSpc>
                <a:spcPct val="150000"/>
              </a:lnSpc>
              <a:buClr>
                <a:srgbClr val="E62A59"/>
              </a:buClr>
              <a:buSzPct val="145000"/>
              <a:buChar char="•"/>
              <a:defRPr sz="2500"/>
            </a:pPr>
            <a:r>
              <a:t>from the search word send an ajax request to our todo server</a:t>
            </a:r>
          </a:p>
          <a:p>
            <a:pPr lvl="1" marL="1092200" indent="-647700" algn="l">
              <a:lnSpc>
                <a:spcPct val="150000"/>
              </a:lnSpc>
              <a:buClr>
                <a:srgbClr val="E62A59"/>
              </a:buClr>
              <a:buSzPct val="145000"/>
              <a:buChar char="•"/>
              <a:defRPr sz="2500"/>
            </a:pPr>
            <a:r>
              <a:t>print the results from the server</a:t>
            </a:r>
          </a:p>
          <a:p>
            <a:pPr lvl="1" marL="10922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3" name="Operators - Filtering observables - take"/>
          <p:cNvSpPr txBox="1"/>
          <p:nvPr>
            <p:ph type="title"/>
          </p:nvPr>
        </p:nvSpPr>
        <p:spPr>
          <a:xfrm>
            <a:off x="952500" y="254000"/>
            <a:ext cx="10888564" cy="829359"/>
          </a:xfrm>
          <a:prstGeom prst="rect">
            <a:avLst/>
          </a:prstGeom>
        </p:spPr>
        <p:txBody>
          <a:bodyPr/>
          <a:lstStyle>
            <a:lvl1pPr algn="l" defTabSz="455675">
              <a:defRPr sz="4680">
                <a:solidFill>
                  <a:srgbClr val="E62A59"/>
                </a:solidFill>
              </a:defRPr>
            </a:lvl1pPr>
          </a:lstStyle>
          <a:p>
            <a:pPr/>
            <a:r>
              <a:t>Operators - Filtering observables - take </a:t>
            </a:r>
          </a:p>
        </p:txBody>
      </p:sp>
      <p:sp>
        <p:nvSpPr>
          <p:cNvPr id="55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5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56" name="This operator get’s the number of pulses to grab from the original observable before closing…"/>
          <p:cNvSpPr txBox="1"/>
          <p:nvPr/>
        </p:nvSpPr>
        <p:spPr>
          <a:xfrm>
            <a:off x="1178620" y="1434275"/>
            <a:ext cx="10693400" cy="72761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This operator get’s the number of pulses to grab from the original observable before closing</a:t>
            </a:r>
          </a:p>
          <a:p>
            <a:pPr marL="647700" indent="-647700" algn="l">
              <a:lnSpc>
                <a:spcPct val="150000"/>
              </a:lnSpc>
              <a:buClr>
                <a:srgbClr val="E62A59"/>
              </a:buClr>
              <a:buSzPct val="145000"/>
              <a:buChar char="‣"/>
              <a:defRPr sz="2500"/>
            </a:pPr>
            <a:r>
              <a:t>EX: create an interval observable and take only the first 3 pulses.</a:t>
            </a: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Operators - Dealing with error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Operators - Dealing with errors</a:t>
            </a:r>
          </a:p>
        </p:txBody>
      </p:sp>
      <p:sp>
        <p:nvSpPr>
          <p:cNvPr id="55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6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61" name="The same rule of being specific with our errors apply to observables as well…"/>
          <p:cNvSpPr txBox="1"/>
          <p:nvPr/>
        </p:nvSpPr>
        <p:spPr>
          <a:xfrm>
            <a:off x="1178620" y="1434275"/>
            <a:ext cx="10693400" cy="1407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The same rule of being specific with our errors apply to observables as well</a:t>
            </a:r>
          </a:p>
          <a:p>
            <a:pPr marL="647700" indent="-647700" algn="l">
              <a:lnSpc>
                <a:spcPct val="150000"/>
              </a:lnSpc>
              <a:buClr>
                <a:srgbClr val="E62A59"/>
              </a:buClr>
              <a:buSzPct val="145000"/>
              <a:buChar char="‣"/>
              <a:defRPr sz="2500"/>
            </a:pPr>
            <a:r>
              <a:t>this means that if we have a long data stream transformation we should know exactly based on the Error where the fail was.</a:t>
            </a:r>
          </a:p>
          <a:p>
            <a:pPr marL="647700" indent="-647700" algn="l">
              <a:lnSpc>
                <a:spcPct val="150000"/>
              </a:lnSpc>
              <a:buClr>
                <a:srgbClr val="E62A59"/>
              </a:buClr>
              <a:buSzPct val="145000"/>
              <a:buChar char="‣"/>
              <a:defRPr sz="2500"/>
            </a:pPr>
            <a:r>
              <a:t>if a throw is place in an operator it will close the observable with an error an alert all error listeners</a:t>
            </a:r>
          </a:p>
          <a:p>
            <a:pPr marL="647700" indent="-647700" algn="l">
              <a:lnSpc>
                <a:spcPct val="150000"/>
              </a:lnSpc>
              <a:buClr>
                <a:srgbClr val="E62A59"/>
              </a:buClr>
              <a:buSzPct val="145000"/>
              <a:buChar char="‣"/>
              <a:defRPr sz="2500"/>
            </a:pPr>
            <a:r>
              <a:t>If an error was caused and there is no one that listens for the error that an exception will be raised and the script will exit with a non zero value</a:t>
            </a:r>
          </a:p>
          <a:p>
            <a:pPr lvl="1" marL="1092200" indent="-647700" algn="l">
              <a:lnSpc>
                <a:spcPct val="150000"/>
              </a:lnSpc>
              <a:buClr>
                <a:srgbClr val="E62A59"/>
              </a:buClr>
              <a:buSzPct val="145000"/>
              <a:buChar char="•"/>
              <a:defRPr sz="2500"/>
            </a:pPr>
            <a:r>
              <a:t>unlike promises where currently there is a warning about a promise error not dealt with (this is deprecated and will change in the near future to act like observables)</a:t>
            </a: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3" name="Operators - Dealing with errors - catchError"/>
          <p:cNvSpPr txBox="1"/>
          <p:nvPr>
            <p:ph type="title"/>
          </p:nvPr>
        </p:nvSpPr>
        <p:spPr>
          <a:xfrm>
            <a:off x="952500" y="254000"/>
            <a:ext cx="10888564" cy="829359"/>
          </a:xfrm>
          <a:prstGeom prst="rect">
            <a:avLst/>
          </a:prstGeom>
        </p:spPr>
        <p:txBody>
          <a:bodyPr/>
          <a:lstStyle>
            <a:lvl1pPr algn="l" defTabSz="408940">
              <a:defRPr sz="4200">
                <a:solidFill>
                  <a:srgbClr val="E62A59"/>
                </a:solidFill>
              </a:defRPr>
            </a:lvl1pPr>
          </a:lstStyle>
          <a:p>
            <a:pPr/>
            <a:r>
              <a:t>Operators - Dealing with errors - catchError</a:t>
            </a:r>
          </a:p>
        </p:txBody>
      </p:sp>
      <p:sp>
        <p:nvSpPr>
          <p:cNvPr id="56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6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66" name="When an error happens you have to decide if you want to just pass the dealing of this error to the subscribers in this case you do nothing, or catch the error yourself…"/>
          <p:cNvSpPr txBox="1"/>
          <p:nvPr/>
        </p:nvSpPr>
        <p:spPr>
          <a:xfrm>
            <a:off x="1178620" y="1434275"/>
            <a:ext cx="10693400" cy="135119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When an error happens you have to decide if you want to just pass the dealing of this error to the subscribers in this case you do nothing, or catch the error yourself</a:t>
            </a:r>
          </a:p>
          <a:p>
            <a:pPr marL="647700" indent="-647700" algn="l">
              <a:lnSpc>
                <a:spcPct val="150000"/>
              </a:lnSpc>
              <a:buClr>
                <a:srgbClr val="E62A59"/>
              </a:buClr>
              <a:buSzPct val="145000"/>
              <a:buChar char="‣"/>
              <a:defRPr sz="2500"/>
            </a:pPr>
            <a:r>
              <a:t>when catching the error yourself you need to decide if you want to recover from the error, or maybe throw again with a clearer exception</a:t>
            </a:r>
          </a:p>
          <a:p>
            <a:pPr marL="647700" indent="-647700" algn="l">
              <a:lnSpc>
                <a:spcPct val="150000"/>
              </a:lnSpc>
              <a:buClr>
                <a:srgbClr val="E62A59"/>
              </a:buClr>
              <a:buSzPct val="145000"/>
              <a:buChar char="‣"/>
              <a:defRPr sz="2500"/>
            </a:pPr>
            <a:r>
              <a:t>catchError will get an error in the observable or operator chain</a:t>
            </a:r>
          </a:p>
          <a:p>
            <a:pPr marL="647700" indent="-647700" algn="l">
              <a:lnSpc>
                <a:spcPct val="150000"/>
              </a:lnSpc>
              <a:buClr>
                <a:srgbClr val="E62A59"/>
              </a:buClr>
              <a:buSzPct val="145000"/>
              <a:buChar char="‣"/>
              <a:defRPr sz="2500"/>
            </a:pPr>
            <a:r>
              <a:t>the catchError will be called with a function that will be called with the exception that happened</a:t>
            </a:r>
          </a:p>
          <a:p>
            <a:pPr marL="647700" indent="-647700" algn="l">
              <a:lnSpc>
                <a:spcPct val="150000"/>
              </a:lnSpc>
              <a:buClr>
                <a:srgbClr val="E62A59"/>
              </a:buClr>
              <a:buSzPct val="145000"/>
              <a:buChar char="‣"/>
              <a:defRPr sz="2500"/>
            </a:pPr>
            <a:r>
              <a:t>you need to decide if to return observable (usually with the of operator) or to throw again</a:t>
            </a: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lvl="1" marL="10922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lvl="2" marL="1536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tate of a promise"/>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State of a promise</a:t>
            </a:r>
          </a:p>
        </p:txBody>
      </p:sp>
      <p:sp>
        <p:nvSpPr>
          <p:cNvPr id="149" name="An instance of the promise class can be in one of the following states…"/>
          <p:cNvSpPr txBox="1"/>
          <p:nvPr/>
        </p:nvSpPr>
        <p:spPr>
          <a:xfrm>
            <a:off x="1178620" y="1485075"/>
            <a:ext cx="10693400" cy="146313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An instance of the promise class can be in one of the following states</a:t>
            </a:r>
          </a:p>
          <a:p>
            <a:pPr lvl="1" marL="1092200" indent="-647700" algn="l">
              <a:lnSpc>
                <a:spcPct val="150000"/>
              </a:lnSpc>
              <a:buClr>
                <a:srgbClr val="E62A59"/>
              </a:buClr>
              <a:buSzPct val="145000"/>
              <a:buChar char="•"/>
              <a:defRPr sz="2500"/>
            </a:pPr>
            <a:r>
              <a:t>Pending - the async code did not return</a:t>
            </a:r>
          </a:p>
          <a:p>
            <a:pPr lvl="1" marL="1092200" indent="-647700" algn="l">
              <a:lnSpc>
                <a:spcPct val="150000"/>
              </a:lnSpc>
              <a:buClr>
                <a:srgbClr val="E62A59"/>
              </a:buClr>
              <a:buSzPct val="145000"/>
              <a:buChar char="•"/>
              <a:defRPr sz="2500"/>
            </a:pPr>
            <a:r>
              <a:t>Resolved - The async code returned - success</a:t>
            </a:r>
          </a:p>
          <a:p>
            <a:pPr lvl="1" marL="1092200" indent="-647700" algn="l">
              <a:lnSpc>
                <a:spcPct val="150000"/>
              </a:lnSpc>
              <a:buClr>
                <a:srgbClr val="E62A59"/>
              </a:buClr>
              <a:buSzPct val="145000"/>
              <a:buChar char="•"/>
              <a:defRPr sz="2500"/>
            </a:pPr>
            <a:r>
              <a:t>Rejected - The async code returned - fail</a:t>
            </a:r>
          </a:p>
          <a:p>
            <a:pPr marL="647700" indent="-647700" algn="l">
              <a:lnSpc>
                <a:spcPct val="150000"/>
              </a:lnSpc>
              <a:buClr>
                <a:srgbClr val="E62A59"/>
              </a:buClr>
              <a:buSzPct val="145000"/>
              <a:buChar char="‣"/>
              <a:defRPr sz="2500"/>
            </a:pPr>
            <a:r>
              <a:t>When creating the promise we are passing the constructor a function that wraps our async code</a:t>
            </a:r>
          </a:p>
          <a:p>
            <a:pPr marL="647700" indent="-647700" algn="l">
              <a:lnSpc>
                <a:spcPct val="150000"/>
              </a:lnSpc>
              <a:buClr>
                <a:srgbClr val="E62A59"/>
              </a:buClr>
              <a:buSzPct val="145000"/>
              <a:buChar char="‣"/>
              <a:defRPr sz="2500"/>
            </a:pPr>
            <a:r>
              <a:t>That function is called with 2 arguments of type methods: resolve, reject</a:t>
            </a:r>
          </a:p>
          <a:p>
            <a:pPr marL="647700" indent="-647700" algn="l">
              <a:lnSpc>
                <a:spcPct val="150000"/>
              </a:lnSpc>
              <a:buClr>
                <a:srgbClr val="E62A59"/>
              </a:buClr>
              <a:buSzPct val="145000"/>
              <a:buChar char="‣"/>
              <a:defRPr sz="2500"/>
            </a:pPr>
            <a:r>
              <a:t>Calling the resolve will transfer the promise to the Resolved state</a:t>
            </a:r>
          </a:p>
          <a:p>
            <a:pPr marL="647700" indent="-647700" algn="l">
              <a:lnSpc>
                <a:spcPct val="150000"/>
              </a:lnSpc>
              <a:buClr>
                <a:srgbClr val="E62A59"/>
              </a:buClr>
              <a:buSzPct val="145000"/>
              <a:buChar char="‣"/>
              <a:defRPr sz="2500"/>
            </a:pPr>
            <a:r>
              <a:t>Calling the reject will pass the promise to the Rejected state</a:t>
            </a:r>
          </a:p>
          <a:p>
            <a:pPr marL="647700" indent="-647700" algn="l">
              <a:lnSpc>
                <a:spcPct val="150000"/>
              </a:lnSpc>
              <a:buClr>
                <a:srgbClr val="E62A59"/>
              </a:buClr>
              <a:buSzPct val="145000"/>
              <a:buChar char="‣"/>
              <a:defRPr sz="2500"/>
            </a:pPr>
            <a:r>
              <a:t>We can pass a data argument that will be passed to the listeners</a:t>
            </a:r>
          </a:p>
          <a:p>
            <a:pPr marL="647700" indent="-647700" algn="l">
              <a:lnSpc>
                <a:spcPct val="150000"/>
              </a:lnSpc>
              <a:buClr>
                <a:srgbClr val="E62A59"/>
              </a:buClr>
              <a:buSzPct val="145000"/>
              <a:buChar char="‣"/>
              <a:defRPr sz="2500"/>
            </a:pPr>
            <a:r>
              <a:t>We can call resolve / reject and pass data once</a:t>
            </a: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solidFill>
                  <a:srgbClr val="E62A59"/>
                </a:solidFill>
              </a:defRPr>
            </a:pPr>
          </a:p>
          <a:p>
            <a:pPr marL="647700" indent="-647700" algn="l">
              <a:lnSpc>
                <a:spcPct val="150000"/>
              </a:lnSpc>
              <a:buClr>
                <a:srgbClr val="E62A59"/>
              </a:buClr>
              <a:buSzPct val="145000"/>
              <a:buChar char="‣"/>
              <a:defRPr sz="2500"/>
            </a:pPr>
          </a:p>
          <a:p>
            <a:pPr algn="l" defTabSz="457200">
              <a:lnSpc>
                <a:spcPct val="150000"/>
              </a:lnSpc>
              <a:defRPr b="0" sz="25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marL="647700" indent="-647700" algn="l">
              <a:lnSpc>
                <a:spcPct val="150000"/>
              </a:lnSpc>
              <a:buClr>
                <a:srgbClr val="E62A59"/>
              </a:buClr>
              <a:buSzPct val="145000"/>
              <a:buChar char="‣"/>
              <a:defRPr sz="2500"/>
            </a:pPr>
          </a:p>
          <a:p>
            <a:pPr algn="l">
              <a:lnSpc>
                <a:spcPct val="150000"/>
              </a:lnSpc>
              <a:defRPr sz="2500"/>
            </a:pPr>
          </a:p>
          <a:p>
            <a:pPr algn="l">
              <a:lnSpc>
                <a:spcPct val="150000"/>
              </a:lnSpc>
              <a:defRPr sz="2500"/>
            </a:pPr>
          </a:p>
        </p:txBody>
      </p:sp>
      <p:sp>
        <p:nvSpPr>
          <p:cNvPr id="15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5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8" name="From promise to Observable and vice versa"/>
          <p:cNvSpPr txBox="1"/>
          <p:nvPr>
            <p:ph type="title"/>
          </p:nvPr>
        </p:nvSpPr>
        <p:spPr>
          <a:xfrm>
            <a:off x="952500" y="254000"/>
            <a:ext cx="10888564" cy="829359"/>
          </a:xfrm>
          <a:prstGeom prst="rect">
            <a:avLst/>
          </a:prstGeom>
        </p:spPr>
        <p:txBody>
          <a:bodyPr/>
          <a:lstStyle>
            <a:lvl1pPr algn="l" defTabSz="408940">
              <a:defRPr sz="4200">
                <a:solidFill>
                  <a:srgbClr val="E62A59"/>
                </a:solidFill>
              </a:defRPr>
            </a:lvl1pPr>
          </a:lstStyle>
          <a:p>
            <a:pPr/>
            <a:r>
              <a:t>From promise to Observable and vice versa</a:t>
            </a:r>
          </a:p>
        </p:txBody>
      </p:sp>
      <p:sp>
        <p:nvSpPr>
          <p:cNvPr id="569"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70"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71" name="We saw that we can easily convert a promise to and observable using what operator?…"/>
          <p:cNvSpPr txBox="1"/>
          <p:nvPr/>
        </p:nvSpPr>
        <p:spPr>
          <a:xfrm>
            <a:off x="1178620" y="1434275"/>
            <a:ext cx="10693400" cy="142069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We saw that we can easily convert a promise to and observable using what operator? </a:t>
            </a:r>
          </a:p>
          <a:p>
            <a:pPr marL="647700" indent="-647700" algn="l">
              <a:lnSpc>
                <a:spcPct val="150000"/>
              </a:lnSpc>
              <a:buClr>
                <a:srgbClr val="E62A59"/>
              </a:buClr>
              <a:buSzPct val="145000"/>
              <a:buChar char="‣"/>
              <a:defRPr sz="2300"/>
            </a:pPr>
            <a:r>
              <a:t>We can also convert an Observable to Promise using the method toPromise of the Observable class</a:t>
            </a:r>
          </a:p>
          <a:p>
            <a:pPr marL="647700" indent="-647700" algn="l">
              <a:lnSpc>
                <a:spcPct val="150000"/>
              </a:lnSpc>
              <a:buClr>
                <a:srgbClr val="E62A59"/>
              </a:buClr>
              <a:buSzPct val="145000"/>
              <a:buChar char="‣"/>
              <a:defRPr sz="2300"/>
            </a:pPr>
            <a:r>
              <a:t>Few things to note when converting an Observable to Promise</a:t>
            </a:r>
          </a:p>
          <a:p>
            <a:pPr lvl="1" marL="1092200" indent="-647700" algn="l">
              <a:lnSpc>
                <a:spcPct val="150000"/>
              </a:lnSpc>
              <a:buClr>
                <a:srgbClr val="E62A59"/>
              </a:buClr>
              <a:buSzPct val="145000"/>
              <a:buChar char="•"/>
              <a:defRPr sz="2300"/>
            </a:pPr>
            <a:r>
              <a:t>Observable the is not completed either by error or complete will result in a promise the is left in the pending state</a:t>
            </a:r>
          </a:p>
          <a:p>
            <a:pPr lvl="1" marL="1092200" indent="-647700" algn="l">
              <a:lnSpc>
                <a:spcPct val="150000"/>
              </a:lnSpc>
              <a:buClr>
                <a:srgbClr val="E62A59"/>
              </a:buClr>
              <a:buSzPct val="145000"/>
              <a:buChar char="•"/>
              <a:defRPr sz="2300"/>
            </a:pPr>
            <a:r>
              <a:t>The promise will grab the last pulse before the complete or if there is an error will ignore all the pulses and just be a rejected promise</a:t>
            </a:r>
          </a:p>
          <a:p>
            <a:pPr lvl="1" marL="1092200" indent="-647700" algn="l">
              <a:lnSpc>
                <a:spcPct val="150000"/>
              </a:lnSpc>
              <a:buClr>
                <a:srgbClr val="E62A59"/>
              </a:buClr>
              <a:buSzPct val="145000"/>
              <a:buChar char="•"/>
              <a:defRPr sz="2300"/>
            </a:pPr>
            <a:r>
              <a:t>It’s best to use the take operator before converting to promise</a:t>
            </a:r>
          </a:p>
          <a:p>
            <a:pPr marL="647700" indent="-647700" algn="l">
              <a:lnSpc>
                <a:spcPct val="150000"/>
              </a:lnSpc>
              <a:buClr>
                <a:srgbClr val="E62A59"/>
              </a:buClr>
              <a:buSzPct val="145000"/>
              <a:buChar char="‣"/>
              <a:defRPr sz="2300"/>
            </a:pPr>
            <a:r>
              <a:t>With promises we can use the async await syntax and with observables we can’t</a:t>
            </a: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2" marL="1536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3" name="Summary"/>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Summary</a:t>
            </a:r>
          </a:p>
        </p:txBody>
      </p:sp>
      <p:sp>
        <p:nvSpPr>
          <p:cNvPr id="57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7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576" name="We have quite the toolset for dealing with async js…"/>
          <p:cNvSpPr txBox="1"/>
          <p:nvPr/>
        </p:nvSpPr>
        <p:spPr>
          <a:xfrm>
            <a:off x="1178620" y="1434275"/>
            <a:ext cx="10693400" cy="136778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We have quite the toolset for dealing with async js</a:t>
            </a:r>
          </a:p>
          <a:p>
            <a:pPr marL="647700" indent="-647700" algn="l">
              <a:lnSpc>
                <a:spcPct val="150000"/>
              </a:lnSpc>
              <a:buClr>
                <a:srgbClr val="E62A59"/>
              </a:buClr>
              <a:buSzPct val="145000"/>
              <a:buChar char="‣"/>
              <a:defRPr sz="2300"/>
            </a:pPr>
            <a:r>
              <a:t>First we need to decide if we want to use Promise or Observable</a:t>
            </a:r>
          </a:p>
          <a:p>
            <a:pPr marL="647700" indent="-647700" algn="l">
              <a:lnSpc>
                <a:spcPct val="150000"/>
              </a:lnSpc>
              <a:buClr>
                <a:srgbClr val="E62A59"/>
              </a:buClr>
              <a:buSzPct val="145000"/>
              <a:buChar char="‣"/>
              <a:defRPr sz="2300"/>
            </a:pPr>
            <a:r>
              <a:t>If we don’t require the power of operators and our data stream is made from a single pulse and closes it’s best to use Promise</a:t>
            </a:r>
          </a:p>
          <a:p>
            <a:pPr lvl="1" marL="1092200" indent="-647700" algn="l">
              <a:lnSpc>
                <a:spcPct val="150000"/>
              </a:lnSpc>
              <a:buClr>
                <a:srgbClr val="E62A59"/>
              </a:buClr>
              <a:buSzPct val="145000"/>
              <a:buChar char="•"/>
              <a:defRPr sz="2300"/>
            </a:pPr>
            <a:r>
              <a:t>you can use async await synatx</a:t>
            </a:r>
          </a:p>
          <a:p>
            <a:pPr lvl="1" marL="1092200" indent="-647700" algn="l">
              <a:lnSpc>
                <a:spcPct val="150000"/>
              </a:lnSpc>
              <a:buClr>
                <a:srgbClr val="E62A59"/>
              </a:buClr>
              <a:buSzPct val="145000"/>
              <a:buChar char="•"/>
              <a:defRPr sz="2300"/>
            </a:pPr>
            <a:r>
              <a:t>you better communicate the data stream structure which other programmers will know and understand if they need to free the memory or not</a:t>
            </a:r>
          </a:p>
          <a:p>
            <a:pPr marL="647700" indent="-647700" algn="l">
              <a:lnSpc>
                <a:spcPct val="150000"/>
              </a:lnSpc>
              <a:buClr>
                <a:srgbClr val="E62A59"/>
              </a:buClr>
              <a:buSzPct val="145000"/>
              <a:buChar char="‣"/>
              <a:defRPr sz="2300"/>
            </a:pPr>
            <a:r>
              <a:t>Otherwise we will use Observables and choose the right operator based on the steps we want to change the data stream and the operators categories.</a:t>
            </a: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2" marL="1536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State of a promise"/>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State of a promise</a:t>
            </a:r>
          </a:p>
        </p:txBody>
      </p:sp>
      <p:sp>
        <p:nvSpPr>
          <p:cNvPr id="15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5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56" name="Async not returned"/>
          <p:cNvSpPr/>
          <p:nvPr/>
        </p:nvSpPr>
        <p:spPr>
          <a:xfrm>
            <a:off x="1219200" y="2171700"/>
            <a:ext cx="3530501" cy="5930988"/>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lstStyle>
            <a:lvl1pPr>
              <a:defRPr b="0" sz="2200">
                <a:solidFill>
                  <a:srgbClr val="000000"/>
                </a:solidFill>
                <a:latin typeface="+mn-lt"/>
                <a:ea typeface="+mn-ea"/>
                <a:cs typeface="+mn-cs"/>
                <a:sym typeface="Helvetica Neue Medium"/>
              </a:defRPr>
            </a:lvl1pPr>
          </a:lstStyle>
          <a:p>
            <a:pPr/>
            <a:r>
              <a:t>Async not returned</a:t>
            </a:r>
          </a:p>
        </p:txBody>
      </p:sp>
      <p:sp>
        <p:nvSpPr>
          <p:cNvPr id="157" name="Pending"/>
          <p:cNvSpPr/>
          <p:nvPr/>
        </p:nvSpPr>
        <p:spPr>
          <a:xfrm>
            <a:off x="1515491" y="4112462"/>
            <a:ext cx="2937918" cy="2049463"/>
          </a:xfrm>
          <a:prstGeom prst="ellipse">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Pending</a:t>
            </a:r>
          </a:p>
        </p:txBody>
      </p:sp>
      <p:sp>
        <p:nvSpPr>
          <p:cNvPr id="158" name="Async returned"/>
          <p:cNvSpPr/>
          <p:nvPr/>
        </p:nvSpPr>
        <p:spPr>
          <a:xfrm>
            <a:off x="8102600" y="2171700"/>
            <a:ext cx="3530501" cy="5930988"/>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lstStyle>
            <a:lvl1pPr>
              <a:defRPr b="0" sz="2200">
                <a:solidFill>
                  <a:srgbClr val="000000"/>
                </a:solidFill>
                <a:latin typeface="+mn-lt"/>
                <a:ea typeface="+mn-ea"/>
                <a:cs typeface="+mn-cs"/>
                <a:sym typeface="Helvetica Neue Medium"/>
              </a:defRPr>
            </a:lvl1pPr>
          </a:lstStyle>
          <a:p>
            <a:pPr/>
            <a:r>
              <a:t>Async returned</a:t>
            </a:r>
          </a:p>
        </p:txBody>
      </p:sp>
      <p:sp>
        <p:nvSpPr>
          <p:cNvPr id="159" name="Rejected"/>
          <p:cNvSpPr/>
          <p:nvPr/>
        </p:nvSpPr>
        <p:spPr>
          <a:xfrm>
            <a:off x="8398891" y="5877762"/>
            <a:ext cx="2937918" cy="2049463"/>
          </a:xfrm>
          <a:prstGeom prst="ellipse">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Rejected</a:t>
            </a:r>
          </a:p>
        </p:txBody>
      </p:sp>
      <p:sp>
        <p:nvSpPr>
          <p:cNvPr id="160" name="Resolved"/>
          <p:cNvSpPr/>
          <p:nvPr/>
        </p:nvSpPr>
        <p:spPr>
          <a:xfrm>
            <a:off x="8398891" y="3159962"/>
            <a:ext cx="2937918" cy="2049463"/>
          </a:xfrm>
          <a:prstGeom prst="ellipse">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Resolved</a:t>
            </a:r>
          </a:p>
        </p:txBody>
      </p:sp>
      <p:sp>
        <p:nvSpPr>
          <p:cNvPr id="161" name="Line"/>
          <p:cNvSpPr/>
          <p:nvPr/>
        </p:nvSpPr>
        <p:spPr>
          <a:xfrm flipV="1">
            <a:off x="4495799" y="4348043"/>
            <a:ext cx="3804746" cy="784193"/>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162" name="Line"/>
          <p:cNvSpPr/>
          <p:nvPr/>
        </p:nvSpPr>
        <p:spPr>
          <a:xfrm>
            <a:off x="4495691" y="5280223"/>
            <a:ext cx="3806878" cy="1489903"/>
          </a:xfrm>
          <a:prstGeom prst="line">
            <a:avLst/>
          </a:prstGeom>
          <a:ln w="254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163" name="resolve(data)"/>
          <p:cNvSpPr txBox="1"/>
          <p:nvPr/>
        </p:nvSpPr>
        <p:spPr>
          <a:xfrm>
            <a:off x="5283899" y="3954164"/>
            <a:ext cx="198821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resolve(data)</a:t>
            </a:r>
          </a:p>
        </p:txBody>
      </p:sp>
      <p:sp>
        <p:nvSpPr>
          <p:cNvPr id="164" name="reject(new Error())"/>
          <p:cNvSpPr txBox="1"/>
          <p:nvPr/>
        </p:nvSpPr>
        <p:spPr>
          <a:xfrm>
            <a:off x="5032954" y="6572596"/>
            <a:ext cx="272765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reject(new Error())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Promise timeline"/>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Promise timeline</a:t>
            </a:r>
          </a:p>
        </p:txBody>
      </p:sp>
      <p:sp>
        <p:nvSpPr>
          <p:cNvPr id="167"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68"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69" name="time"/>
          <p:cNvSpPr/>
          <p:nvPr/>
        </p:nvSpPr>
        <p:spPr>
          <a:xfrm>
            <a:off x="774700" y="1739900"/>
            <a:ext cx="11855252" cy="1699072"/>
          </a:xfrm>
          <a:prstGeom prst="rightArrow">
            <a:avLst>
              <a:gd name="adj1" fmla="val 26311"/>
              <a:gd name="adj2" fmla="val 53456"/>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1" indent="0" algn="l">
              <a:defRPr b="0" sz="2200">
                <a:latin typeface="+mn-lt"/>
                <a:ea typeface="+mn-ea"/>
                <a:cs typeface="+mn-cs"/>
                <a:sym typeface="Helvetica Neue Medium"/>
              </a:defRPr>
            </a:pPr>
            <a:r>
              <a:t>time</a:t>
            </a:r>
          </a:p>
        </p:txBody>
      </p:sp>
      <p:sp>
        <p:nvSpPr>
          <p:cNvPr id="170" name="Circle"/>
          <p:cNvSpPr/>
          <p:nvPr/>
        </p:nvSpPr>
        <p:spPr>
          <a:xfrm>
            <a:off x="5867400" y="1954435"/>
            <a:ext cx="1270000" cy="1270001"/>
          </a:xfrm>
          <a:prstGeom prst="ellipse">
            <a:avLst/>
          </a:pr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1" name="Line"/>
          <p:cNvSpPr/>
          <p:nvPr/>
        </p:nvSpPr>
        <p:spPr>
          <a:xfrm>
            <a:off x="832243" y="3198554"/>
            <a:ext cx="5201299" cy="1"/>
          </a:xfrm>
          <a:prstGeom prst="line">
            <a:avLst/>
          </a:prstGeom>
          <a:ln w="25400">
            <a:solidFill>
              <a:srgbClr val="FFFFFF"/>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172" name="Pending"/>
          <p:cNvSpPr txBox="1"/>
          <p:nvPr/>
        </p:nvSpPr>
        <p:spPr>
          <a:xfrm>
            <a:off x="2433523" y="3414370"/>
            <a:ext cx="130515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Pending</a:t>
            </a:r>
          </a:p>
        </p:txBody>
      </p:sp>
      <p:sp>
        <p:nvSpPr>
          <p:cNvPr id="173" name="Line"/>
          <p:cNvSpPr/>
          <p:nvPr/>
        </p:nvSpPr>
        <p:spPr>
          <a:xfrm>
            <a:off x="7044825" y="3211254"/>
            <a:ext cx="4555237" cy="1"/>
          </a:xfrm>
          <a:prstGeom prst="line">
            <a:avLst/>
          </a:prstGeom>
          <a:ln w="25400">
            <a:solidFill>
              <a:srgbClr val="FFFFFF"/>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174" name="Resolved/Rejected"/>
          <p:cNvSpPr txBox="1"/>
          <p:nvPr/>
        </p:nvSpPr>
        <p:spPr>
          <a:xfrm>
            <a:off x="7888054" y="3414370"/>
            <a:ext cx="286877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Resolved/Rejected</a:t>
            </a:r>
          </a:p>
        </p:txBody>
      </p:sp>
      <p:sp>
        <p:nvSpPr>
          <p:cNvPr id="175" name="const myStringPromise = new Promise(function(resolve, reject) {…"/>
          <p:cNvSpPr txBox="1"/>
          <p:nvPr/>
        </p:nvSpPr>
        <p:spPr>
          <a:xfrm>
            <a:off x="721156" y="4795420"/>
            <a:ext cx="9530488" cy="30391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const myStringPromise = new Promise(function(resolve, reject) {</a:t>
            </a:r>
          </a:p>
          <a:p>
            <a:pPr algn="l"/>
            <a:r>
              <a:t>    …</a:t>
            </a:r>
          </a:p>
          <a:p>
            <a:pPr algn="l"/>
            <a:r>
              <a:t>    if (isShouldResolve) {</a:t>
            </a:r>
          </a:p>
          <a:p>
            <a:pPr algn="l"/>
            <a:r>
              <a:t>        resolve(‘Some message’)</a:t>
            </a:r>
          </a:p>
          <a:p>
            <a:pPr algn="l"/>
            <a:r>
              <a:t>    } else {</a:t>
            </a:r>
          </a:p>
          <a:p>
            <a:pPr algn="l"/>
            <a:r>
              <a:t>        reject(new Error(‘some error’))</a:t>
            </a:r>
          </a:p>
          <a:p>
            <a:pPr algn="l"/>
            <a:r>
              <a:t>    }</a:t>
            </a:r>
          </a:p>
          <a:p>
            <a:pPr algn="l"/>
            <a:r>
              <a:t>})</a:t>
            </a:r>
          </a:p>
        </p:txBody>
      </p:sp>
      <p:sp>
        <p:nvSpPr>
          <p:cNvPr id="176" name="Arrow"/>
          <p:cNvSpPr/>
          <p:nvPr/>
        </p:nvSpPr>
        <p:spPr>
          <a:xfrm>
            <a:off x="6108700" y="6223000"/>
            <a:ext cx="1712814" cy="1270000"/>
          </a:xfrm>
          <a:prstGeom prst="rightArrow">
            <a:avLst>
              <a:gd name="adj1" fmla="val 32000"/>
              <a:gd name="adj2" fmla="val 64000"/>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7" name="myStringPromise : Promise&lt;string&gt;"/>
          <p:cNvSpPr txBox="1"/>
          <p:nvPr/>
        </p:nvSpPr>
        <p:spPr>
          <a:xfrm>
            <a:off x="8064500" y="6645968"/>
            <a:ext cx="4621264" cy="4240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100"/>
            </a:lvl1pPr>
          </a:lstStyle>
          <a:p>
            <a:pPr/>
            <a:r>
              <a:t>myStringPromise : Promise&lt;string&gt;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