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re Modules &amp; global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2A59"/>
                </a:solidFill>
              </a:defRPr>
            </a:lvl1pPr>
          </a:lstStyle>
          <a:p>
            <a:pPr/>
            <a:r>
              <a:t>Core Modules &amp; globals</a:t>
            </a:r>
          </a:p>
        </p:txBody>
      </p:sp>
      <p:sp>
        <p:nvSpPr>
          <p:cNvPr id="120" name="Node built in core modules and globa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built in core modules and global</a:t>
            </a:r>
          </a:p>
        </p:txBody>
      </p:sp>
      <p:sp>
        <p:nvSpPr>
          <p:cNvPr id="121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roces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16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66" name="When running a js script with node we are actually running the script with a node process…"/>
          <p:cNvSpPr txBox="1"/>
          <p:nvPr/>
        </p:nvSpPr>
        <p:spPr>
          <a:xfrm>
            <a:off x="1178620" y="16120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running a js script with node we are actually running the script with a node process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process global provide information and control over the current node process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process extends EventEmitter and emits events regarding errors or warnings that are uncaught and bubble all the way up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can spawn another process from within a running script and we can communicate with messages between the process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process.env will contain the environment variables</a:t>
            </a: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ocess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process - ex</a:t>
            </a:r>
          </a:p>
        </p:txBody>
      </p:sp>
      <p:sp>
        <p:nvSpPr>
          <p:cNvPr id="16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71" name="Write a script that will print an environment variable called foo…"/>
          <p:cNvSpPr txBox="1"/>
          <p:nvPr/>
        </p:nvSpPr>
        <p:spPr>
          <a:xfrm>
            <a:off x="1178620" y="1612075"/>
            <a:ext cx="10693400" cy="796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Write a script that will print an environment variable called foo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Try to run that script with environment variable set foo=bar</a:t>
            </a: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ile System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File System - EX </a:t>
            </a:r>
          </a:p>
        </p:txBody>
      </p:sp>
      <p:sp>
        <p:nvSpPr>
          <p:cNvPr id="17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76" name="There is a builtin module called fs that contains methods to deal with the file system…"/>
          <p:cNvSpPr txBox="1"/>
          <p:nvPr/>
        </p:nvSpPr>
        <p:spPr>
          <a:xfrm>
            <a:off x="1178620" y="1612075"/>
            <a:ext cx="10693400" cy="1045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There is a builtin module called fs that contains methods to deal with the file system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Create a text file containing hello world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Create a JS script that reads this file and prints the file content to the console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le System - Error first callback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File System - Error first callback</a:t>
            </a:r>
          </a:p>
        </p:txBody>
      </p:sp>
      <p:sp>
        <p:nvSpPr>
          <p:cNvPr id="17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81" name="The async pattern used in the file system module is a common pattern in async code with node, and understanding the pattern means easily understand how to use the majority of the async api’s…"/>
          <p:cNvSpPr txBox="1"/>
          <p:nvPr/>
        </p:nvSpPr>
        <p:spPr>
          <a:xfrm>
            <a:off x="1178620" y="16120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async pattern used in the file system module is a common pattern in async code with node, and understanding the pattern means easily understand how to use the majority of the async api’s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It is common for async methods to get a callback as the last argument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This callback will be with Error instance (or a class that extends the Error) as first argument (this will be equal to null if there was no error)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rest of the arguments are the result of the async method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ile System - Error first callback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File System - Error first callback - EX</a:t>
            </a:r>
          </a:p>
        </p:txBody>
      </p:sp>
      <p:sp>
        <p:nvSpPr>
          <p:cNvPr id="18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86" name="Try and read a file that does not exist…"/>
          <p:cNvSpPr txBox="1"/>
          <p:nvPr/>
        </p:nvSpPr>
        <p:spPr>
          <a:xfrm>
            <a:off x="1178620" y="1612075"/>
            <a:ext cx="10693400" cy="983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Try and read a file that does not exist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Notice that the first argument of the error is filled with the error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How can we pass the error to the outside? can we wrap it with a try and catch and simply throw the error?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ile System - Student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File System - Student EX </a:t>
            </a:r>
          </a:p>
        </p:txBody>
      </p:sp>
      <p:sp>
        <p:nvSpPr>
          <p:cNvPr id="18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91" name="Use the fs module to do the following…"/>
          <p:cNvSpPr txBox="1"/>
          <p:nvPr/>
        </p:nvSpPr>
        <p:spPr>
          <a:xfrm>
            <a:off x="1178620" y="1612075"/>
            <a:ext cx="10693400" cy="983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Use the fs module to do the following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Create a file with an hello world message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Read from that file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Update that file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Read the update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Delete the file</a:t>
            </a: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rror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Errors</a:t>
            </a:r>
          </a:p>
        </p:txBody>
      </p:sp>
      <p:sp>
        <p:nvSpPr>
          <p:cNvPr id="19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96" name="Dealing with errors is an important part of writing code that is often neglected…"/>
          <p:cNvSpPr txBox="1"/>
          <p:nvPr/>
        </p:nvSpPr>
        <p:spPr>
          <a:xfrm>
            <a:off x="1178620" y="1612075"/>
            <a:ext cx="10693400" cy="920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Dealing with errors is an important part of writing code that is often neglected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go over the best practices when dealing with errors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first building block for dealing with errors is the base Error class</a:t>
            </a: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Errors - base Error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Errors - base Error</a:t>
            </a:r>
          </a:p>
        </p:txBody>
      </p:sp>
      <p:sp>
        <p:nvSpPr>
          <p:cNvPr id="19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01" name="generic JavaScript Error class…"/>
          <p:cNvSpPr txBox="1"/>
          <p:nvPr/>
        </p:nvSpPr>
        <p:spPr>
          <a:xfrm>
            <a:off x="1178620" y="1612075"/>
            <a:ext cx="10693400" cy="1232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generic JavaScript Error class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All throw errors will either be the Error class or a class that inherits from the Error class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base class contains the stack trace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class also contain a message property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class contains a code property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Contains name property that can help you differentiate  between different error types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Error constructor gets a string message describing the error</a:t>
            </a: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rrors - builtin Error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Errors - builtin Errors</a:t>
            </a:r>
          </a:p>
        </p:txBody>
      </p:sp>
      <p:sp>
        <p:nvSpPr>
          <p:cNvPr id="20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06" name="RangeError…"/>
          <p:cNvSpPr txBox="1"/>
          <p:nvPr/>
        </p:nvSpPr>
        <p:spPr>
          <a:xfrm>
            <a:off x="1178620" y="1612075"/>
            <a:ext cx="10693400" cy="1045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RangeError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ReferenceError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SyntaxError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TypeError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EvalError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URIError</a:t>
            </a:r>
          </a:p>
          <a:p>
            <a:pPr algn="l">
              <a:lnSpc>
                <a:spcPct val="150000"/>
              </a:lnSpc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rrors - custom Error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Errors - custom Error - EX</a:t>
            </a:r>
          </a:p>
        </p:txBody>
      </p:sp>
      <p:sp>
        <p:nvSpPr>
          <p:cNvPr id="20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11" name="You can’t always classify your Error to one of the builtins mentioned before…"/>
          <p:cNvSpPr txBox="1"/>
          <p:nvPr/>
        </p:nvSpPr>
        <p:spPr>
          <a:xfrm>
            <a:off x="1178620" y="1612075"/>
            <a:ext cx="10693400" cy="1357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can’t always classify your Error to one of the builtins mentioned before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customise your Errors by extending the Error base class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examine the AssertionError as an example of extending the base Error class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provide your new Error class with the module you are building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add additional information to your error in your custom error</a:t>
            </a: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ur Goal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Our Goals</a:t>
            </a:r>
          </a:p>
        </p:txBody>
      </p:sp>
      <p:sp>
        <p:nvSpPr>
          <p:cNvPr id="12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26" name="More than remembering the core modules API by heart it is more important to understand the patterns used in node modules…"/>
          <p:cNvSpPr txBox="1"/>
          <p:nvPr/>
        </p:nvSpPr>
        <p:spPr>
          <a:xfrm>
            <a:off x="1178620" y="1612075"/>
            <a:ext cx="10693400" cy="11080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More than remembering the core modules API by heart it is more important to understand the patterns used in node modules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Understanding the patterns will help us easily learn a new API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Understanding the pattern will guide us to building our own modules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rrors - Error and Exception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Errors - Error and Exceptions</a:t>
            </a:r>
          </a:p>
        </p:txBody>
      </p:sp>
      <p:sp>
        <p:nvSpPr>
          <p:cNvPr id="21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16" name="An Error refers to an instance of the Error class or a class that inherits from the Error class…"/>
          <p:cNvSpPr txBox="1"/>
          <p:nvPr/>
        </p:nvSpPr>
        <p:spPr>
          <a:xfrm>
            <a:off x="1178620" y="16120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An Error refers to an instance of the Error class or a class that inherits from the Error class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An exception is when you throw an error (in JS you don’t have to necessarily throw an Error object but we will do it anyway as a convention)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not catching a thrown exception the script will exit with an error code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cover the different ways to throw an exception and when they are common</a:t>
            </a: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Errors - throw exceptio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Errors - throw exception</a:t>
            </a:r>
          </a:p>
        </p:txBody>
      </p:sp>
      <p:sp>
        <p:nvSpPr>
          <p:cNvPr id="21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21" name="You can use the throw keyword…"/>
          <p:cNvSpPr txBox="1"/>
          <p:nvPr/>
        </p:nvSpPr>
        <p:spPr>
          <a:xfrm>
            <a:off x="1178620" y="1497775"/>
            <a:ext cx="10693400" cy="1359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You can use the throw keyword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used on sync code and on async functions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In this case you will have to catch it with try..catch clause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You can use Promise reject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used when dealing with async code with promises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Unlike other exception throwing this will emit a warning and will not exit the script (in the future this will change to match other exception throwing)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Error first callback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when dealing with async code that gets a callback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EventEmitter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You can return an EventEmitter instance and use the error event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used when the result is more complex</a:t>
            </a:r>
          </a:p>
          <a:p>
            <a:pPr algn="l">
              <a:lnSpc>
                <a:spcPct val="150000"/>
              </a:lnSpc>
            </a:pPr>
          </a:p>
          <a:p>
            <a:pPr algn="l">
              <a:lnSpc>
                <a:spcPct val="150000"/>
              </a:lnSpc>
            </a:pPr>
          </a:p>
          <a:p>
            <a:pPr algn="l" defTabSz="457200">
              <a:lnSpc>
                <a:spcPct val="150000"/>
              </a:lnSpc>
              <a:defRPr b="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algn="l">
              <a:lnSpc>
                <a:spcPct val="1500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Errors - throw exception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Errors - throw exception - EX</a:t>
            </a:r>
          </a:p>
        </p:txBody>
      </p:sp>
      <p:sp>
        <p:nvSpPr>
          <p:cNvPr id="22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26" name="Continuing the ex with reading a file that does not exist with the fs module let’s enhance that exercise and try to deal with the error using the following ways…"/>
          <p:cNvSpPr txBox="1"/>
          <p:nvPr/>
        </p:nvSpPr>
        <p:spPr>
          <a:xfrm>
            <a:off x="1178620" y="1497775"/>
            <a:ext cx="10693400" cy="976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Continuing the ex with reading a file that does not exist with the fs module let’s enhance that exercise and try to deal with the error using the following ways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Promise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Error first callback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EventEmitter</a:t>
            </a:r>
          </a:p>
          <a:p>
            <a:pPr algn="l">
              <a:lnSpc>
                <a:spcPct val="150000"/>
              </a:lnSpc>
            </a:pPr>
          </a:p>
          <a:p>
            <a:pPr algn="l">
              <a:lnSpc>
                <a:spcPct val="150000"/>
              </a:lnSpc>
            </a:pPr>
          </a:p>
          <a:p>
            <a:pPr algn="l" defTabSz="457200">
              <a:lnSpc>
                <a:spcPct val="150000"/>
              </a:lnSpc>
              <a:defRPr b="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algn="l">
              <a:lnSpc>
                <a:spcPct val="1500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Nerdeez tip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Nerdeez tip</a:t>
            </a:r>
          </a:p>
        </p:txBody>
      </p:sp>
      <p:sp>
        <p:nvSpPr>
          <p:cNvPr id="22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31" name="The convention in nerdeez is to deal with the async code with promises…"/>
          <p:cNvSpPr txBox="1"/>
          <p:nvPr/>
        </p:nvSpPr>
        <p:spPr>
          <a:xfrm>
            <a:off x="1178620" y="1497775"/>
            <a:ext cx="10693400" cy="1031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convention in nerdeez is to deal with the async code with promises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this does not replace the EventEmitter which sometimes is necessary but it does replace the need for error first callback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It creates a company convention so it is easier to understand other programmers api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can use async await and other promise tools</a:t>
            </a:r>
          </a:p>
          <a:p>
            <a:pPr algn="l">
              <a:lnSpc>
                <a:spcPct val="150000"/>
              </a:lnSpc>
            </a:pPr>
          </a:p>
          <a:p>
            <a:pPr algn="l">
              <a:lnSpc>
                <a:spcPct val="150000"/>
              </a:lnSpc>
            </a:pPr>
          </a:p>
          <a:p>
            <a:pPr algn="l" defTabSz="457200">
              <a:lnSpc>
                <a:spcPct val="150000"/>
              </a:lnSpc>
              <a:defRPr b="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algn="l">
              <a:lnSpc>
                <a:spcPct val="1500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s - promis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fs - promise</a:t>
            </a:r>
          </a:p>
        </p:txBody>
      </p:sp>
      <p:sp>
        <p:nvSpPr>
          <p:cNvPr id="23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36" name="EX: Try and read a file this time try to wrap it with a promise…"/>
          <p:cNvSpPr txBox="1"/>
          <p:nvPr/>
        </p:nvSpPr>
        <p:spPr>
          <a:xfrm>
            <a:off x="1178620" y="1497775"/>
            <a:ext cx="10693400" cy="1498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EX: Try and read a file this time try to wrap it with a promise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There is an API for fs for reading a file and returning a promise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require(‘fs’).promises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This API is still experimental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At some point probably most of node API will support promises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use this api to read the file.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There is a built in module that provides us with a method that will turn every async API with the pattern of error first callback to a promise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require(‘util’).promisify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using promisify turn the fs readFile error first to promise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 defTabSz="457200">
              <a:lnSpc>
                <a:spcPct val="150000"/>
              </a:lnSpc>
              <a:defRPr b="0" sz="26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ath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path - EX</a:t>
            </a:r>
          </a:p>
        </p:txBody>
      </p:sp>
      <p:sp>
        <p:nvSpPr>
          <p:cNvPr id="23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41" name="What happens if we try and read a file and we run the process from a different folder…"/>
          <p:cNvSpPr txBox="1"/>
          <p:nvPr/>
        </p:nvSpPr>
        <p:spPr>
          <a:xfrm>
            <a:off x="1178620" y="1497775"/>
            <a:ext cx="10693400" cy="15585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What happens if we try and read a file and we run the process from a different folder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Where does fs look for the file then?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Using what variable can we use to specify the absolute location of the file?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Can you think of a problem if we concate the path ourselves?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Path is a module containing utility functions for manipulating directory path and file path.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for example the method resolve can concat path together and returns us absolute path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EX: Let’s use resolve to fix our problem and supply the full path for readFile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 defTabSz="457200">
              <a:lnSpc>
                <a:spcPct val="150000"/>
              </a:lnSpc>
              <a:defRPr b="0" sz="26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mer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Timers</a:t>
            </a:r>
          </a:p>
        </p:txBody>
      </p:sp>
      <p:sp>
        <p:nvSpPr>
          <p:cNvPr id="24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46" name="node contains as globals methods to activate async code at a certain time in the future…"/>
          <p:cNvSpPr txBox="1"/>
          <p:nvPr/>
        </p:nvSpPr>
        <p:spPr>
          <a:xfrm>
            <a:off x="1178620" y="1497775"/>
            <a:ext cx="10693400" cy="13770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node contains as globals methods to activate async code at a certain time in the future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setTimeout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clearTimeout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setInterval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clearInterval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For interval it is important to clear otherwise you will have a leak.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 defTabSz="457200">
              <a:lnSpc>
                <a:spcPct val="150000"/>
              </a:lnSpc>
              <a:defRPr b="0" sz="26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ummary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24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51" name="Understand the patterns used and you will easily dive into every node API…"/>
          <p:cNvSpPr txBox="1"/>
          <p:nvPr/>
        </p:nvSpPr>
        <p:spPr>
          <a:xfrm>
            <a:off x="1178620" y="1497775"/>
            <a:ext cx="10693400" cy="1437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Understand the patterns used and you will easily dive into every node API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EventEmitter is an important pattern used to create our custom event based, and extending that class is important when we are creating API with events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Error first callback is an important pattern that once you know it most of node api’s are using it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Know how to deal with errors even on async code, recommend to turn the async error first pattern to promises.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 defTabSz="457200">
              <a:lnSpc>
                <a:spcPct val="150000"/>
              </a:lnSpc>
              <a:defRPr b="0" sz="26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are the core module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are the core modules</a:t>
            </a:r>
          </a:p>
        </p:txBody>
      </p:sp>
      <p:sp>
        <p:nvSpPr>
          <p:cNvPr id="12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31" name="Modules that are installed when you installed node…"/>
          <p:cNvSpPr txBox="1"/>
          <p:nvPr/>
        </p:nvSpPr>
        <p:spPr>
          <a:xfrm>
            <a:off x="1178620" y="1612075"/>
            <a:ext cx="10693400" cy="117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Modules that are installed when you installed node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Not to many of them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to use them we don’t need to do npm install we simply require them. for example: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const fs = require(‘fs’);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 this lesson we will go over the main core modules where our goal is to understand what each module is in charge of, and understand the patterns used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ventEmitter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EventEmitter</a:t>
            </a:r>
          </a:p>
        </p:txBody>
      </p:sp>
      <p:sp>
        <p:nvSpPr>
          <p:cNvPr id="13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36" name="Javascript is an event driven language, this means that our script finish running and we wait for events to happen…"/>
          <p:cNvSpPr txBox="1"/>
          <p:nvPr/>
        </p:nvSpPr>
        <p:spPr>
          <a:xfrm>
            <a:off x="1178620" y="16120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Javascript is an event driven language, this means that our script finish running and we wait for events to happen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Events in JS play a major rule in the patterns we will use when creating a node application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use EventEmitter to create our custom event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event is emitted and we can attach a listener to event we create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emitting the event we can send data to the listeners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examine some of the patterns we can use with the EventEmitter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ventEmitter - EX - Hello World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EventEmitter - EX - Hello World</a:t>
            </a:r>
          </a:p>
        </p:txBody>
      </p:sp>
      <p:sp>
        <p:nvSpPr>
          <p:cNvPr id="13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41" name="Let’s start with a small ex that will help us learn the basics of the EventEmitter…"/>
          <p:cNvSpPr txBox="1"/>
          <p:nvPr/>
        </p:nvSpPr>
        <p:spPr>
          <a:xfrm>
            <a:off x="1178620" y="1612075"/>
            <a:ext cx="10693400" cy="117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start with a small ex that will help us learn the basics of the EventEmitter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create an instance of the EventEmitter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create an event called ‘hello’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attach a listener to that event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after 1 second emit that event and send an hello world message to the listeners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listeners should print the message.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EventEmitter - Attach a listener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EventEmitter - Attach a listener</a:t>
            </a:r>
          </a:p>
        </p:txBody>
      </p:sp>
      <p:sp>
        <p:nvSpPr>
          <p:cNvPr id="14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46" name="Attaching a listener is done with on…"/>
          <p:cNvSpPr txBox="1"/>
          <p:nvPr/>
        </p:nvSpPr>
        <p:spPr>
          <a:xfrm>
            <a:off x="1178620" y="1612075"/>
            <a:ext cx="10693400" cy="11080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Attaching a listener is done with 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also listen with once which will run the listener function once and then unsubscribe the listener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If the EventEmitter is infinite and keeps emitting pulses you will have to remember to delete the listener with removeListener or off otherwise you might have a memory leak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ventEmitter - Inheritance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EventEmitter - Inheritance - EX</a:t>
            </a:r>
          </a:p>
        </p:txBody>
      </p:sp>
      <p:sp>
        <p:nvSpPr>
          <p:cNvPr id="14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51" name="It is a common pattern to inherit from the EventEmitter…"/>
          <p:cNvSpPr txBox="1"/>
          <p:nvPr/>
        </p:nvSpPr>
        <p:spPr>
          <a:xfrm>
            <a:off x="1178620" y="16120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It is a common pattern to inherit from the EventEmitter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will do it in cases where you are building a class that  can emit event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 For example let’s create a class called MyChat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object of this class can send an event called ‘chat’ with a string message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class should keep the messages in an array.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Attach a listener and print all the message in the listener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Try to do it by overriding the emit function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ventEmitter - Error handling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EventEmitter - Error handling - EX</a:t>
            </a:r>
          </a:p>
        </p:txBody>
      </p:sp>
      <p:sp>
        <p:nvSpPr>
          <p:cNvPr id="15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56" name="EventEmitter instance has a special event called ‘error’…"/>
          <p:cNvSpPr txBox="1"/>
          <p:nvPr/>
        </p:nvSpPr>
        <p:spPr>
          <a:xfrm>
            <a:off x="1178620" y="16120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EventEmitter instance has a special event called ‘error’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error happens in the EventEmitter instance we emit the error event with the Error instance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If there is a listener on this event he will be called, if not it will raise an exception and the script will exit with error code.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Create a method in the previous MyChat we created before that will emit the error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Try to see what happens if you listen to the error event or not listen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lobal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15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61" name="The global namespace object…"/>
          <p:cNvSpPr txBox="1"/>
          <p:nvPr/>
        </p:nvSpPr>
        <p:spPr>
          <a:xfrm>
            <a:off x="1178620" y="1612075"/>
            <a:ext cx="10693400" cy="117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global namespace object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global is an object  containing the methods and properties that are global and available in every module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global.setTimeout === setTimeout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when accessing global method we are searching in the global scope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Let’s try and attach a global variable to the global scope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